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8" r:id="rId2"/>
    <p:sldId id="387" r:id="rId3"/>
    <p:sldId id="370" r:id="rId4"/>
    <p:sldId id="323" r:id="rId5"/>
    <p:sldId id="330" r:id="rId6"/>
    <p:sldId id="366" r:id="rId7"/>
    <p:sldId id="283" r:id="rId8"/>
    <p:sldId id="321" r:id="rId9"/>
    <p:sldId id="325" r:id="rId10"/>
    <p:sldId id="379" r:id="rId11"/>
    <p:sldId id="380" r:id="rId12"/>
    <p:sldId id="386" r:id="rId13"/>
    <p:sldId id="383" r:id="rId14"/>
    <p:sldId id="355" r:id="rId15"/>
    <p:sldId id="335" r:id="rId16"/>
    <p:sldId id="341" r:id="rId17"/>
    <p:sldId id="336" r:id="rId18"/>
    <p:sldId id="376" r:id="rId19"/>
    <p:sldId id="377" r:id="rId20"/>
    <p:sldId id="388" r:id="rId21"/>
    <p:sldId id="375" r:id="rId22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5EC1"/>
    <a:srgbClr val="3166CF"/>
    <a:srgbClr val="3E6FD2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9263" autoAdjust="0"/>
  </p:normalViewPr>
  <p:slideViewPr>
    <p:cSldViewPr>
      <p:cViewPr>
        <p:scale>
          <a:sx n="100" d="100"/>
          <a:sy n="100" d="100"/>
        </p:scale>
        <p:origin x="-194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07" y="-101"/>
      </p:cViewPr>
      <p:guideLst>
        <p:guide orient="horz" pos="3127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A50DC-880F-4780-A974-5A19435F81E6}" type="doc">
      <dgm:prSet loTypeId="urn:microsoft.com/office/officeart/2005/8/layout/cycle1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GB"/>
        </a:p>
      </dgm:t>
    </dgm:pt>
    <dgm:pt modelId="{0888C7E4-CBBC-4D35-8C2D-68F03D10ED4D}">
      <dgm:prSet phldrT="[Text]" custT="1"/>
      <dgm:spPr/>
      <dgm:t>
        <a:bodyPr/>
        <a:lstStyle/>
        <a:p>
          <a:r>
            <a:rPr lang="en-GB" sz="1800" dirty="0" smtClean="0">
              <a:solidFill>
                <a:srgbClr val="2D5EC1"/>
              </a:solidFill>
            </a:rPr>
            <a:t>Global economic crisis</a:t>
          </a:r>
          <a:endParaRPr lang="en-GB" sz="1800" dirty="0">
            <a:solidFill>
              <a:srgbClr val="2D5EC1"/>
            </a:solidFill>
          </a:endParaRPr>
        </a:p>
      </dgm:t>
    </dgm:pt>
    <dgm:pt modelId="{8C440EE2-15C1-4EF3-87B2-AC375AAD5D9F}" type="parTrans" cxnId="{B03F7A0C-0B0A-4B02-9752-AEB09598C432}">
      <dgm:prSet/>
      <dgm:spPr/>
      <dgm:t>
        <a:bodyPr/>
        <a:lstStyle/>
        <a:p>
          <a:endParaRPr lang="en-GB"/>
        </a:p>
      </dgm:t>
    </dgm:pt>
    <dgm:pt modelId="{A722E9B7-75B2-4507-93D8-02228236FFF2}" type="sibTrans" cxnId="{B03F7A0C-0B0A-4B02-9752-AEB09598C432}">
      <dgm:prSet/>
      <dgm:spPr/>
      <dgm:t>
        <a:bodyPr/>
        <a:lstStyle/>
        <a:p>
          <a:endParaRPr lang="en-GB"/>
        </a:p>
      </dgm:t>
    </dgm:pt>
    <dgm:pt modelId="{9E9196F1-DAB6-4B76-B5DB-6710AA7408BF}">
      <dgm:prSet phldrT="[Text]" custT="1"/>
      <dgm:spPr/>
      <dgm:t>
        <a:bodyPr/>
        <a:lstStyle/>
        <a:p>
          <a:pPr algn="ctr"/>
          <a:r>
            <a:rPr lang="en-GB" sz="1800" b="0" dirty="0" smtClean="0">
              <a:solidFill>
                <a:srgbClr val="2D5EC1"/>
              </a:solidFill>
            </a:rPr>
            <a:t>Low economic growth</a:t>
          </a:r>
          <a:endParaRPr lang="en-GB" sz="1800" b="0" dirty="0">
            <a:solidFill>
              <a:srgbClr val="2D5EC1"/>
            </a:solidFill>
          </a:endParaRPr>
        </a:p>
      </dgm:t>
    </dgm:pt>
    <dgm:pt modelId="{15AE1374-365B-47E7-BE04-2BAC64F99737}" type="parTrans" cxnId="{87A09381-374C-4B62-AE7D-C2C83B70DB84}">
      <dgm:prSet/>
      <dgm:spPr/>
      <dgm:t>
        <a:bodyPr/>
        <a:lstStyle/>
        <a:p>
          <a:endParaRPr lang="en-GB"/>
        </a:p>
      </dgm:t>
    </dgm:pt>
    <dgm:pt modelId="{40FBD59C-978B-4F72-B6F0-F437F740C77D}" type="sibTrans" cxnId="{87A09381-374C-4B62-AE7D-C2C83B70DB84}">
      <dgm:prSet/>
      <dgm:spPr/>
      <dgm:t>
        <a:bodyPr/>
        <a:lstStyle/>
        <a:p>
          <a:endParaRPr lang="en-GB"/>
        </a:p>
      </dgm:t>
    </dgm:pt>
    <dgm:pt modelId="{8B8AD4E0-B0AC-423A-A52C-ECF211B74B5F}">
      <dgm:prSet phldrT="[Text]" custT="1"/>
      <dgm:spPr/>
      <dgm:t>
        <a:bodyPr/>
        <a:lstStyle/>
        <a:p>
          <a:r>
            <a:rPr lang="en-GB" sz="1800" dirty="0" smtClean="0">
              <a:solidFill>
                <a:srgbClr val="2D5EC1"/>
              </a:solidFill>
            </a:rPr>
            <a:t>Low level of private investment</a:t>
          </a:r>
          <a:endParaRPr lang="en-GB" sz="1800" dirty="0">
            <a:solidFill>
              <a:srgbClr val="2D5EC1"/>
            </a:solidFill>
          </a:endParaRPr>
        </a:p>
      </dgm:t>
    </dgm:pt>
    <dgm:pt modelId="{2C1B8A8F-788D-44E4-A23A-A940470C90A8}" type="parTrans" cxnId="{99CE999B-4BF1-4A12-BC11-D281F868B457}">
      <dgm:prSet/>
      <dgm:spPr/>
      <dgm:t>
        <a:bodyPr/>
        <a:lstStyle/>
        <a:p>
          <a:endParaRPr lang="en-GB"/>
        </a:p>
      </dgm:t>
    </dgm:pt>
    <dgm:pt modelId="{386D296C-4BE7-4D49-8F6B-FBC93073EE14}" type="sibTrans" cxnId="{99CE999B-4BF1-4A12-BC11-D281F868B457}">
      <dgm:prSet/>
      <dgm:spPr/>
      <dgm:t>
        <a:bodyPr/>
        <a:lstStyle/>
        <a:p>
          <a:endParaRPr lang="en-GB"/>
        </a:p>
      </dgm:t>
    </dgm:pt>
    <dgm:pt modelId="{65163C8E-6683-451C-9682-D4C5973F1774}">
      <dgm:prSet phldrT="[Text]" custT="1"/>
      <dgm:spPr/>
      <dgm:t>
        <a:bodyPr/>
        <a:lstStyle/>
        <a:p>
          <a:r>
            <a:rPr lang="en-GB" sz="1800" dirty="0" smtClean="0">
              <a:solidFill>
                <a:srgbClr val="2D5EC1"/>
              </a:solidFill>
            </a:rPr>
            <a:t>Increased migratory flows</a:t>
          </a:r>
        </a:p>
      </dgm:t>
    </dgm:pt>
    <dgm:pt modelId="{B624B2A3-6112-4B28-8411-3D3ABFD31BA6}" type="parTrans" cxnId="{98181489-123A-4F85-9C1D-DD363FDFF807}">
      <dgm:prSet/>
      <dgm:spPr/>
      <dgm:t>
        <a:bodyPr/>
        <a:lstStyle/>
        <a:p>
          <a:endParaRPr lang="en-GB"/>
        </a:p>
      </dgm:t>
    </dgm:pt>
    <dgm:pt modelId="{22E4D9ED-124D-4F09-8421-339C80A4DC40}" type="sibTrans" cxnId="{98181489-123A-4F85-9C1D-DD363FDFF807}">
      <dgm:prSet/>
      <dgm:spPr/>
      <dgm:t>
        <a:bodyPr/>
        <a:lstStyle/>
        <a:p>
          <a:endParaRPr lang="en-GB"/>
        </a:p>
      </dgm:t>
    </dgm:pt>
    <dgm:pt modelId="{FB81F509-9BD2-4F2B-87E2-A935EF991F82}">
      <dgm:prSet phldrT="[Text]" custT="1"/>
      <dgm:spPr/>
      <dgm:t>
        <a:bodyPr/>
        <a:lstStyle/>
        <a:p>
          <a:r>
            <a:rPr lang="en-GB" sz="1800" dirty="0" smtClean="0">
              <a:solidFill>
                <a:srgbClr val="2D5EC1"/>
              </a:solidFill>
            </a:rPr>
            <a:t>Political Instability</a:t>
          </a:r>
          <a:endParaRPr lang="en-GB" sz="1800" dirty="0">
            <a:solidFill>
              <a:srgbClr val="2D5EC1"/>
            </a:solidFill>
          </a:endParaRPr>
        </a:p>
      </dgm:t>
    </dgm:pt>
    <dgm:pt modelId="{C975877E-3B5D-45D3-9559-10CA4FFCBBC9}" type="parTrans" cxnId="{D4FB9D70-993A-4BBF-B080-6136DBE35257}">
      <dgm:prSet/>
      <dgm:spPr/>
      <dgm:t>
        <a:bodyPr/>
        <a:lstStyle/>
        <a:p>
          <a:endParaRPr lang="en-GB"/>
        </a:p>
      </dgm:t>
    </dgm:pt>
    <dgm:pt modelId="{26E03F8B-A611-4C1F-BE04-7756E6B3417D}" type="sibTrans" cxnId="{D4FB9D70-993A-4BBF-B080-6136DBE35257}">
      <dgm:prSet/>
      <dgm:spPr/>
      <dgm:t>
        <a:bodyPr/>
        <a:lstStyle/>
        <a:p>
          <a:endParaRPr lang="en-GB"/>
        </a:p>
      </dgm:t>
    </dgm:pt>
    <dgm:pt modelId="{39B6B9E0-3429-4FD8-92B2-112D214283E0}" type="pres">
      <dgm:prSet presAssocID="{453A50DC-880F-4780-A974-5A19435F81E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5FFC82C-B304-42C8-AAB0-33B793C4303B}" type="pres">
      <dgm:prSet presAssocID="{0888C7E4-CBBC-4D35-8C2D-68F03D10ED4D}" presName="dummy" presStyleCnt="0"/>
      <dgm:spPr/>
    </dgm:pt>
    <dgm:pt modelId="{2741286C-3FCA-4779-A445-A8835261A1E9}" type="pres">
      <dgm:prSet presAssocID="{0888C7E4-CBBC-4D35-8C2D-68F03D10ED4D}" presName="node" presStyleLbl="revTx" presStyleIdx="0" presStyleCnt="5" custRadScaleRad="96731" custRadScaleInc="105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33CFAE-1B8E-4DEA-BCEB-6667BA75E2A3}" type="pres">
      <dgm:prSet presAssocID="{A722E9B7-75B2-4507-93D8-02228236FFF2}" presName="sibTrans" presStyleLbl="node1" presStyleIdx="0" presStyleCnt="5"/>
      <dgm:spPr/>
      <dgm:t>
        <a:bodyPr/>
        <a:lstStyle/>
        <a:p>
          <a:endParaRPr lang="en-GB"/>
        </a:p>
      </dgm:t>
    </dgm:pt>
    <dgm:pt modelId="{61702A64-2798-49A0-AE95-3E24E76AA28A}" type="pres">
      <dgm:prSet presAssocID="{9E9196F1-DAB6-4B76-B5DB-6710AA7408BF}" presName="dummy" presStyleCnt="0"/>
      <dgm:spPr/>
    </dgm:pt>
    <dgm:pt modelId="{5F6DB744-F8F2-4967-B156-3161BC5D01A2}" type="pres">
      <dgm:prSet presAssocID="{9E9196F1-DAB6-4B76-B5DB-6710AA7408BF}" presName="node" presStyleLbl="revTx" presStyleIdx="1" presStyleCnt="5" custScaleX="147002" custScaleY="914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274B90-F2FC-41AD-9F8C-E0E05F95436A}" type="pres">
      <dgm:prSet presAssocID="{40FBD59C-978B-4F72-B6F0-F437F740C77D}" presName="sibTrans" presStyleLbl="node1" presStyleIdx="1" presStyleCnt="5"/>
      <dgm:spPr/>
      <dgm:t>
        <a:bodyPr/>
        <a:lstStyle/>
        <a:p>
          <a:endParaRPr lang="en-GB"/>
        </a:p>
      </dgm:t>
    </dgm:pt>
    <dgm:pt modelId="{086EF9FA-E5F7-48E3-BD55-F7458BB8D996}" type="pres">
      <dgm:prSet presAssocID="{8B8AD4E0-B0AC-423A-A52C-ECF211B74B5F}" presName="dummy" presStyleCnt="0"/>
      <dgm:spPr/>
    </dgm:pt>
    <dgm:pt modelId="{0243A936-2FA3-4820-963A-EA66B1436764}" type="pres">
      <dgm:prSet presAssocID="{8B8AD4E0-B0AC-423A-A52C-ECF211B74B5F}" presName="node" presStyleLbl="revTx" presStyleIdx="2" presStyleCnt="5" custScaleX="1123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FE3F5C-0BBA-43A2-8E8A-A722535E923D}" type="pres">
      <dgm:prSet presAssocID="{386D296C-4BE7-4D49-8F6B-FBC93073EE14}" presName="sibTrans" presStyleLbl="node1" presStyleIdx="2" presStyleCnt="5"/>
      <dgm:spPr/>
      <dgm:t>
        <a:bodyPr/>
        <a:lstStyle/>
        <a:p>
          <a:endParaRPr lang="en-GB"/>
        </a:p>
      </dgm:t>
    </dgm:pt>
    <dgm:pt modelId="{575382FA-F739-4D4A-B372-A243D23CBB3A}" type="pres">
      <dgm:prSet presAssocID="{65163C8E-6683-451C-9682-D4C5973F1774}" presName="dummy" presStyleCnt="0"/>
      <dgm:spPr/>
    </dgm:pt>
    <dgm:pt modelId="{17EA6DF8-7F68-4BB2-A5B7-7921D6B5EFE7}" type="pres">
      <dgm:prSet presAssocID="{65163C8E-6683-451C-9682-D4C5973F1774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580168-B794-4923-AEA4-355C294C33DB}" type="pres">
      <dgm:prSet presAssocID="{22E4D9ED-124D-4F09-8421-339C80A4DC40}" presName="sibTrans" presStyleLbl="node1" presStyleIdx="3" presStyleCnt="5"/>
      <dgm:spPr/>
      <dgm:t>
        <a:bodyPr/>
        <a:lstStyle/>
        <a:p>
          <a:endParaRPr lang="en-GB"/>
        </a:p>
      </dgm:t>
    </dgm:pt>
    <dgm:pt modelId="{A0166381-FD72-40A2-A011-AA0B1730EF3A}" type="pres">
      <dgm:prSet presAssocID="{FB81F509-9BD2-4F2B-87E2-A935EF991F82}" presName="dummy" presStyleCnt="0"/>
      <dgm:spPr/>
    </dgm:pt>
    <dgm:pt modelId="{E6AF226A-D5A2-4005-973C-F5AA18A5BAA3}" type="pres">
      <dgm:prSet presAssocID="{FB81F509-9BD2-4F2B-87E2-A935EF991F82}" presName="node" presStyleLbl="revTx" presStyleIdx="4" presStyleCnt="5" custScaleX="97056" custScaleY="94297" custRadScaleRad="97174" custRadScaleInc="-508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2C0D0BC-EEBD-4036-A3DF-AC9BDCBB468D}" type="pres">
      <dgm:prSet presAssocID="{26E03F8B-A611-4C1F-BE04-7756E6B3417D}" presName="sibTrans" presStyleLbl="node1" presStyleIdx="4" presStyleCnt="5"/>
      <dgm:spPr/>
      <dgm:t>
        <a:bodyPr/>
        <a:lstStyle/>
        <a:p>
          <a:endParaRPr lang="en-GB"/>
        </a:p>
      </dgm:t>
    </dgm:pt>
  </dgm:ptLst>
  <dgm:cxnLst>
    <dgm:cxn modelId="{EB033D8E-1997-4A0A-A24F-771F97A89779}" type="presOf" srcId="{386D296C-4BE7-4D49-8F6B-FBC93073EE14}" destId="{D0FE3F5C-0BBA-43A2-8E8A-A722535E923D}" srcOrd="0" destOrd="0" presId="urn:microsoft.com/office/officeart/2005/8/layout/cycle1"/>
    <dgm:cxn modelId="{9A534533-4DD8-4BEF-AAEA-FF83066C0677}" type="presOf" srcId="{453A50DC-880F-4780-A974-5A19435F81E6}" destId="{39B6B9E0-3429-4FD8-92B2-112D214283E0}" srcOrd="0" destOrd="0" presId="urn:microsoft.com/office/officeart/2005/8/layout/cycle1"/>
    <dgm:cxn modelId="{A487EF31-924B-4B3E-8024-5FDD52135B85}" type="presOf" srcId="{FB81F509-9BD2-4F2B-87E2-A935EF991F82}" destId="{E6AF226A-D5A2-4005-973C-F5AA18A5BAA3}" srcOrd="0" destOrd="0" presId="urn:microsoft.com/office/officeart/2005/8/layout/cycle1"/>
    <dgm:cxn modelId="{99CE999B-4BF1-4A12-BC11-D281F868B457}" srcId="{453A50DC-880F-4780-A974-5A19435F81E6}" destId="{8B8AD4E0-B0AC-423A-A52C-ECF211B74B5F}" srcOrd="2" destOrd="0" parTransId="{2C1B8A8F-788D-44E4-A23A-A940470C90A8}" sibTransId="{386D296C-4BE7-4D49-8F6B-FBC93073EE14}"/>
    <dgm:cxn modelId="{D4FB9D70-993A-4BBF-B080-6136DBE35257}" srcId="{453A50DC-880F-4780-A974-5A19435F81E6}" destId="{FB81F509-9BD2-4F2B-87E2-A935EF991F82}" srcOrd="4" destOrd="0" parTransId="{C975877E-3B5D-45D3-9559-10CA4FFCBBC9}" sibTransId="{26E03F8B-A611-4C1F-BE04-7756E6B3417D}"/>
    <dgm:cxn modelId="{98181489-123A-4F85-9C1D-DD363FDFF807}" srcId="{453A50DC-880F-4780-A974-5A19435F81E6}" destId="{65163C8E-6683-451C-9682-D4C5973F1774}" srcOrd="3" destOrd="0" parTransId="{B624B2A3-6112-4B28-8411-3D3ABFD31BA6}" sibTransId="{22E4D9ED-124D-4F09-8421-339C80A4DC40}"/>
    <dgm:cxn modelId="{364BC623-CAEE-4CC3-9D75-452509151B8E}" type="presOf" srcId="{A722E9B7-75B2-4507-93D8-02228236FFF2}" destId="{3233CFAE-1B8E-4DEA-BCEB-6667BA75E2A3}" srcOrd="0" destOrd="0" presId="urn:microsoft.com/office/officeart/2005/8/layout/cycle1"/>
    <dgm:cxn modelId="{70300F1E-984B-487D-B2E0-054A104808B3}" type="presOf" srcId="{26E03F8B-A611-4C1F-BE04-7756E6B3417D}" destId="{42C0D0BC-EEBD-4036-A3DF-AC9BDCBB468D}" srcOrd="0" destOrd="0" presId="urn:microsoft.com/office/officeart/2005/8/layout/cycle1"/>
    <dgm:cxn modelId="{E58C8365-C1E1-4BFF-9390-3DAB8A157D87}" type="presOf" srcId="{8B8AD4E0-B0AC-423A-A52C-ECF211B74B5F}" destId="{0243A936-2FA3-4820-963A-EA66B1436764}" srcOrd="0" destOrd="0" presId="urn:microsoft.com/office/officeart/2005/8/layout/cycle1"/>
    <dgm:cxn modelId="{B03F7A0C-0B0A-4B02-9752-AEB09598C432}" srcId="{453A50DC-880F-4780-A974-5A19435F81E6}" destId="{0888C7E4-CBBC-4D35-8C2D-68F03D10ED4D}" srcOrd="0" destOrd="0" parTransId="{8C440EE2-15C1-4EF3-87B2-AC375AAD5D9F}" sibTransId="{A722E9B7-75B2-4507-93D8-02228236FFF2}"/>
    <dgm:cxn modelId="{AD8E2468-9486-4ACD-9F16-54787C3960E4}" type="presOf" srcId="{40FBD59C-978B-4F72-B6F0-F437F740C77D}" destId="{C7274B90-F2FC-41AD-9F8C-E0E05F95436A}" srcOrd="0" destOrd="0" presId="urn:microsoft.com/office/officeart/2005/8/layout/cycle1"/>
    <dgm:cxn modelId="{4D2C7DAA-DB92-4C96-BBF7-0EB5019A48FB}" type="presOf" srcId="{22E4D9ED-124D-4F09-8421-339C80A4DC40}" destId="{EE580168-B794-4923-AEA4-355C294C33DB}" srcOrd="0" destOrd="0" presId="urn:microsoft.com/office/officeart/2005/8/layout/cycle1"/>
    <dgm:cxn modelId="{08A24FD8-4E17-408C-85A7-465C81439B6C}" type="presOf" srcId="{0888C7E4-CBBC-4D35-8C2D-68F03D10ED4D}" destId="{2741286C-3FCA-4779-A445-A8835261A1E9}" srcOrd="0" destOrd="0" presId="urn:microsoft.com/office/officeart/2005/8/layout/cycle1"/>
    <dgm:cxn modelId="{87A09381-374C-4B62-AE7D-C2C83B70DB84}" srcId="{453A50DC-880F-4780-A974-5A19435F81E6}" destId="{9E9196F1-DAB6-4B76-B5DB-6710AA7408BF}" srcOrd="1" destOrd="0" parTransId="{15AE1374-365B-47E7-BE04-2BAC64F99737}" sibTransId="{40FBD59C-978B-4F72-B6F0-F437F740C77D}"/>
    <dgm:cxn modelId="{87E865DF-773C-4E17-BB3D-F2A108F439F2}" type="presOf" srcId="{9E9196F1-DAB6-4B76-B5DB-6710AA7408BF}" destId="{5F6DB744-F8F2-4967-B156-3161BC5D01A2}" srcOrd="0" destOrd="0" presId="urn:microsoft.com/office/officeart/2005/8/layout/cycle1"/>
    <dgm:cxn modelId="{C56247FA-29E6-4089-9097-3283AA9870DB}" type="presOf" srcId="{65163C8E-6683-451C-9682-D4C5973F1774}" destId="{17EA6DF8-7F68-4BB2-A5B7-7921D6B5EFE7}" srcOrd="0" destOrd="0" presId="urn:microsoft.com/office/officeart/2005/8/layout/cycle1"/>
    <dgm:cxn modelId="{9F21F6D4-D332-4029-B68D-06BEE113A0F3}" type="presParOf" srcId="{39B6B9E0-3429-4FD8-92B2-112D214283E0}" destId="{25FFC82C-B304-42C8-AAB0-33B793C4303B}" srcOrd="0" destOrd="0" presId="urn:microsoft.com/office/officeart/2005/8/layout/cycle1"/>
    <dgm:cxn modelId="{C7A74CAE-B287-4DF3-85A3-7FC7D67019A4}" type="presParOf" srcId="{39B6B9E0-3429-4FD8-92B2-112D214283E0}" destId="{2741286C-3FCA-4779-A445-A8835261A1E9}" srcOrd="1" destOrd="0" presId="urn:microsoft.com/office/officeart/2005/8/layout/cycle1"/>
    <dgm:cxn modelId="{B4F1ECAF-D772-4E96-B23D-6F2428A8A792}" type="presParOf" srcId="{39B6B9E0-3429-4FD8-92B2-112D214283E0}" destId="{3233CFAE-1B8E-4DEA-BCEB-6667BA75E2A3}" srcOrd="2" destOrd="0" presId="urn:microsoft.com/office/officeart/2005/8/layout/cycle1"/>
    <dgm:cxn modelId="{F12614E9-3F16-4F07-8124-5897CCA23D98}" type="presParOf" srcId="{39B6B9E0-3429-4FD8-92B2-112D214283E0}" destId="{61702A64-2798-49A0-AE95-3E24E76AA28A}" srcOrd="3" destOrd="0" presId="urn:microsoft.com/office/officeart/2005/8/layout/cycle1"/>
    <dgm:cxn modelId="{2A57BECB-F50E-45F6-A90D-07E76ABCC27A}" type="presParOf" srcId="{39B6B9E0-3429-4FD8-92B2-112D214283E0}" destId="{5F6DB744-F8F2-4967-B156-3161BC5D01A2}" srcOrd="4" destOrd="0" presId="urn:microsoft.com/office/officeart/2005/8/layout/cycle1"/>
    <dgm:cxn modelId="{3F9193F5-508A-4B66-9F87-B0A11F903199}" type="presParOf" srcId="{39B6B9E0-3429-4FD8-92B2-112D214283E0}" destId="{C7274B90-F2FC-41AD-9F8C-E0E05F95436A}" srcOrd="5" destOrd="0" presId="urn:microsoft.com/office/officeart/2005/8/layout/cycle1"/>
    <dgm:cxn modelId="{9D50D24B-A855-417E-B47E-B0ACB52C890C}" type="presParOf" srcId="{39B6B9E0-3429-4FD8-92B2-112D214283E0}" destId="{086EF9FA-E5F7-48E3-BD55-F7458BB8D996}" srcOrd="6" destOrd="0" presId="urn:microsoft.com/office/officeart/2005/8/layout/cycle1"/>
    <dgm:cxn modelId="{7EC7C964-F759-4FA8-B86A-CDC2166D29BF}" type="presParOf" srcId="{39B6B9E0-3429-4FD8-92B2-112D214283E0}" destId="{0243A936-2FA3-4820-963A-EA66B1436764}" srcOrd="7" destOrd="0" presId="urn:microsoft.com/office/officeart/2005/8/layout/cycle1"/>
    <dgm:cxn modelId="{9AA456CB-D077-41A7-86B5-2D6D58E6AC55}" type="presParOf" srcId="{39B6B9E0-3429-4FD8-92B2-112D214283E0}" destId="{D0FE3F5C-0BBA-43A2-8E8A-A722535E923D}" srcOrd="8" destOrd="0" presId="urn:microsoft.com/office/officeart/2005/8/layout/cycle1"/>
    <dgm:cxn modelId="{5DB4813C-1C7F-4FE1-B0F6-59B41CC3F5E3}" type="presParOf" srcId="{39B6B9E0-3429-4FD8-92B2-112D214283E0}" destId="{575382FA-F739-4D4A-B372-A243D23CBB3A}" srcOrd="9" destOrd="0" presId="urn:microsoft.com/office/officeart/2005/8/layout/cycle1"/>
    <dgm:cxn modelId="{5C57C437-4119-4257-BBCF-F6BF419C5B6F}" type="presParOf" srcId="{39B6B9E0-3429-4FD8-92B2-112D214283E0}" destId="{17EA6DF8-7F68-4BB2-A5B7-7921D6B5EFE7}" srcOrd="10" destOrd="0" presId="urn:microsoft.com/office/officeart/2005/8/layout/cycle1"/>
    <dgm:cxn modelId="{4880F5DF-2ED8-498F-B7D1-077034BF472E}" type="presParOf" srcId="{39B6B9E0-3429-4FD8-92B2-112D214283E0}" destId="{EE580168-B794-4923-AEA4-355C294C33DB}" srcOrd="11" destOrd="0" presId="urn:microsoft.com/office/officeart/2005/8/layout/cycle1"/>
    <dgm:cxn modelId="{3318F346-E4B2-4189-B87A-4026D7FCC7B2}" type="presParOf" srcId="{39B6B9E0-3429-4FD8-92B2-112D214283E0}" destId="{A0166381-FD72-40A2-A011-AA0B1730EF3A}" srcOrd="12" destOrd="0" presId="urn:microsoft.com/office/officeart/2005/8/layout/cycle1"/>
    <dgm:cxn modelId="{D891BC68-6E25-476E-BA04-F5AD709F80C0}" type="presParOf" srcId="{39B6B9E0-3429-4FD8-92B2-112D214283E0}" destId="{E6AF226A-D5A2-4005-973C-F5AA18A5BAA3}" srcOrd="13" destOrd="0" presId="urn:microsoft.com/office/officeart/2005/8/layout/cycle1"/>
    <dgm:cxn modelId="{31C59F7C-9C93-4A13-8946-E17CCFCE5862}" type="presParOf" srcId="{39B6B9E0-3429-4FD8-92B2-112D214283E0}" destId="{42C0D0BC-EEBD-4036-A3DF-AC9BDCBB468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0DF02F-AC38-4B4E-BAEB-3FDF4751C154}" type="doc">
      <dgm:prSet loTypeId="urn:microsoft.com/office/officeart/2005/8/layout/gear1" loCatId="process" qsTypeId="urn:microsoft.com/office/officeart/2005/8/quickstyle/simple1" qsCatId="simple" csTypeId="urn:microsoft.com/office/officeart/2005/8/colors/accent6_2" csCatId="accent6" phldr="1"/>
      <dgm:spPr/>
    </dgm:pt>
    <dgm:pt modelId="{1C6688CC-C2BF-4B74-9364-9A294020ABCE}">
      <dgm:prSet phldrT="[Text]"/>
      <dgm:spPr>
        <a:solidFill>
          <a:srgbClr val="3166CF"/>
        </a:solidFill>
      </dgm:spPr>
      <dgm:t>
        <a:bodyPr/>
        <a:lstStyle/>
        <a:p>
          <a:r>
            <a:rPr lang="en-GB" b="1" dirty="0" smtClean="0"/>
            <a:t>Sustainable Development Goals</a:t>
          </a:r>
          <a:endParaRPr lang="en-GB" b="1" dirty="0"/>
        </a:p>
      </dgm:t>
    </dgm:pt>
    <dgm:pt modelId="{11CC826F-BE02-463D-9DDA-7C3611E54D0D}" type="parTrans" cxnId="{55A3E738-C011-4BB5-A9F1-735DFD09BD16}">
      <dgm:prSet/>
      <dgm:spPr/>
      <dgm:t>
        <a:bodyPr/>
        <a:lstStyle/>
        <a:p>
          <a:endParaRPr lang="en-GB"/>
        </a:p>
      </dgm:t>
    </dgm:pt>
    <dgm:pt modelId="{8BBDA85A-FF3E-45D6-B900-87795592A6AA}" type="sibTrans" cxnId="{55A3E738-C011-4BB5-A9F1-735DFD09BD16}">
      <dgm:prSet/>
      <dgm:spPr/>
      <dgm:t>
        <a:bodyPr/>
        <a:lstStyle/>
        <a:p>
          <a:endParaRPr lang="en-GB"/>
        </a:p>
      </dgm:t>
    </dgm:pt>
    <dgm:pt modelId="{4D2DBFE8-335F-457B-B266-3B8E44A1F6C4}">
      <dgm:prSet phldrT="[Text]"/>
      <dgm:spPr>
        <a:solidFill>
          <a:srgbClr val="3166CF"/>
        </a:solidFill>
      </dgm:spPr>
      <dgm:t>
        <a:bodyPr/>
        <a:lstStyle/>
        <a:p>
          <a:r>
            <a:rPr lang="en-GB" b="1" dirty="0" smtClean="0"/>
            <a:t>AAAA / ENP *</a:t>
          </a:r>
          <a:endParaRPr lang="en-GB" b="1" dirty="0"/>
        </a:p>
      </dgm:t>
    </dgm:pt>
    <dgm:pt modelId="{A1296C3E-9E0B-4D89-9DC5-CE5B5B965FEB}" type="parTrans" cxnId="{03BB9A7D-28E7-474E-84A5-2958B7F33C0C}">
      <dgm:prSet/>
      <dgm:spPr/>
      <dgm:t>
        <a:bodyPr/>
        <a:lstStyle/>
        <a:p>
          <a:endParaRPr lang="en-GB"/>
        </a:p>
      </dgm:t>
    </dgm:pt>
    <dgm:pt modelId="{57C84F90-3880-465D-B1B0-714F16BA7C5A}" type="sibTrans" cxnId="{03BB9A7D-28E7-474E-84A5-2958B7F33C0C}">
      <dgm:prSet/>
      <dgm:spPr/>
      <dgm:t>
        <a:bodyPr/>
        <a:lstStyle/>
        <a:p>
          <a:endParaRPr lang="en-GB"/>
        </a:p>
      </dgm:t>
    </dgm:pt>
    <dgm:pt modelId="{E5A380C1-8BD4-4608-8953-107DBE68828C}">
      <dgm:prSet phldrT="[Text]" custT="1"/>
      <dgm:spPr>
        <a:solidFill>
          <a:srgbClr val="3166CF"/>
        </a:solidFill>
      </dgm:spPr>
      <dgm:t>
        <a:bodyPr/>
        <a:lstStyle/>
        <a:p>
          <a:r>
            <a:rPr lang="en-GB" sz="2400" b="1" dirty="0" smtClean="0"/>
            <a:t>EIP</a:t>
          </a:r>
        </a:p>
      </dgm:t>
    </dgm:pt>
    <dgm:pt modelId="{223C4958-646C-4ADB-AF66-D76FE607C0B1}" type="parTrans" cxnId="{B9FD20EF-228A-4E98-9432-372BEF7FB3B5}">
      <dgm:prSet/>
      <dgm:spPr/>
      <dgm:t>
        <a:bodyPr/>
        <a:lstStyle/>
        <a:p>
          <a:endParaRPr lang="en-GB"/>
        </a:p>
      </dgm:t>
    </dgm:pt>
    <dgm:pt modelId="{D7B60B90-E58B-4D57-995A-1083DA5D4F69}" type="sibTrans" cxnId="{B9FD20EF-228A-4E98-9432-372BEF7FB3B5}">
      <dgm:prSet/>
      <dgm:spPr/>
      <dgm:t>
        <a:bodyPr/>
        <a:lstStyle/>
        <a:p>
          <a:endParaRPr lang="en-GB"/>
        </a:p>
      </dgm:t>
    </dgm:pt>
    <dgm:pt modelId="{D0538237-89F3-4428-B617-E08BE911F4FB}" type="pres">
      <dgm:prSet presAssocID="{D40DF02F-AC38-4B4E-BAEB-3FDF4751C15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5AE3C56-27D3-4172-965A-DEDB53F41832}" type="pres">
      <dgm:prSet presAssocID="{1C6688CC-C2BF-4B74-9364-9A294020ABC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71390D-74AB-460E-B90A-BD70E516ADBF}" type="pres">
      <dgm:prSet presAssocID="{1C6688CC-C2BF-4B74-9364-9A294020ABCE}" presName="gear1srcNode" presStyleLbl="node1" presStyleIdx="0" presStyleCnt="3"/>
      <dgm:spPr/>
      <dgm:t>
        <a:bodyPr/>
        <a:lstStyle/>
        <a:p>
          <a:endParaRPr lang="en-GB"/>
        </a:p>
      </dgm:t>
    </dgm:pt>
    <dgm:pt modelId="{2E865F05-C025-4E9E-B53C-80D319F1C0C5}" type="pres">
      <dgm:prSet presAssocID="{1C6688CC-C2BF-4B74-9364-9A294020ABCE}" presName="gear1dstNode" presStyleLbl="node1" presStyleIdx="0" presStyleCnt="3"/>
      <dgm:spPr/>
      <dgm:t>
        <a:bodyPr/>
        <a:lstStyle/>
        <a:p>
          <a:endParaRPr lang="en-GB"/>
        </a:p>
      </dgm:t>
    </dgm:pt>
    <dgm:pt modelId="{077705DD-A08E-463C-92DD-CEEE680FFD4F}" type="pres">
      <dgm:prSet presAssocID="{4D2DBFE8-335F-457B-B266-3B8E44A1F6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6B28DD-BFA2-4A40-BB8B-BB578A62D3B4}" type="pres">
      <dgm:prSet presAssocID="{4D2DBFE8-335F-457B-B266-3B8E44A1F6C4}" presName="gear2srcNode" presStyleLbl="node1" presStyleIdx="1" presStyleCnt="3"/>
      <dgm:spPr/>
      <dgm:t>
        <a:bodyPr/>
        <a:lstStyle/>
        <a:p>
          <a:endParaRPr lang="en-GB"/>
        </a:p>
      </dgm:t>
    </dgm:pt>
    <dgm:pt modelId="{542656C2-9DAC-4525-BF6D-DAE2C2D2F6CB}" type="pres">
      <dgm:prSet presAssocID="{4D2DBFE8-335F-457B-B266-3B8E44A1F6C4}" presName="gear2dstNode" presStyleLbl="node1" presStyleIdx="1" presStyleCnt="3"/>
      <dgm:spPr/>
      <dgm:t>
        <a:bodyPr/>
        <a:lstStyle/>
        <a:p>
          <a:endParaRPr lang="en-GB"/>
        </a:p>
      </dgm:t>
    </dgm:pt>
    <dgm:pt modelId="{E0FBC9F6-B876-44AD-95C7-20EA3C840F14}" type="pres">
      <dgm:prSet presAssocID="{E5A380C1-8BD4-4608-8953-107DBE68828C}" presName="gear3" presStyleLbl="node1" presStyleIdx="2" presStyleCnt="3"/>
      <dgm:spPr/>
      <dgm:t>
        <a:bodyPr/>
        <a:lstStyle/>
        <a:p>
          <a:endParaRPr lang="en-GB"/>
        </a:p>
      </dgm:t>
    </dgm:pt>
    <dgm:pt modelId="{8EC2F9E5-BB1D-42A3-8632-8A74EF4069D4}" type="pres">
      <dgm:prSet presAssocID="{E5A380C1-8BD4-4608-8953-107DBE68828C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75E400-337E-460F-84C1-9E443C86FD82}" type="pres">
      <dgm:prSet presAssocID="{E5A380C1-8BD4-4608-8953-107DBE68828C}" presName="gear3srcNode" presStyleLbl="node1" presStyleIdx="2" presStyleCnt="3"/>
      <dgm:spPr/>
      <dgm:t>
        <a:bodyPr/>
        <a:lstStyle/>
        <a:p>
          <a:endParaRPr lang="en-GB"/>
        </a:p>
      </dgm:t>
    </dgm:pt>
    <dgm:pt modelId="{B176E5D9-A526-41FB-B471-FC539FE0CE8A}" type="pres">
      <dgm:prSet presAssocID="{E5A380C1-8BD4-4608-8953-107DBE68828C}" presName="gear3dstNode" presStyleLbl="node1" presStyleIdx="2" presStyleCnt="3"/>
      <dgm:spPr/>
      <dgm:t>
        <a:bodyPr/>
        <a:lstStyle/>
        <a:p>
          <a:endParaRPr lang="en-GB"/>
        </a:p>
      </dgm:t>
    </dgm:pt>
    <dgm:pt modelId="{A4E5F8B4-382A-4F1F-A88A-480234A092D0}" type="pres">
      <dgm:prSet presAssocID="{8BBDA85A-FF3E-45D6-B900-87795592A6AA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7B5D46B4-5CEB-470E-938B-306EA180110E}" type="pres">
      <dgm:prSet presAssocID="{57C84F90-3880-465D-B1B0-714F16BA7C5A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745AFBD2-DFC0-476F-8062-D26D721A14C0}" type="pres">
      <dgm:prSet presAssocID="{D7B60B90-E58B-4D57-995A-1083DA5D4F69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C4ED7426-6FD1-451A-AFD4-D534BB176373}" type="presOf" srcId="{E5A380C1-8BD4-4608-8953-107DBE68828C}" destId="{8EC2F9E5-BB1D-42A3-8632-8A74EF4069D4}" srcOrd="1" destOrd="0" presId="urn:microsoft.com/office/officeart/2005/8/layout/gear1"/>
    <dgm:cxn modelId="{929F0520-0D79-4787-997A-B4A07700780C}" type="presOf" srcId="{1C6688CC-C2BF-4B74-9364-9A294020ABCE}" destId="{2E865F05-C025-4E9E-B53C-80D319F1C0C5}" srcOrd="2" destOrd="0" presId="urn:microsoft.com/office/officeart/2005/8/layout/gear1"/>
    <dgm:cxn modelId="{B9FD20EF-228A-4E98-9432-372BEF7FB3B5}" srcId="{D40DF02F-AC38-4B4E-BAEB-3FDF4751C154}" destId="{E5A380C1-8BD4-4608-8953-107DBE68828C}" srcOrd="2" destOrd="0" parTransId="{223C4958-646C-4ADB-AF66-D76FE607C0B1}" sibTransId="{D7B60B90-E58B-4D57-995A-1083DA5D4F69}"/>
    <dgm:cxn modelId="{17E5D837-1CBB-4F1C-B08E-CE396DD1A448}" type="presOf" srcId="{E5A380C1-8BD4-4608-8953-107DBE68828C}" destId="{B176E5D9-A526-41FB-B471-FC539FE0CE8A}" srcOrd="3" destOrd="0" presId="urn:microsoft.com/office/officeart/2005/8/layout/gear1"/>
    <dgm:cxn modelId="{45343118-AEA0-44D1-BAC9-7267FAC4C3CD}" type="presOf" srcId="{4D2DBFE8-335F-457B-B266-3B8E44A1F6C4}" destId="{542656C2-9DAC-4525-BF6D-DAE2C2D2F6CB}" srcOrd="2" destOrd="0" presId="urn:microsoft.com/office/officeart/2005/8/layout/gear1"/>
    <dgm:cxn modelId="{957FE450-BB14-4826-9779-E4B017FFC7DC}" type="presOf" srcId="{E5A380C1-8BD4-4608-8953-107DBE68828C}" destId="{E0FBC9F6-B876-44AD-95C7-20EA3C840F14}" srcOrd="0" destOrd="0" presId="urn:microsoft.com/office/officeart/2005/8/layout/gear1"/>
    <dgm:cxn modelId="{0CD8F5D8-72B3-44B8-AED1-0A24B3E7C884}" type="presOf" srcId="{E5A380C1-8BD4-4608-8953-107DBE68828C}" destId="{4A75E400-337E-460F-84C1-9E443C86FD82}" srcOrd="2" destOrd="0" presId="urn:microsoft.com/office/officeart/2005/8/layout/gear1"/>
    <dgm:cxn modelId="{03BB9A7D-28E7-474E-84A5-2958B7F33C0C}" srcId="{D40DF02F-AC38-4B4E-BAEB-3FDF4751C154}" destId="{4D2DBFE8-335F-457B-B266-3B8E44A1F6C4}" srcOrd="1" destOrd="0" parTransId="{A1296C3E-9E0B-4D89-9DC5-CE5B5B965FEB}" sibTransId="{57C84F90-3880-465D-B1B0-714F16BA7C5A}"/>
    <dgm:cxn modelId="{CD338E1A-C437-4D3E-9685-4D8CEFD584D5}" type="presOf" srcId="{4D2DBFE8-335F-457B-B266-3B8E44A1F6C4}" destId="{077705DD-A08E-463C-92DD-CEEE680FFD4F}" srcOrd="0" destOrd="0" presId="urn:microsoft.com/office/officeart/2005/8/layout/gear1"/>
    <dgm:cxn modelId="{5E9AD87A-088C-42E1-95AF-7880C4840CF5}" type="presOf" srcId="{4D2DBFE8-335F-457B-B266-3B8E44A1F6C4}" destId="{DC6B28DD-BFA2-4A40-BB8B-BB578A62D3B4}" srcOrd="1" destOrd="0" presId="urn:microsoft.com/office/officeart/2005/8/layout/gear1"/>
    <dgm:cxn modelId="{B56EE8AA-6347-4D59-8BAC-E2B79B2549DB}" type="presOf" srcId="{1C6688CC-C2BF-4B74-9364-9A294020ABCE}" destId="{9871390D-74AB-460E-B90A-BD70E516ADBF}" srcOrd="1" destOrd="0" presId="urn:microsoft.com/office/officeart/2005/8/layout/gear1"/>
    <dgm:cxn modelId="{13D46536-BD19-4A83-9869-15239EF3106E}" type="presOf" srcId="{D7B60B90-E58B-4D57-995A-1083DA5D4F69}" destId="{745AFBD2-DFC0-476F-8062-D26D721A14C0}" srcOrd="0" destOrd="0" presId="urn:microsoft.com/office/officeart/2005/8/layout/gear1"/>
    <dgm:cxn modelId="{569EABAD-0833-498E-8F59-DD809C2E1412}" type="presOf" srcId="{8BBDA85A-FF3E-45D6-B900-87795592A6AA}" destId="{A4E5F8B4-382A-4F1F-A88A-480234A092D0}" srcOrd="0" destOrd="0" presId="urn:microsoft.com/office/officeart/2005/8/layout/gear1"/>
    <dgm:cxn modelId="{E993A12D-B93F-4088-BA00-E1A74ACA1702}" type="presOf" srcId="{D40DF02F-AC38-4B4E-BAEB-3FDF4751C154}" destId="{D0538237-89F3-4428-B617-E08BE911F4FB}" srcOrd="0" destOrd="0" presId="urn:microsoft.com/office/officeart/2005/8/layout/gear1"/>
    <dgm:cxn modelId="{55A3E738-C011-4BB5-A9F1-735DFD09BD16}" srcId="{D40DF02F-AC38-4B4E-BAEB-3FDF4751C154}" destId="{1C6688CC-C2BF-4B74-9364-9A294020ABCE}" srcOrd="0" destOrd="0" parTransId="{11CC826F-BE02-463D-9DDA-7C3611E54D0D}" sibTransId="{8BBDA85A-FF3E-45D6-B900-87795592A6AA}"/>
    <dgm:cxn modelId="{AC91B071-5A38-43A5-A79E-D3EE028F19BD}" type="presOf" srcId="{1C6688CC-C2BF-4B74-9364-9A294020ABCE}" destId="{45AE3C56-27D3-4172-965A-DEDB53F41832}" srcOrd="0" destOrd="0" presId="urn:microsoft.com/office/officeart/2005/8/layout/gear1"/>
    <dgm:cxn modelId="{5A179698-FD57-4DA7-8BAB-DA1254A29314}" type="presOf" srcId="{57C84F90-3880-465D-B1B0-714F16BA7C5A}" destId="{7B5D46B4-5CEB-470E-938B-306EA180110E}" srcOrd="0" destOrd="0" presId="urn:microsoft.com/office/officeart/2005/8/layout/gear1"/>
    <dgm:cxn modelId="{E03006B9-690E-4308-8254-D45204F4DCE5}" type="presParOf" srcId="{D0538237-89F3-4428-B617-E08BE911F4FB}" destId="{45AE3C56-27D3-4172-965A-DEDB53F41832}" srcOrd="0" destOrd="0" presId="urn:microsoft.com/office/officeart/2005/8/layout/gear1"/>
    <dgm:cxn modelId="{6ED44D9A-C78F-41DA-AF61-410DE6F71B77}" type="presParOf" srcId="{D0538237-89F3-4428-B617-E08BE911F4FB}" destId="{9871390D-74AB-460E-B90A-BD70E516ADBF}" srcOrd="1" destOrd="0" presId="urn:microsoft.com/office/officeart/2005/8/layout/gear1"/>
    <dgm:cxn modelId="{970BC727-8517-4955-AFC3-86A33B3A91B4}" type="presParOf" srcId="{D0538237-89F3-4428-B617-E08BE911F4FB}" destId="{2E865F05-C025-4E9E-B53C-80D319F1C0C5}" srcOrd="2" destOrd="0" presId="urn:microsoft.com/office/officeart/2005/8/layout/gear1"/>
    <dgm:cxn modelId="{E2860F38-45E8-49FF-89AC-66F4E4A3303E}" type="presParOf" srcId="{D0538237-89F3-4428-B617-E08BE911F4FB}" destId="{077705DD-A08E-463C-92DD-CEEE680FFD4F}" srcOrd="3" destOrd="0" presId="urn:microsoft.com/office/officeart/2005/8/layout/gear1"/>
    <dgm:cxn modelId="{B41D621B-72B9-4CF9-AD83-8CC2D5BF25F7}" type="presParOf" srcId="{D0538237-89F3-4428-B617-E08BE911F4FB}" destId="{DC6B28DD-BFA2-4A40-BB8B-BB578A62D3B4}" srcOrd="4" destOrd="0" presId="urn:microsoft.com/office/officeart/2005/8/layout/gear1"/>
    <dgm:cxn modelId="{895E6C84-6955-4F4B-9545-25966F78A4D3}" type="presParOf" srcId="{D0538237-89F3-4428-B617-E08BE911F4FB}" destId="{542656C2-9DAC-4525-BF6D-DAE2C2D2F6CB}" srcOrd="5" destOrd="0" presId="urn:microsoft.com/office/officeart/2005/8/layout/gear1"/>
    <dgm:cxn modelId="{E9582B42-A8B0-4F9E-85DA-BDC1F494F7F0}" type="presParOf" srcId="{D0538237-89F3-4428-B617-E08BE911F4FB}" destId="{E0FBC9F6-B876-44AD-95C7-20EA3C840F14}" srcOrd="6" destOrd="0" presId="urn:microsoft.com/office/officeart/2005/8/layout/gear1"/>
    <dgm:cxn modelId="{ED1F9359-E30B-4397-ADBB-946548E285B6}" type="presParOf" srcId="{D0538237-89F3-4428-B617-E08BE911F4FB}" destId="{8EC2F9E5-BB1D-42A3-8632-8A74EF4069D4}" srcOrd="7" destOrd="0" presId="urn:microsoft.com/office/officeart/2005/8/layout/gear1"/>
    <dgm:cxn modelId="{A78653BA-7F2A-409D-9E8F-2D670F5BAD71}" type="presParOf" srcId="{D0538237-89F3-4428-B617-E08BE911F4FB}" destId="{4A75E400-337E-460F-84C1-9E443C86FD82}" srcOrd="8" destOrd="0" presId="urn:microsoft.com/office/officeart/2005/8/layout/gear1"/>
    <dgm:cxn modelId="{66A43181-9419-42EE-8D73-7D8FA5EC8978}" type="presParOf" srcId="{D0538237-89F3-4428-B617-E08BE911F4FB}" destId="{B176E5D9-A526-41FB-B471-FC539FE0CE8A}" srcOrd="9" destOrd="0" presId="urn:microsoft.com/office/officeart/2005/8/layout/gear1"/>
    <dgm:cxn modelId="{52AB35C3-CBF6-4CCF-A28B-138F8CD52DCD}" type="presParOf" srcId="{D0538237-89F3-4428-B617-E08BE911F4FB}" destId="{A4E5F8B4-382A-4F1F-A88A-480234A092D0}" srcOrd="10" destOrd="0" presId="urn:microsoft.com/office/officeart/2005/8/layout/gear1"/>
    <dgm:cxn modelId="{4922FEF8-E1D2-418C-B9BF-6792569484E1}" type="presParOf" srcId="{D0538237-89F3-4428-B617-E08BE911F4FB}" destId="{7B5D46B4-5CEB-470E-938B-306EA180110E}" srcOrd="11" destOrd="0" presId="urn:microsoft.com/office/officeart/2005/8/layout/gear1"/>
    <dgm:cxn modelId="{CD409DC6-D556-44AD-A0E9-388D754B4BC9}" type="presParOf" srcId="{D0538237-89F3-4428-B617-E08BE911F4FB}" destId="{745AFBD2-DFC0-476F-8062-D26D721A14C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700017-ED16-45E9-8435-884D2E915816}" type="doc">
      <dgm:prSet loTypeId="urn:microsoft.com/office/officeart/2005/8/layout/hierarchy4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1A8F5310-BD62-4626-9327-BA46D24715EE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3600" b="1" dirty="0" smtClean="0"/>
            <a:t>Strategic board</a:t>
          </a:r>
        </a:p>
        <a:p>
          <a:r>
            <a:rPr lang="en-GB" sz="1800" dirty="0" smtClean="0"/>
            <a:t>Members: Commission, EEAS, EU Member States, EIB</a:t>
          </a:r>
        </a:p>
        <a:p>
          <a:r>
            <a:rPr lang="en-GB" sz="1800" dirty="0" smtClean="0"/>
            <a:t>Observers: IFIs, partner countries, European Parliament </a:t>
          </a:r>
          <a:endParaRPr lang="en-GB" sz="1800" dirty="0"/>
        </a:p>
      </dgm:t>
    </dgm:pt>
    <dgm:pt modelId="{905F47FE-707D-4E96-AE11-235939E839EC}" type="parTrans" cxnId="{58EB7E50-E0A9-4367-A0E0-304172452F14}">
      <dgm:prSet/>
      <dgm:spPr/>
      <dgm:t>
        <a:bodyPr/>
        <a:lstStyle/>
        <a:p>
          <a:endParaRPr lang="en-GB"/>
        </a:p>
      </dgm:t>
    </dgm:pt>
    <dgm:pt modelId="{152E012B-36D9-40BA-BA9E-64A3D634627C}" type="sibTrans" cxnId="{58EB7E50-E0A9-4367-A0E0-304172452F14}">
      <dgm:prSet/>
      <dgm:spPr/>
      <dgm:t>
        <a:bodyPr/>
        <a:lstStyle/>
        <a:p>
          <a:endParaRPr lang="en-GB"/>
        </a:p>
      </dgm:t>
    </dgm:pt>
    <dgm:pt modelId="{0A801DC2-2D65-4FFB-B6EF-CF62B7F87903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/>
            <a:t>Operational boards</a:t>
          </a:r>
        </a:p>
        <a:p>
          <a:r>
            <a:rPr lang="en-GB" dirty="0" smtClean="0"/>
            <a:t>Commission, EEAS &amp; EU Member States</a:t>
          </a:r>
          <a:endParaRPr lang="en-GB" dirty="0"/>
        </a:p>
      </dgm:t>
    </dgm:pt>
    <dgm:pt modelId="{8863B06E-17DA-493B-82DA-BB7B9B82874C}" type="parTrans" cxnId="{46538EF8-E926-4F3F-8F02-0BA9FDE2C2F6}">
      <dgm:prSet/>
      <dgm:spPr/>
      <dgm:t>
        <a:bodyPr/>
        <a:lstStyle/>
        <a:p>
          <a:endParaRPr lang="en-GB"/>
        </a:p>
      </dgm:t>
    </dgm:pt>
    <dgm:pt modelId="{F84CD7D0-A7AD-46A0-B47B-CA5E18D4EF6E}" type="sibTrans" cxnId="{46538EF8-E926-4F3F-8F02-0BA9FDE2C2F6}">
      <dgm:prSet/>
      <dgm:spPr/>
      <dgm:t>
        <a:bodyPr/>
        <a:lstStyle/>
        <a:p>
          <a:endParaRPr lang="en-GB"/>
        </a:p>
      </dgm:t>
    </dgm:pt>
    <dgm:pt modelId="{38E6E8F4-73A9-409A-A764-29F65C123AA7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/>
            <a:t>Africa</a:t>
          </a:r>
          <a:endParaRPr lang="en-GB" b="1" dirty="0"/>
        </a:p>
      </dgm:t>
    </dgm:pt>
    <dgm:pt modelId="{032E4DC5-D802-4872-912A-46E43FBD43BB}" type="parTrans" cxnId="{3191785A-2E5F-4447-A645-E35E6F328AE2}">
      <dgm:prSet/>
      <dgm:spPr/>
      <dgm:t>
        <a:bodyPr/>
        <a:lstStyle/>
        <a:p>
          <a:endParaRPr lang="en-GB"/>
        </a:p>
      </dgm:t>
    </dgm:pt>
    <dgm:pt modelId="{A9196A60-9509-4C48-913B-6EFA989A76E4}" type="sibTrans" cxnId="{3191785A-2E5F-4447-A645-E35E6F328AE2}">
      <dgm:prSet/>
      <dgm:spPr/>
      <dgm:t>
        <a:bodyPr/>
        <a:lstStyle/>
        <a:p>
          <a:endParaRPr lang="en-GB"/>
        </a:p>
      </dgm:t>
    </dgm:pt>
    <dgm:pt modelId="{17EA6582-30C9-47B8-A107-79755CD54E7D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b="1" dirty="0" smtClean="0"/>
            <a:t>Neighbourhood</a:t>
          </a:r>
          <a:endParaRPr lang="en-GB" b="1" dirty="0"/>
        </a:p>
      </dgm:t>
    </dgm:pt>
    <dgm:pt modelId="{65B11C95-DCD5-4D1D-8D68-79696EE853AC}" type="parTrans" cxnId="{20D7A6CA-E84C-47D6-AA88-B6035C836306}">
      <dgm:prSet/>
      <dgm:spPr/>
      <dgm:t>
        <a:bodyPr/>
        <a:lstStyle/>
        <a:p>
          <a:endParaRPr lang="en-GB"/>
        </a:p>
      </dgm:t>
    </dgm:pt>
    <dgm:pt modelId="{CE5FB282-67D0-4E11-983E-67A0E3AF2406}" type="sibTrans" cxnId="{20D7A6CA-E84C-47D6-AA88-B6035C836306}">
      <dgm:prSet/>
      <dgm:spPr/>
      <dgm:t>
        <a:bodyPr/>
        <a:lstStyle/>
        <a:p>
          <a:endParaRPr lang="en-GB"/>
        </a:p>
      </dgm:t>
    </dgm:pt>
    <dgm:pt modelId="{5BB39435-AE2B-4149-B46A-E1F6B33BAD8F}">
      <dgm:prSet phldrT="[Text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GB" sz="2800" dirty="0" smtClean="0"/>
        </a:p>
        <a:p>
          <a:r>
            <a:rPr lang="en-GB" sz="2800" dirty="0" smtClean="0"/>
            <a:t>Secretariat</a:t>
          </a:r>
        </a:p>
        <a:p>
          <a:r>
            <a:rPr lang="en-GB" sz="1800" dirty="0" smtClean="0"/>
            <a:t>Commission Services</a:t>
          </a:r>
        </a:p>
        <a:p>
          <a:endParaRPr lang="en-GB" sz="1800" dirty="0" smtClean="0"/>
        </a:p>
        <a:p>
          <a:endParaRPr lang="en-GB" sz="1800" dirty="0"/>
        </a:p>
      </dgm:t>
    </dgm:pt>
    <dgm:pt modelId="{954A63A7-991C-49A7-B994-2505AAEC4B98}" type="parTrans" cxnId="{5926E2D6-7E8F-4892-B3AD-B0E6AB3CBD0D}">
      <dgm:prSet/>
      <dgm:spPr/>
      <dgm:t>
        <a:bodyPr/>
        <a:lstStyle/>
        <a:p>
          <a:endParaRPr lang="en-GB"/>
        </a:p>
      </dgm:t>
    </dgm:pt>
    <dgm:pt modelId="{8770BE44-0D07-4B43-B31D-F8606DB404C9}" type="sibTrans" cxnId="{5926E2D6-7E8F-4892-B3AD-B0E6AB3CBD0D}">
      <dgm:prSet/>
      <dgm:spPr/>
      <dgm:t>
        <a:bodyPr/>
        <a:lstStyle/>
        <a:p>
          <a:endParaRPr lang="en-GB"/>
        </a:p>
      </dgm:t>
    </dgm:pt>
    <dgm:pt modelId="{0645AD3F-501A-40AF-98CF-79C00E785DE6}" type="pres">
      <dgm:prSet presAssocID="{52700017-ED16-45E9-8435-884D2E9158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024F2AA0-B12B-4256-B109-A510E3CBC595}" type="pres">
      <dgm:prSet presAssocID="{1A8F5310-BD62-4626-9327-BA46D24715EE}" presName="vertOne" presStyleCnt="0"/>
      <dgm:spPr/>
    </dgm:pt>
    <dgm:pt modelId="{D1AEC544-AE58-4C45-83A9-721A2191B4B3}" type="pres">
      <dgm:prSet presAssocID="{1A8F5310-BD62-4626-9327-BA46D24715EE}" presName="txOne" presStyleLbl="node0" presStyleIdx="0" presStyleCnt="1" custScaleY="115835" custLinFactY="-1109" custLinFactNeighborX="-28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1438CD3-5852-4CED-AAD8-5CF082EB6C17}" type="pres">
      <dgm:prSet presAssocID="{1A8F5310-BD62-4626-9327-BA46D24715EE}" presName="parTransOne" presStyleCnt="0"/>
      <dgm:spPr/>
    </dgm:pt>
    <dgm:pt modelId="{F2FAD5B2-3D2C-469D-A795-3A7EA92CA2A6}" type="pres">
      <dgm:prSet presAssocID="{1A8F5310-BD62-4626-9327-BA46D24715EE}" presName="horzOne" presStyleCnt="0"/>
      <dgm:spPr/>
    </dgm:pt>
    <dgm:pt modelId="{23C972D8-5100-4EB8-BCAF-626D6DD05C8F}" type="pres">
      <dgm:prSet presAssocID="{0A801DC2-2D65-4FFB-B6EF-CF62B7F87903}" presName="vertTwo" presStyleCnt="0"/>
      <dgm:spPr/>
    </dgm:pt>
    <dgm:pt modelId="{BD016238-B27C-4101-BCFB-0032815277A3}" type="pres">
      <dgm:prSet presAssocID="{0A801DC2-2D65-4FFB-B6EF-CF62B7F87903}" presName="txTwo" presStyleLbl="node2" presStyleIdx="0" presStyleCnt="2" custLinFactNeighborX="-1412" custLinFactNeighborY="-41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B4CDC9C-DFDC-4359-910A-D961A7A93493}" type="pres">
      <dgm:prSet presAssocID="{0A801DC2-2D65-4FFB-B6EF-CF62B7F87903}" presName="parTransTwo" presStyleCnt="0"/>
      <dgm:spPr/>
    </dgm:pt>
    <dgm:pt modelId="{C982C1CF-8E24-427C-94D3-60F8939EF56F}" type="pres">
      <dgm:prSet presAssocID="{0A801DC2-2D65-4FFB-B6EF-CF62B7F87903}" presName="horzTwo" presStyleCnt="0"/>
      <dgm:spPr/>
    </dgm:pt>
    <dgm:pt modelId="{A4E806D6-CB2A-4F0C-9E7A-4C529B737B1A}" type="pres">
      <dgm:prSet presAssocID="{38E6E8F4-73A9-409A-A764-29F65C123AA7}" presName="vertThree" presStyleCnt="0"/>
      <dgm:spPr/>
    </dgm:pt>
    <dgm:pt modelId="{0B596467-3C25-4414-8D70-2956D6691786}" type="pres">
      <dgm:prSet presAssocID="{38E6E8F4-73A9-409A-A764-29F65C123AA7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6CB3ADB-F69F-408E-8DFC-DF0EBFCAEB11}" type="pres">
      <dgm:prSet presAssocID="{38E6E8F4-73A9-409A-A764-29F65C123AA7}" presName="horzThree" presStyleCnt="0"/>
      <dgm:spPr/>
    </dgm:pt>
    <dgm:pt modelId="{25AB89DE-BDA6-4F9C-AFA1-407E7579B3BB}" type="pres">
      <dgm:prSet presAssocID="{A9196A60-9509-4C48-913B-6EFA989A76E4}" presName="sibSpaceThree" presStyleCnt="0"/>
      <dgm:spPr/>
    </dgm:pt>
    <dgm:pt modelId="{5CCBA9AF-461E-4EA9-90D9-6E643DBB77B4}" type="pres">
      <dgm:prSet presAssocID="{17EA6582-30C9-47B8-A107-79755CD54E7D}" presName="vertThree" presStyleCnt="0"/>
      <dgm:spPr/>
    </dgm:pt>
    <dgm:pt modelId="{24F318B5-EA88-4EBF-B69B-E2972ABBABF6}" type="pres">
      <dgm:prSet presAssocID="{17EA6582-30C9-47B8-A107-79755CD54E7D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2F24DD7-5D56-4B3C-89C2-202459DA5EF0}" type="pres">
      <dgm:prSet presAssocID="{17EA6582-30C9-47B8-A107-79755CD54E7D}" presName="horzThree" presStyleCnt="0"/>
      <dgm:spPr/>
    </dgm:pt>
    <dgm:pt modelId="{A9041103-C2D1-4F1A-A78C-5BC972FF0950}" type="pres">
      <dgm:prSet presAssocID="{F84CD7D0-A7AD-46A0-B47B-CA5E18D4EF6E}" presName="sibSpaceTwo" presStyleCnt="0"/>
      <dgm:spPr/>
    </dgm:pt>
    <dgm:pt modelId="{4C1365A0-77C7-419D-A6D3-2073D26F571F}" type="pres">
      <dgm:prSet presAssocID="{5BB39435-AE2B-4149-B46A-E1F6B33BAD8F}" presName="vertTwo" presStyleCnt="0"/>
      <dgm:spPr/>
    </dgm:pt>
    <dgm:pt modelId="{404DCBE7-6DE0-45C7-BD37-92CBA728436D}" type="pres">
      <dgm:prSet presAssocID="{5BB39435-AE2B-4149-B46A-E1F6B33BAD8F}" presName="txTwo" presStyleLbl="node2" presStyleIdx="1" presStyleCnt="2" custScaleX="88405" custScaleY="22207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82E6941-1D06-4B4C-B5A7-7825CD6283E8}" type="pres">
      <dgm:prSet presAssocID="{5BB39435-AE2B-4149-B46A-E1F6B33BAD8F}" presName="horzTwo" presStyleCnt="0"/>
      <dgm:spPr/>
    </dgm:pt>
  </dgm:ptLst>
  <dgm:cxnLst>
    <dgm:cxn modelId="{20D7A6CA-E84C-47D6-AA88-B6035C836306}" srcId="{0A801DC2-2D65-4FFB-B6EF-CF62B7F87903}" destId="{17EA6582-30C9-47B8-A107-79755CD54E7D}" srcOrd="1" destOrd="0" parTransId="{65B11C95-DCD5-4D1D-8D68-79696EE853AC}" sibTransId="{CE5FB282-67D0-4E11-983E-67A0E3AF2406}"/>
    <dgm:cxn modelId="{5926E2D6-7E8F-4892-B3AD-B0E6AB3CBD0D}" srcId="{1A8F5310-BD62-4626-9327-BA46D24715EE}" destId="{5BB39435-AE2B-4149-B46A-E1F6B33BAD8F}" srcOrd="1" destOrd="0" parTransId="{954A63A7-991C-49A7-B994-2505AAEC4B98}" sibTransId="{8770BE44-0D07-4B43-B31D-F8606DB404C9}"/>
    <dgm:cxn modelId="{630F9559-D80A-4A15-B1A9-E8ADD68073D1}" type="presOf" srcId="{0A801DC2-2D65-4FFB-B6EF-CF62B7F87903}" destId="{BD016238-B27C-4101-BCFB-0032815277A3}" srcOrd="0" destOrd="0" presId="urn:microsoft.com/office/officeart/2005/8/layout/hierarchy4"/>
    <dgm:cxn modelId="{46538EF8-E926-4F3F-8F02-0BA9FDE2C2F6}" srcId="{1A8F5310-BD62-4626-9327-BA46D24715EE}" destId="{0A801DC2-2D65-4FFB-B6EF-CF62B7F87903}" srcOrd="0" destOrd="0" parTransId="{8863B06E-17DA-493B-82DA-BB7B9B82874C}" sibTransId="{F84CD7D0-A7AD-46A0-B47B-CA5E18D4EF6E}"/>
    <dgm:cxn modelId="{58EB7E50-E0A9-4367-A0E0-304172452F14}" srcId="{52700017-ED16-45E9-8435-884D2E915816}" destId="{1A8F5310-BD62-4626-9327-BA46D24715EE}" srcOrd="0" destOrd="0" parTransId="{905F47FE-707D-4E96-AE11-235939E839EC}" sibTransId="{152E012B-36D9-40BA-BA9E-64A3D634627C}"/>
    <dgm:cxn modelId="{8CC2E7E1-F7B6-4808-B00A-3670478CB117}" type="presOf" srcId="{52700017-ED16-45E9-8435-884D2E915816}" destId="{0645AD3F-501A-40AF-98CF-79C00E785DE6}" srcOrd="0" destOrd="0" presId="urn:microsoft.com/office/officeart/2005/8/layout/hierarchy4"/>
    <dgm:cxn modelId="{C10D4B7E-A833-4E2C-9589-FFF96FEA4BC3}" type="presOf" srcId="{17EA6582-30C9-47B8-A107-79755CD54E7D}" destId="{24F318B5-EA88-4EBF-B69B-E2972ABBABF6}" srcOrd="0" destOrd="0" presId="urn:microsoft.com/office/officeart/2005/8/layout/hierarchy4"/>
    <dgm:cxn modelId="{F881D42F-66F7-48EA-B9E4-6C9B42235BE7}" type="presOf" srcId="{5BB39435-AE2B-4149-B46A-E1F6B33BAD8F}" destId="{404DCBE7-6DE0-45C7-BD37-92CBA728436D}" srcOrd="0" destOrd="0" presId="urn:microsoft.com/office/officeart/2005/8/layout/hierarchy4"/>
    <dgm:cxn modelId="{3191785A-2E5F-4447-A645-E35E6F328AE2}" srcId="{0A801DC2-2D65-4FFB-B6EF-CF62B7F87903}" destId="{38E6E8F4-73A9-409A-A764-29F65C123AA7}" srcOrd="0" destOrd="0" parTransId="{032E4DC5-D802-4872-912A-46E43FBD43BB}" sibTransId="{A9196A60-9509-4C48-913B-6EFA989A76E4}"/>
    <dgm:cxn modelId="{CB0E1F01-9937-4DA6-8A41-DA81597DEBD8}" type="presOf" srcId="{1A8F5310-BD62-4626-9327-BA46D24715EE}" destId="{D1AEC544-AE58-4C45-83A9-721A2191B4B3}" srcOrd="0" destOrd="0" presId="urn:microsoft.com/office/officeart/2005/8/layout/hierarchy4"/>
    <dgm:cxn modelId="{A94DF655-4E8E-461A-AE85-D27C063A2B53}" type="presOf" srcId="{38E6E8F4-73A9-409A-A764-29F65C123AA7}" destId="{0B596467-3C25-4414-8D70-2956D6691786}" srcOrd="0" destOrd="0" presId="urn:microsoft.com/office/officeart/2005/8/layout/hierarchy4"/>
    <dgm:cxn modelId="{A4434D50-4EA5-4180-B976-A4EDDCBAA7A2}" type="presParOf" srcId="{0645AD3F-501A-40AF-98CF-79C00E785DE6}" destId="{024F2AA0-B12B-4256-B109-A510E3CBC595}" srcOrd="0" destOrd="0" presId="urn:microsoft.com/office/officeart/2005/8/layout/hierarchy4"/>
    <dgm:cxn modelId="{7F02F978-9734-4DD4-84A1-F0F60AF91645}" type="presParOf" srcId="{024F2AA0-B12B-4256-B109-A510E3CBC595}" destId="{D1AEC544-AE58-4C45-83A9-721A2191B4B3}" srcOrd="0" destOrd="0" presId="urn:microsoft.com/office/officeart/2005/8/layout/hierarchy4"/>
    <dgm:cxn modelId="{C51F6BAA-DA91-44D3-A2B5-5A39BAF6D9D6}" type="presParOf" srcId="{024F2AA0-B12B-4256-B109-A510E3CBC595}" destId="{61438CD3-5852-4CED-AAD8-5CF082EB6C17}" srcOrd="1" destOrd="0" presId="urn:microsoft.com/office/officeart/2005/8/layout/hierarchy4"/>
    <dgm:cxn modelId="{158C89FA-5C72-48B0-9758-2A8343F42136}" type="presParOf" srcId="{024F2AA0-B12B-4256-B109-A510E3CBC595}" destId="{F2FAD5B2-3D2C-469D-A795-3A7EA92CA2A6}" srcOrd="2" destOrd="0" presId="urn:microsoft.com/office/officeart/2005/8/layout/hierarchy4"/>
    <dgm:cxn modelId="{F0ECD48A-4F61-4869-8354-C931FCC250C3}" type="presParOf" srcId="{F2FAD5B2-3D2C-469D-A795-3A7EA92CA2A6}" destId="{23C972D8-5100-4EB8-BCAF-626D6DD05C8F}" srcOrd="0" destOrd="0" presId="urn:microsoft.com/office/officeart/2005/8/layout/hierarchy4"/>
    <dgm:cxn modelId="{78FC26AF-C5C6-44A9-8F29-A8D74B79130A}" type="presParOf" srcId="{23C972D8-5100-4EB8-BCAF-626D6DD05C8F}" destId="{BD016238-B27C-4101-BCFB-0032815277A3}" srcOrd="0" destOrd="0" presId="urn:microsoft.com/office/officeart/2005/8/layout/hierarchy4"/>
    <dgm:cxn modelId="{F39A0779-ED7A-4A90-9F65-B0872BD242AE}" type="presParOf" srcId="{23C972D8-5100-4EB8-BCAF-626D6DD05C8F}" destId="{FB4CDC9C-DFDC-4359-910A-D961A7A93493}" srcOrd="1" destOrd="0" presId="urn:microsoft.com/office/officeart/2005/8/layout/hierarchy4"/>
    <dgm:cxn modelId="{B79E6432-6015-4A3A-B139-CAA6D1658FCB}" type="presParOf" srcId="{23C972D8-5100-4EB8-BCAF-626D6DD05C8F}" destId="{C982C1CF-8E24-427C-94D3-60F8939EF56F}" srcOrd="2" destOrd="0" presId="urn:microsoft.com/office/officeart/2005/8/layout/hierarchy4"/>
    <dgm:cxn modelId="{EC8C928E-3E3C-4ABD-8A7A-10C1EE659DA9}" type="presParOf" srcId="{C982C1CF-8E24-427C-94D3-60F8939EF56F}" destId="{A4E806D6-CB2A-4F0C-9E7A-4C529B737B1A}" srcOrd="0" destOrd="0" presId="urn:microsoft.com/office/officeart/2005/8/layout/hierarchy4"/>
    <dgm:cxn modelId="{271ABBD7-8A86-40CD-8338-BA8D77FEAB87}" type="presParOf" srcId="{A4E806D6-CB2A-4F0C-9E7A-4C529B737B1A}" destId="{0B596467-3C25-4414-8D70-2956D6691786}" srcOrd="0" destOrd="0" presId="urn:microsoft.com/office/officeart/2005/8/layout/hierarchy4"/>
    <dgm:cxn modelId="{80DD2DC9-4BA0-471B-AE7C-6F36B07E4C92}" type="presParOf" srcId="{A4E806D6-CB2A-4F0C-9E7A-4C529B737B1A}" destId="{A6CB3ADB-F69F-408E-8DFC-DF0EBFCAEB11}" srcOrd="1" destOrd="0" presId="urn:microsoft.com/office/officeart/2005/8/layout/hierarchy4"/>
    <dgm:cxn modelId="{1B633CBD-EE20-4893-9839-9085BADB17E5}" type="presParOf" srcId="{C982C1CF-8E24-427C-94D3-60F8939EF56F}" destId="{25AB89DE-BDA6-4F9C-AFA1-407E7579B3BB}" srcOrd="1" destOrd="0" presId="urn:microsoft.com/office/officeart/2005/8/layout/hierarchy4"/>
    <dgm:cxn modelId="{1DA2AD7B-44CF-442D-AC19-28216D64E2CF}" type="presParOf" srcId="{C982C1CF-8E24-427C-94D3-60F8939EF56F}" destId="{5CCBA9AF-461E-4EA9-90D9-6E643DBB77B4}" srcOrd="2" destOrd="0" presId="urn:microsoft.com/office/officeart/2005/8/layout/hierarchy4"/>
    <dgm:cxn modelId="{36C767FA-4476-4303-9483-2B66381B5313}" type="presParOf" srcId="{5CCBA9AF-461E-4EA9-90D9-6E643DBB77B4}" destId="{24F318B5-EA88-4EBF-B69B-E2972ABBABF6}" srcOrd="0" destOrd="0" presId="urn:microsoft.com/office/officeart/2005/8/layout/hierarchy4"/>
    <dgm:cxn modelId="{ED7D2582-5A0A-4062-B7C1-9E6572F2FD76}" type="presParOf" srcId="{5CCBA9AF-461E-4EA9-90D9-6E643DBB77B4}" destId="{E2F24DD7-5D56-4B3C-89C2-202459DA5EF0}" srcOrd="1" destOrd="0" presId="urn:microsoft.com/office/officeart/2005/8/layout/hierarchy4"/>
    <dgm:cxn modelId="{9DB5749A-019D-4229-B1C0-82AFA150BDA8}" type="presParOf" srcId="{F2FAD5B2-3D2C-469D-A795-3A7EA92CA2A6}" destId="{A9041103-C2D1-4F1A-A78C-5BC972FF0950}" srcOrd="1" destOrd="0" presId="urn:microsoft.com/office/officeart/2005/8/layout/hierarchy4"/>
    <dgm:cxn modelId="{3DF3973F-02B5-47F7-BF74-DD6C7F1AF370}" type="presParOf" srcId="{F2FAD5B2-3D2C-469D-A795-3A7EA92CA2A6}" destId="{4C1365A0-77C7-419D-A6D3-2073D26F571F}" srcOrd="2" destOrd="0" presId="urn:microsoft.com/office/officeart/2005/8/layout/hierarchy4"/>
    <dgm:cxn modelId="{1E4FC973-05A3-40B8-BAEF-73073A1971EF}" type="presParOf" srcId="{4C1365A0-77C7-419D-A6D3-2073D26F571F}" destId="{404DCBE7-6DE0-45C7-BD37-92CBA728436D}" srcOrd="0" destOrd="0" presId="urn:microsoft.com/office/officeart/2005/8/layout/hierarchy4"/>
    <dgm:cxn modelId="{CEAB1D62-1737-4065-8DD4-175B99B2291F}" type="presParOf" srcId="{4C1365A0-77C7-419D-A6D3-2073D26F571F}" destId="{A82E6941-1D06-4B4C-B5A7-7825CD6283E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1286C-3FCA-4779-A445-A8835261A1E9}">
      <dsp:nvSpPr>
        <dsp:cNvPr id="0" name=""/>
        <dsp:cNvSpPr/>
      </dsp:nvSpPr>
      <dsp:spPr>
        <a:xfrm>
          <a:off x="4038179" y="144013"/>
          <a:ext cx="1228741" cy="1228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2D5EC1"/>
              </a:solidFill>
            </a:rPr>
            <a:t>Global economic crisis</a:t>
          </a:r>
          <a:endParaRPr lang="en-GB" sz="1800" kern="1200" dirty="0">
            <a:solidFill>
              <a:srgbClr val="2D5EC1"/>
            </a:solidFill>
          </a:endParaRPr>
        </a:p>
      </dsp:txBody>
      <dsp:txXfrm>
        <a:off x="4038179" y="144013"/>
        <a:ext cx="1228741" cy="1228741"/>
      </dsp:txXfrm>
    </dsp:sp>
    <dsp:sp modelId="{3233CFAE-1B8E-4DEA-BCEB-6667BA75E2A3}">
      <dsp:nvSpPr>
        <dsp:cNvPr id="0" name=""/>
        <dsp:cNvSpPr/>
      </dsp:nvSpPr>
      <dsp:spPr>
        <a:xfrm>
          <a:off x="1114838" y="135256"/>
          <a:ext cx="4609940" cy="4609940"/>
        </a:xfrm>
        <a:prstGeom prst="circularArrow">
          <a:avLst>
            <a:gd name="adj1" fmla="val 5198"/>
            <a:gd name="adj2" fmla="val 335724"/>
            <a:gd name="adj3" fmla="val 21156761"/>
            <a:gd name="adj4" fmla="val 19712457"/>
            <a:gd name="adj5" fmla="val 606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DB744-F8F2-4967-B156-3161BC5D01A2}">
      <dsp:nvSpPr>
        <dsp:cNvPr id="0" name=""/>
        <dsp:cNvSpPr/>
      </dsp:nvSpPr>
      <dsp:spPr>
        <a:xfrm>
          <a:off x="4462164" y="2376267"/>
          <a:ext cx="1806275" cy="1123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0" kern="1200" dirty="0" smtClean="0">
              <a:solidFill>
                <a:srgbClr val="2D5EC1"/>
              </a:solidFill>
            </a:rPr>
            <a:t>Low economic growth</a:t>
          </a:r>
          <a:endParaRPr lang="en-GB" sz="1800" b="0" kern="1200" dirty="0">
            <a:solidFill>
              <a:srgbClr val="2D5EC1"/>
            </a:solidFill>
          </a:endParaRPr>
        </a:p>
      </dsp:txBody>
      <dsp:txXfrm>
        <a:off x="4462164" y="2376267"/>
        <a:ext cx="1806275" cy="1123807"/>
      </dsp:txXfrm>
    </dsp:sp>
    <dsp:sp modelId="{C7274B90-F2FC-41AD-9F8C-E0E05F95436A}">
      <dsp:nvSpPr>
        <dsp:cNvPr id="0" name=""/>
        <dsp:cNvSpPr/>
      </dsp:nvSpPr>
      <dsp:spPr>
        <a:xfrm>
          <a:off x="1115042" y="1137"/>
          <a:ext cx="4609940" cy="4609940"/>
        </a:xfrm>
        <a:prstGeom prst="circularArrow">
          <a:avLst>
            <a:gd name="adj1" fmla="val 5198"/>
            <a:gd name="adj2" fmla="val 335724"/>
            <a:gd name="adj3" fmla="val 3881055"/>
            <a:gd name="adj4" fmla="val 2142812"/>
            <a:gd name="adj5" fmla="val 606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43A936-2FA3-4820-963A-EA66B1436764}">
      <dsp:nvSpPr>
        <dsp:cNvPr id="0" name=""/>
        <dsp:cNvSpPr/>
      </dsp:nvSpPr>
      <dsp:spPr>
        <a:xfrm>
          <a:off x="2729834" y="3737136"/>
          <a:ext cx="1380356" cy="1228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2D5EC1"/>
              </a:solidFill>
            </a:rPr>
            <a:t>Low level of private investment</a:t>
          </a:r>
          <a:endParaRPr lang="en-GB" sz="1800" kern="1200" dirty="0">
            <a:solidFill>
              <a:srgbClr val="2D5EC1"/>
            </a:solidFill>
          </a:endParaRPr>
        </a:p>
      </dsp:txBody>
      <dsp:txXfrm>
        <a:off x="2729834" y="3737136"/>
        <a:ext cx="1380356" cy="1228741"/>
      </dsp:txXfrm>
    </dsp:sp>
    <dsp:sp modelId="{D0FE3F5C-0BBA-43A2-8E8A-A722535E923D}">
      <dsp:nvSpPr>
        <dsp:cNvPr id="0" name=""/>
        <dsp:cNvSpPr/>
      </dsp:nvSpPr>
      <dsp:spPr>
        <a:xfrm>
          <a:off x="1115042" y="1137"/>
          <a:ext cx="4609940" cy="4609940"/>
        </a:xfrm>
        <a:prstGeom prst="circularArrow">
          <a:avLst>
            <a:gd name="adj1" fmla="val 5198"/>
            <a:gd name="adj2" fmla="val 335724"/>
            <a:gd name="adj3" fmla="val 8211576"/>
            <a:gd name="adj4" fmla="val 6583221"/>
            <a:gd name="adj5" fmla="val 606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A6DF8-7F68-4BB2-A5B7-7921D6B5EFE7}">
      <dsp:nvSpPr>
        <dsp:cNvPr id="0" name=""/>
        <dsp:cNvSpPr/>
      </dsp:nvSpPr>
      <dsp:spPr>
        <a:xfrm>
          <a:off x="860351" y="2323800"/>
          <a:ext cx="1228741" cy="1228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2D5EC1"/>
              </a:solidFill>
            </a:rPr>
            <a:t>Increased migratory flows</a:t>
          </a:r>
        </a:p>
      </dsp:txBody>
      <dsp:txXfrm>
        <a:off x="860351" y="2323800"/>
        <a:ext cx="1228741" cy="1228741"/>
      </dsp:txXfrm>
    </dsp:sp>
    <dsp:sp modelId="{EE580168-B794-4923-AEA4-355C294C33DB}">
      <dsp:nvSpPr>
        <dsp:cNvPr id="0" name=""/>
        <dsp:cNvSpPr/>
      </dsp:nvSpPr>
      <dsp:spPr>
        <a:xfrm>
          <a:off x="1112875" y="114587"/>
          <a:ext cx="4609940" cy="4609940"/>
        </a:xfrm>
        <a:prstGeom prst="circularArrow">
          <a:avLst>
            <a:gd name="adj1" fmla="val 5198"/>
            <a:gd name="adj2" fmla="val 335724"/>
            <a:gd name="adj3" fmla="val 12450029"/>
            <a:gd name="adj4" fmla="val 10961002"/>
            <a:gd name="adj5" fmla="val 606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F226A-D5A2-4005-973C-F5AA18A5BAA3}">
      <dsp:nvSpPr>
        <dsp:cNvPr id="0" name=""/>
        <dsp:cNvSpPr/>
      </dsp:nvSpPr>
      <dsp:spPr>
        <a:xfrm>
          <a:off x="1621473" y="144018"/>
          <a:ext cx="1192567" cy="1158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2D5EC1"/>
              </a:solidFill>
            </a:rPr>
            <a:t>Political Instability</a:t>
          </a:r>
          <a:endParaRPr lang="en-GB" sz="1800" kern="1200" dirty="0">
            <a:solidFill>
              <a:srgbClr val="2D5EC1"/>
            </a:solidFill>
          </a:endParaRPr>
        </a:p>
      </dsp:txBody>
      <dsp:txXfrm>
        <a:off x="1621473" y="144018"/>
        <a:ext cx="1192567" cy="1158666"/>
      </dsp:txXfrm>
    </dsp:sp>
    <dsp:sp modelId="{42C0D0BC-EEBD-4036-A3DF-AC9BDCBB468D}">
      <dsp:nvSpPr>
        <dsp:cNvPr id="0" name=""/>
        <dsp:cNvSpPr/>
      </dsp:nvSpPr>
      <dsp:spPr>
        <a:xfrm>
          <a:off x="1099644" y="66452"/>
          <a:ext cx="4609940" cy="4609940"/>
        </a:xfrm>
        <a:prstGeom prst="circularArrow">
          <a:avLst>
            <a:gd name="adj1" fmla="val 5198"/>
            <a:gd name="adj2" fmla="val 335724"/>
            <a:gd name="adj3" fmla="val 16946931"/>
            <a:gd name="adj4" fmla="val 15193074"/>
            <a:gd name="adj5" fmla="val 6064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AE3C56-27D3-4172-965A-DEDB53F41832}">
      <dsp:nvSpPr>
        <dsp:cNvPr id="0" name=""/>
        <dsp:cNvSpPr/>
      </dsp:nvSpPr>
      <dsp:spPr>
        <a:xfrm>
          <a:off x="1830574" y="1920677"/>
          <a:ext cx="2237369" cy="2237369"/>
        </a:xfrm>
        <a:prstGeom prst="gear9">
          <a:avLst/>
        </a:prstGeom>
        <a:solidFill>
          <a:srgbClr val="3166C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Sustainable Development Goals</a:t>
          </a:r>
          <a:endParaRPr lang="en-GB" sz="1800" b="1" kern="1200" dirty="0"/>
        </a:p>
      </dsp:txBody>
      <dsp:txXfrm>
        <a:off x="2280385" y="2444770"/>
        <a:ext cx="1337747" cy="1150054"/>
      </dsp:txXfrm>
    </dsp:sp>
    <dsp:sp modelId="{077705DD-A08E-463C-92DD-CEEE680FFD4F}">
      <dsp:nvSpPr>
        <dsp:cNvPr id="0" name=""/>
        <dsp:cNvSpPr/>
      </dsp:nvSpPr>
      <dsp:spPr>
        <a:xfrm>
          <a:off x="528832" y="1391845"/>
          <a:ext cx="1627177" cy="1627177"/>
        </a:xfrm>
        <a:prstGeom prst="gear6">
          <a:avLst/>
        </a:prstGeom>
        <a:solidFill>
          <a:srgbClr val="3166C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AAAA / ENP *</a:t>
          </a:r>
          <a:endParaRPr lang="en-GB" sz="1800" b="1" kern="1200" dirty="0"/>
        </a:p>
      </dsp:txBody>
      <dsp:txXfrm>
        <a:off x="938479" y="1803968"/>
        <a:ext cx="807883" cy="802931"/>
      </dsp:txXfrm>
    </dsp:sp>
    <dsp:sp modelId="{E0FBC9F6-B876-44AD-95C7-20EA3C840F14}">
      <dsp:nvSpPr>
        <dsp:cNvPr id="0" name=""/>
        <dsp:cNvSpPr/>
      </dsp:nvSpPr>
      <dsp:spPr>
        <a:xfrm rot="20700000">
          <a:off x="1440218" y="269258"/>
          <a:ext cx="1594301" cy="1594301"/>
        </a:xfrm>
        <a:prstGeom prst="gear6">
          <a:avLst/>
        </a:prstGeom>
        <a:solidFill>
          <a:srgbClr val="3166C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/>
            <a:t>EIP</a:t>
          </a:r>
        </a:p>
      </dsp:txBody>
      <dsp:txXfrm rot="-20700000">
        <a:off x="1789895" y="618935"/>
        <a:ext cx="894947" cy="894947"/>
      </dsp:txXfrm>
    </dsp:sp>
    <dsp:sp modelId="{A4E5F8B4-382A-4F1F-A88A-480234A092D0}">
      <dsp:nvSpPr>
        <dsp:cNvPr id="0" name=""/>
        <dsp:cNvSpPr/>
      </dsp:nvSpPr>
      <dsp:spPr>
        <a:xfrm>
          <a:off x="1657156" y="1583846"/>
          <a:ext cx="2863832" cy="2863832"/>
        </a:xfrm>
        <a:prstGeom prst="circularArrow">
          <a:avLst>
            <a:gd name="adj1" fmla="val 4688"/>
            <a:gd name="adj2" fmla="val 299029"/>
            <a:gd name="adj3" fmla="val 2513181"/>
            <a:gd name="adj4" fmla="val 15867720"/>
            <a:gd name="adj5" fmla="val 5469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D46B4-5CEB-470E-938B-306EA180110E}">
      <dsp:nvSpPr>
        <dsp:cNvPr id="0" name=""/>
        <dsp:cNvSpPr/>
      </dsp:nvSpPr>
      <dsp:spPr>
        <a:xfrm>
          <a:off x="240662" y="1032354"/>
          <a:ext cx="2080753" cy="208075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AFBD2-DFC0-476F-8062-D26D721A14C0}">
      <dsp:nvSpPr>
        <dsp:cNvPr id="0" name=""/>
        <dsp:cNvSpPr/>
      </dsp:nvSpPr>
      <dsp:spPr>
        <a:xfrm>
          <a:off x="1071439" y="-79411"/>
          <a:ext cx="2243471" cy="224347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EC544-AE58-4C45-83A9-721A2191B4B3}">
      <dsp:nvSpPr>
        <dsp:cNvPr id="0" name=""/>
        <dsp:cNvSpPr/>
      </dsp:nvSpPr>
      <dsp:spPr>
        <a:xfrm>
          <a:off x="39" y="0"/>
          <a:ext cx="8275685" cy="1360660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b="1" kern="1200" dirty="0" smtClean="0"/>
            <a:t>Strategic board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Members: Commission, EEAS, EU Member States, EIB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Observers: IFIs, partner countries, European Parliament </a:t>
          </a:r>
          <a:endParaRPr lang="en-GB" sz="1800" kern="1200" dirty="0"/>
        </a:p>
      </dsp:txBody>
      <dsp:txXfrm>
        <a:off x="39891" y="39852"/>
        <a:ext cx="8195981" cy="1280956"/>
      </dsp:txXfrm>
    </dsp:sp>
    <dsp:sp modelId="{BD016238-B27C-4101-BCFB-0032815277A3}">
      <dsp:nvSpPr>
        <dsp:cNvPr id="0" name=""/>
        <dsp:cNvSpPr/>
      </dsp:nvSpPr>
      <dsp:spPr>
        <a:xfrm>
          <a:off x="0" y="1494480"/>
          <a:ext cx="5603216" cy="1174653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dirty="0" smtClean="0"/>
            <a:t>Operational boards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Commission, EEAS &amp; EU Member States</a:t>
          </a:r>
          <a:endParaRPr lang="en-GB" sz="2600" kern="1200" dirty="0"/>
        </a:p>
      </dsp:txBody>
      <dsp:txXfrm>
        <a:off x="34404" y="1528884"/>
        <a:ext cx="5534408" cy="1105845"/>
      </dsp:txXfrm>
    </dsp:sp>
    <dsp:sp modelId="{0B596467-3C25-4414-8D70-2956D6691786}">
      <dsp:nvSpPr>
        <dsp:cNvPr id="0" name=""/>
        <dsp:cNvSpPr/>
      </dsp:nvSpPr>
      <dsp:spPr>
        <a:xfrm>
          <a:off x="10434" y="2802365"/>
          <a:ext cx="2743984" cy="1174653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dirty="0" smtClean="0"/>
            <a:t>Africa</a:t>
          </a:r>
          <a:endParaRPr lang="en-GB" sz="2600" b="1" kern="1200" dirty="0"/>
        </a:p>
      </dsp:txBody>
      <dsp:txXfrm>
        <a:off x="44838" y="2836769"/>
        <a:ext cx="2675176" cy="1105845"/>
      </dsp:txXfrm>
    </dsp:sp>
    <dsp:sp modelId="{24F318B5-EA88-4EBF-B69B-E2972ABBABF6}">
      <dsp:nvSpPr>
        <dsp:cNvPr id="0" name=""/>
        <dsp:cNvSpPr/>
      </dsp:nvSpPr>
      <dsp:spPr>
        <a:xfrm>
          <a:off x="2869666" y="2802365"/>
          <a:ext cx="2743984" cy="1174653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b="1" kern="1200" dirty="0" smtClean="0"/>
            <a:t>Neighbourhood</a:t>
          </a:r>
          <a:endParaRPr lang="en-GB" sz="2600" b="1" kern="1200" dirty="0"/>
        </a:p>
      </dsp:txBody>
      <dsp:txXfrm>
        <a:off x="2904070" y="2836769"/>
        <a:ext cx="2675176" cy="1105845"/>
      </dsp:txXfrm>
    </dsp:sp>
    <dsp:sp modelId="{404DCBE7-6DE0-45C7-BD37-92CBA728436D}">
      <dsp:nvSpPr>
        <dsp:cNvPr id="0" name=""/>
        <dsp:cNvSpPr/>
      </dsp:nvSpPr>
      <dsp:spPr>
        <a:xfrm>
          <a:off x="5844145" y="1495030"/>
          <a:ext cx="2425819" cy="2608553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Secretariat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Commission Services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>
        <a:off x="5915195" y="1566080"/>
        <a:ext cx="2283719" cy="2466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3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3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5EA735CE-2434-42B4-863D-93BBDC310E0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5304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3" y="0"/>
            <a:ext cx="2972547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1" y="4714877"/>
            <a:ext cx="5487042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3" y="9428166"/>
            <a:ext cx="297254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4" rIns="91430" bIns="4571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3809E9BC-9D9E-40DE-ACF0-34E1EDFE9ED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9557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4284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12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42845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13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42845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314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16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4284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43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42845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921E0-D127-478A-8F58-AC8D8C9A47A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57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4512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4284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4284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7761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GB" sz="1600" b="1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4455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algn="just"/>
            <a:endParaRPr lang="en-GB" b="1" dirty="0">
              <a:solidFill>
                <a:schemeClr val="tx2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84827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0732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306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10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4284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9E9BC-9D9E-40DE-ACF0-34E1EDFE9ED3}" type="slidenum">
              <a:rPr lang="en-GB" altLang="en-US" smtClean="0"/>
              <a:pPr/>
              <a:t>11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54284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82039" tIns="41020" rIns="82039" bIns="41020"/>
          <a:lstStyle>
            <a:lvl1pPr>
              <a:defRPr sz="3200" b="1">
                <a:solidFill>
                  <a:srgbClr val="22A1DB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82039" tIns="41020" rIns="82039" bIns="41020"/>
          <a:lstStyle>
            <a:lvl1pPr marL="0" indent="0" algn="ctr">
              <a:buNone/>
              <a:defRPr sz="2500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  <a:lvl2pPr marL="410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0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0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0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0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1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71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81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6474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7986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3294529"/>
            <a:ext cx="9144000" cy="2689412"/>
          </a:xfrm>
          <a:prstGeom prst="rect">
            <a:avLst/>
          </a:prstGeom>
          <a:gradFill flip="none" rotWithShape="1">
            <a:gsLst>
              <a:gs pos="0">
                <a:srgbClr val="22A1DB">
                  <a:shade val="30000"/>
                  <a:satMod val="115000"/>
                </a:srgbClr>
              </a:gs>
              <a:gs pos="50000">
                <a:srgbClr val="22A1DB">
                  <a:shade val="67500"/>
                  <a:satMod val="115000"/>
                </a:srgbClr>
              </a:gs>
              <a:gs pos="100000">
                <a:srgbClr val="22A1DB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39" tIns="41020" rIns="82039" bIns="41020" anchor="ctr"/>
          <a:lstStyle/>
          <a:p>
            <a:pPr algn="ctr" defTabSz="82039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277471"/>
            <a:ext cx="9144000" cy="201705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lIns="82039" tIns="41020" rIns="82039" bIns="41020"/>
          <a:lstStyle/>
          <a:p>
            <a:pPr lvl="0"/>
            <a:endParaRPr lang="en-US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62000" y="3496235"/>
            <a:ext cx="3810000" cy="2487706"/>
          </a:xfrm>
          <a:prstGeom prst="rect">
            <a:avLst/>
          </a:prstGeom>
        </p:spPr>
        <p:txBody>
          <a:bodyPr lIns="82039" tIns="41020" rIns="82039" bIns="41020"/>
          <a:lstStyle>
            <a:lvl1pPr>
              <a:defRPr sz="2200">
                <a:solidFill>
                  <a:schemeClr val="bg1"/>
                </a:solidFill>
                <a:latin typeface="Verdana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710545" y="3496235"/>
            <a:ext cx="3810000" cy="2487706"/>
          </a:xfrm>
          <a:prstGeom prst="rect">
            <a:avLst/>
          </a:prstGeom>
        </p:spPr>
        <p:txBody>
          <a:bodyPr lIns="82039" tIns="41020" rIns="82039" bIns="41020"/>
          <a:lstStyle>
            <a:lvl1pPr>
              <a:defRPr sz="2200">
                <a:solidFill>
                  <a:schemeClr val="bg1"/>
                </a:solidFill>
                <a:latin typeface="Verdana" pitchFamily="34" charset="0"/>
              </a:defRPr>
            </a:lvl1pPr>
            <a:lvl2pPr>
              <a:defRPr sz="2200">
                <a:solidFill>
                  <a:schemeClr val="bg1"/>
                </a:solidFill>
                <a:latin typeface="Verdana" pitchFamily="34" charset="0"/>
              </a:defRPr>
            </a:lvl2pPr>
            <a:lvl3pPr>
              <a:defRPr sz="2200">
                <a:solidFill>
                  <a:schemeClr val="bg1"/>
                </a:solidFill>
                <a:latin typeface="Verdana" pitchFamily="34" charset="0"/>
              </a:defRPr>
            </a:lvl3pPr>
            <a:lvl4pPr>
              <a:defRPr sz="2200">
                <a:solidFill>
                  <a:schemeClr val="bg1"/>
                </a:solidFill>
                <a:latin typeface="Verdana" pitchFamily="34" charset="0"/>
              </a:defRPr>
            </a:lvl4pPr>
            <a:lvl5pPr>
              <a:defRPr sz="2200">
                <a:solidFill>
                  <a:schemeClr val="bg1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645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09" y="1344708"/>
            <a:ext cx="3948545" cy="1075765"/>
          </a:xfrm>
          <a:prstGeom prst="rect">
            <a:avLst/>
          </a:prstGeom>
        </p:spPr>
        <p:txBody>
          <a:bodyPr lIns="82039" tIns="41020" rIns="82039" bIns="41020"/>
          <a:lstStyle>
            <a:lvl1pPr algn="l">
              <a:defRPr sz="2900" b="1">
                <a:solidFill>
                  <a:srgbClr val="22A1DB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4707"/>
            <a:ext cx="4080164" cy="4781458"/>
          </a:xfrm>
          <a:prstGeom prst="rect">
            <a:avLst/>
          </a:prstGeom>
          <a:gradFill flip="none" rotWithShape="1">
            <a:gsLst>
              <a:gs pos="0">
                <a:srgbClr val="22A1DB">
                  <a:shade val="30000"/>
                  <a:satMod val="115000"/>
                </a:srgbClr>
              </a:gs>
              <a:gs pos="50000">
                <a:srgbClr val="22A1DB">
                  <a:shade val="67500"/>
                  <a:satMod val="115000"/>
                </a:srgbClr>
              </a:gs>
              <a:gs pos="100000">
                <a:srgbClr val="22A1DB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 lIns="82039" tIns="41020" rIns="82039" bIns="41020"/>
          <a:lstStyle>
            <a:lvl1pPr>
              <a:buFont typeface="Arial" pitchFamily="34" charset="0"/>
              <a:buNone/>
              <a:defRPr sz="2500" baseline="0">
                <a:solidFill>
                  <a:schemeClr val="bg1"/>
                </a:solidFill>
                <a:latin typeface="Verdana" pitchFamily="34" charset="0"/>
              </a:defRPr>
            </a:lvl1pPr>
            <a:lvl2pPr>
              <a:defRPr sz="2200">
                <a:solidFill>
                  <a:schemeClr val="bg1"/>
                </a:solidFill>
                <a:latin typeface="Verdana" pitchFamily="34" charset="0"/>
              </a:defRPr>
            </a:lvl2pPr>
            <a:lvl3pPr>
              <a:defRPr sz="1800">
                <a:solidFill>
                  <a:schemeClr val="bg1"/>
                </a:solidFill>
                <a:latin typeface="Verdana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Verdana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484909" y="2622178"/>
            <a:ext cx="3948545" cy="34962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82039" tIns="41020" rIns="82039" bIns="41020"/>
          <a:lstStyle>
            <a:lvl1pPr>
              <a:buNone/>
              <a:defRPr sz="1100">
                <a:latin typeface="Verdana" pitchFamily="34" charset="0"/>
              </a:defRPr>
            </a:lvl1pPr>
            <a:lvl2pPr>
              <a:defRPr sz="1100">
                <a:latin typeface="Verdana" pitchFamily="34" charset="0"/>
              </a:defRPr>
            </a:lvl2pPr>
            <a:lvl3pPr>
              <a:defRPr sz="1100">
                <a:latin typeface="Verdana" pitchFamily="34" charset="0"/>
              </a:defRPr>
            </a:lvl3pPr>
            <a:lvl4pPr>
              <a:defRPr sz="1100">
                <a:latin typeface="Verdana" pitchFamily="34" charset="0"/>
              </a:defRPr>
            </a:lvl4pPr>
            <a:lvl5pPr>
              <a:defRPr sz="1100">
                <a:latin typeface="Verdana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8102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  <a:gradFill flip="none" rotWithShape="1">
            <a:gsLst>
              <a:gs pos="0">
                <a:srgbClr val="22A1DB">
                  <a:shade val="30000"/>
                  <a:satMod val="115000"/>
                </a:srgbClr>
              </a:gs>
              <a:gs pos="50000">
                <a:srgbClr val="22A1DB">
                  <a:shade val="67500"/>
                  <a:satMod val="115000"/>
                </a:srgbClr>
              </a:gs>
              <a:gs pos="100000">
                <a:srgbClr val="22A1DB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 lIns="82039" tIns="41020" rIns="82039" bIns="41020" anchor="b"/>
          <a:lstStyle>
            <a:lvl1pPr marL="0" indent="0">
              <a:buNone/>
              <a:defRPr sz="1600" b="1">
                <a:solidFill>
                  <a:schemeClr val="bg1">
                    <a:lumMod val="95000"/>
                  </a:schemeClr>
                </a:solidFill>
                <a:latin typeface="Verdana" pitchFamily="34" charset="0"/>
              </a:defRPr>
            </a:lvl1pPr>
            <a:lvl2pPr marL="410195" indent="0">
              <a:buNone/>
              <a:defRPr sz="1800" b="1"/>
            </a:lvl2pPr>
            <a:lvl3pPr marL="820391" indent="0">
              <a:buNone/>
              <a:defRPr sz="1600" b="1"/>
            </a:lvl3pPr>
            <a:lvl4pPr marL="1230586" indent="0">
              <a:buNone/>
              <a:defRPr sz="1400" b="1"/>
            </a:lvl4pPr>
            <a:lvl5pPr marL="1640781" indent="0">
              <a:buNone/>
              <a:defRPr sz="1400" b="1"/>
            </a:lvl5pPr>
            <a:lvl6pPr marL="2050976" indent="0">
              <a:buNone/>
              <a:defRPr sz="1400" b="1"/>
            </a:lvl6pPr>
            <a:lvl7pPr marL="2461173" indent="0">
              <a:buNone/>
              <a:defRPr sz="1400" b="1"/>
            </a:lvl7pPr>
            <a:lvl8pPr marL="2871367" indent="0">
              <a:buNone/>
              <a:defRPr sz="1400" b="1"/>
            </a:lvl8pPr>
            <a:lvl9pPr marL="3281562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353237"/>
            <a:ext cx="4040188" cy="3772928"/>
          </a:xfrm>
          <a:prstGeom prst="rect">
            <a:avLst/>
          </a:prstGeom>
        </p:spPr>
        <p:txBody>
          <a:bodyPr lIns="82039" tIns="41020" rIns="82039" bIns="41020"/>
          <a:lstStyle>
            <a:lvl1pPr>
              <a:defRPr sz="18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  <a:prstGeom prst="rect">
            <a:avLst/>
          </a:prstGeom>
          <a:gradFill flip="none" rotWithShape="1">
            <a:gsLst>
              <a:gs pos="0">
                <a:srgbClr val="22A1DB">
                  <a:shade val="30000"/>
                  <a:satMod val="115000"/>
                </a:srgbClr>
              </a:gs>
              <a:gs pos="50000">
                <a:srgbClr val="22A1DB">
                  <a:shade val="67500"/>
                  <a:satMod val="115000"/>
                </a:srgbClr>
              </a:gs>
              <a:gs pos="100000">
                <a:srgbClr val="22A1DB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 lIns="82039" tIns="41020" rIns="82039" bIns="41020" anchor="b"/>
          <a:lstStyle>
            <a:lvl1pPr marL="0" indent="0">
              <a:buNone/>
              <a:defRPr sz="1600" b="1">
                <a:solidFill>
                  <a:schemeClr val="bg1">
                    <a:lumMod val="95000"/>
                  </a:schemeClr>
                </a:solidFill>
                <a:latin typeface="Verdana" pitchFamily="34" charset="0"/>
              </a:defRPr>
            </a:lvl1pPr>
            <a:lvl2pPr marL="410195" indent="0">
              <a:buNone/>
              <a:defRPr sz="1800" b="1"/>
            </a:lvl2pPr>
            <a:lvl3pPr marL="820391" indent="0">
              <a:buNone/>
              <a:defRPr sz="1600" b="1"/>
            </a:lvl3pPr>
            <a:lvl4pPr marL="1230586" indent="0">
              <a:buNone/>
              <a:defRPr sz="1400" b="1"/>
            </a:lvl4pPr>
            <a:lvl5pPr marL="1640781" indent="0">
              <a:buNone/>
              <a:defRPr sz="1400" b="1"/>
            </a:lvl5pPr>
            <a:lvl6pPr marL="2050976" indent="0">
              <a:buNone/>
              <a:defRPr sz="1400" b="1"/>
            </a:lvl6pPr>
            <a:lvl7pPr marL="2461173" indent="0">
              <a:buNone/>
              <a:defRPr sz="1400" b="1"/>
            </a:lvl7pPr>
            <a:lvl8pPr marL="2871367" indent="0">
              <a:buNone/>
              <a:defRPr sz="1400" b="1"/>
            </a:lvl8pPr>
            <a:lvl9pPr marL="3281562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353237"/>
            <a:ext cx="4041775" cy="3772928"/>
          </a:xfrm>
          <a:prstGeom prst="rect">
            <a:avLst/>
          </a:prstGeom>
        </p:spPr>
        <p:txBody>
          <a:bodyPr lIns="82039" tIns="41020" rIns="82039" bIns="41020"/>
          <a:lstStyle>
            <a:lvl1pPr>
              <a:defRPr sz="1800">
                <a:latin typeface="Verdana" pitchFamily="34" charset="0"/>
              </a:defRPr>
            </a:lvl1pPr>
            <a:lvl2pPr>
              <a:defRPr sz="1800">
                <a:latin typeface="Verdana" pitchFamily="34" charset="0"/>
              </a:defRPr>
            </a:lvl2pPr>
            <a:lvl3pPr>
              <a:defRPr sz="18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201492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1613650"/>
            <a:ext cx="3008313" cy="1142999"/>
          </a:xfrm>
          <a:prstGeom prst="rect">
            <a:avLst/>
          </a:prstGeom>
          <a:gradFill flip="none" rotWithShape="1">
            <a:gsLst>
              <a:gs pos="0">
                <a:srgbClr val="22A1DB">
                  <a:shade val="30000"/>
                  <a:satMod val="115000"/>
                </a:srgbClr>
              </a:gs>
              <a:gs pos="50000">
                <a:srgbClr val="22A1DB">
                  <a:shade val="67500"/>
                  <a:satMod val="115000"/>
                </a:srgbClr>
              </a:gs>
              <a:gs pos="100000">
                <a:srgbClr val="22A1DB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 lIns="82039" tIns="41020" rIns="82039" bIns="41020" anchor="b"/>
          <a:lstStyle>
            <a:lvl1pPr algn="l">
              <a:defRPr sz="1800" b="1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13648"/>
            <a:ext cx="5111750" cy="4512516"/>
          </a:xfrm>
          <a:prstGeom prst="rect">
            <a:avLst/>
          </a:prstGeom>
        </p:spPr>
        <p:txBody>
          <a:bodyPr lIns="82039" tIns="41020" rIns="82039" bIns="41020"/>
          <a:lstStyle>
            <a:lvl1pPr>
              <a:defRPr sz="2900">
                <a:latin typeface="Verdana" pitchFamily="34" charset="0"/>
              </a:defRPr>
            </a:lvl1pPr>
            <a:lvl2pPr>
              <a:defRPr sz="2500">
                <a:latin typeface="Verdana" pitchFamily="34" charset="0"/>
              </a:defRPr>
            </a:lvl2pPr>
            <a:lvl3pPr>
              <a:defRPr sz="2200">
                <a:latin typeface="Verdana" pitchFamily="34" charset="0"/>
              </a:defRPr>
            </a:lvl3pPr>
            <a:lvl4pPr>
              <a:defRPr sz="1800">
                <a:latin typeface="Verdana" pitchFamily="34" charset="0"/>
              </a:defRPr>
            </a:lvl4pPr>
            <a:lvl5pPr>
              <a:defRPr sz="1800">
                <a:latin typeface="Verdan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2823882"/>
            <a:ext cx="3008313" cy="33022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82039" tIns="41020" rIns="82039" bIns="41020"/>
          <a:lstStyle>
            <a:lvl1pPr marL="0" indent="0">
              <a:buNone/>
              <a:defRPr sz="1300">
                <a:latin typeface="Verdana" pitchFamily="34" charset="0"/>
              </a:defRPr>
            </a:lvl1pPr>
            <a:lvl2pPr marL="410195" indent="0">
              <a:buNone/>
              <a:defRPr sz="1100"/>
            </a:lvl2pPr>
            <a:lvl3pPr marL="820391" indent="0">
              <a:buNone/>
              <a:defRPr sz="900"/>
            </a:lvl3pPr>
            <a:lvl4pPr marL="1230586" indent="0">
              <a:buNone/>
              <a:defRPr sz="800"/>
            </a:lvl4pPr>
            <a:lvl5pPr marL="1640781" indent="0">
              <a:buNone/>
              <a:defRPr sz="800"/>
            </a:lvl5pPr>
            <a:lvl6pPr marL="2050976" indent="0">
              <a:buNone/>
              <a:defRPr sz="800"/>
            </a:lvl6pPr>
            <a:lvl7pPr marL="2461173" indent="0">
              <a:buNone/>
              <a:defRPr sz="800"/>
            </a:lvl7pPr>
            <a:lvl8pPr marL="2871367" indent="0">
              <a:buNone/>
              <a:defRPr sz="800"/>
            </a:lvl8pPr>
            <a:lvl9pPr marL="3281562" indent="0">
              <a:buNone/>
              <a:defRPr sz="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836612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147888" y="1277938"/>
            <a:ext cx="6996112" cy="4705350"/>
          </a:xfrm>
          <a:prstGeom prst="rect">
            <a:avLst/>
          </a:prstGeom>
          <a:gradFill flip="none" rotWithShape="1">
            <a:gsLst>
              <a:gs pos="0">
                <a:srgbClr val="22A1DB">
                  <a:shade val="30000"/>
                  <a:satMod val="115000"/>
                </a:srgbClr>
              </a:gs>
              <a:gs pos="50000">
                <a:srgbClr val="22A1DB">
                  <a:shade val="67500"/>
                  <a:satMod val="115000"/>
                </a:srgbClr>
              </a:gs>
              <a:gs pos="100000">
                <a:srgbClr val="22A1DB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39" tIns="41020" rIns="82039" bIns="41020" anchor="ctr"/>
          <a:lstStyle/>
          <a:p>
            <a:pPr algn="ctr" defTabSz="82039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" y="1277470"/>
            <a:ext cx="2147455" cy="470647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lIns="82039" tIns="41020" rIns="82039" bIns="41020"/>
          <a:lstStyle/>
          <a:p>
            <a:pPr lvl="0"/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563091" y="1613647"/>
            <a:ext cx="6096000" cy="3966882"/>
          </a:xfrm>
          <a:prstGeom prst="rect">
            <a:avLst/>
          </a:prstGeom>
        </p:spPr>
        <p:txBody>
          <a:bodyPr lIns="82039" tIns="41020" rIns="82039" bIns="41020"/>
          <a:lstStyle>
            <a:lvl1pPr>
              <a:defRPr>
                <a:solidFill>
                  <a:schemeClr val="bg1"/>
                </a:solidFill>
                <a:latin typeface="Verdana" pitchFamily="34" charset="0"/>
              </a:defRPr>
            </a:lvl1pPr>
            <a:lvl2pPr>
              <a:defRPr>
                <a:solidFill>
                  <a:schemeClr val="bg1"/>
                </a:solidFill>
                <a:latin typeface="Verdana" pitchFamily="34" charset="0"/>
              </a:defRPr>
            </a:lvl2pPr>
            <a:lvl3pPr>
              <a:defRPr>
                <a:solidFill>
                  <a:schemeClr val="bg1"/>
                </a:solidFill>
                <a:latin typeface="Verdana" pitchFamily="34" charset="0"/>
              </a:defRPr>
            </a:lvl3pPr>
            <a:lvl4pPr>
              <a:defRPr>
                <a:solidFill>
                  <a:schemeClr val="bg1"/>
                </a:solidFill>
                <a:latin typeface="Verdana" pitchFamily="34" charset="0"/>
              </a:defRPr>
            </a:lvl4pPr>
            <a:lvl5pPr>
              <a:defRPr>
                <a:solidFill>
                  <a:schemeClr val="bg1"/>
                </a:solidFill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2766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lIns="91407" tIns="45704" rIns="91407" bIns="45704"/>
          <a:lstStyle>
            <a:lvl1pPr defTabSz="820391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lIns="91407" tIns="45704" rIns="91407" bIns="45704"/>
          <a:lstStyle>
            <a:lvl1pPr defTabSz="820391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lIns="91407" tIns="45704" rIns="91407" bIns="45704"/>
          <a:lstStyle>
            <a:lvl1pPr defTabSz="820391" fontAlgn="auto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/>
                </a:solidFill>
                <a:latin typeface="Calibri"/>
              </a:defRPr>
            </a:lvl1pPr>
          </a:lstStyle>
          <a:p>
            <a:pPr>
              <a:defRPr/>
            </a:pPr>
            <a:fld id="{9FB1F704-565C-428B-AD72-F42FBAB22F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135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5290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70F4E40-1DF9-4AE2-8D72-DA350DE14BE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Logo_Top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50" y="268288"/>
            <a:ext cx="1246188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727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0" r:id="rId8"/>
    <p:sldLayoutId id="2147483671" r:id="rId9"/>
  </p:sldLayoutIdLst>
  <p:transition spd="med">
    <p:fade/>
  </p:transition>
  <p:hf hdr="0" ftr="0" dt="0"/>
  <p:txStyles>
    <p:titleStyle>
      <a:lvl1pPr algn="ctr" defTabSz="819150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191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defTabSz="8191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defTabSz="8191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defTabSz="8191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57200" algn="ctr" defTabSz="81915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914400" algn="ctr" defTabSz="81915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371600" algn="ctr" defTabSz="81915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828800" algn="ctr" defTabSz="819150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6388" indent="-306388" algn="l" defTabSz="8191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5163" indent="-255588" algn="l" defTabSz="8191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938" indent="-204788" algn="l" defTabSz="8191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204788" algn="l" defTabSz="8191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44675" indent="-204788" algn="l" defTabSz="8191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56074" indent="-205098" algn="l" defTabSz="8203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6270" indent="-205098" algn="l" defTabSz="8203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76467" indent="-205098" algn="l" defTabSz="8203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86660" indent="-205098" algn="l" defTabSz="82039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3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195" algn="l" defTabSz="8203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391" algn="l" defTabSz="8203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586" algn="l" defTabSz="8203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781" algn="l" defTabSz="8203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976" algn="l" defTabSz="8203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1173" algn="l" defTabSz="8203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1367" algn="l" defTabSz="8203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1562" algn="l" defTabSz="82039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36746" y="2060848"/>
            <a:ext cx="87122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pPr eaLnBrk="1" hangingPunct="1"/>
            <a:r>
              <a:rPr lang="en-GB" altLang="en-US" sz="4400" b="1" dirty="0" smtClean="0">
                <a:solidFill>
                  <a:schemeClr val="tx2"/>
                </a:solidFill>
              </a:rPr>
              <a:t>European </a:t>
            </a:r>
            <a:br>
              <a:rPr lang="en-GB" altLang="en-US" sz="4400" b="1" dirty="0" smtClean="0">
                <a:solidFill>
                  <a:schemeClr val="tx2"/>
                </a:solidFill>
              </a:rPr>
            </a:br>
            <a:r>
              <a:rPr lang="en-GB" altLang="en-US" sz="4400" b="1" dirty="0" smtClean="0">
                <a:solidFill>
                  <a:schemeClr val="tx2"/>
                </a:solidFill>
              </a:rPr>
              <a:t>External Investment Plan</a:t>
            </a:r>
            <a:br>
              <a:rPr lang="en-GB" altLang="en-US" sz="4400" b="1" dirty="0" smtClean="0">
                <a:solidFill>
                  <a:schemeClr val="tx2"/>
                </a:solidFill>
              </a:rPr>
            </a:br>
            <a:endParaRPr lang="en-GB" altLang="en-US" sz="3600" b="1" dirty="0" smtClean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576" y="5274013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800" b="1" dirty="0" smtClean="0">
                <a:solidFill>
                  <a:srgbClr val="1F497D"/>
                </a:solidFill>
                <a:latin typeface="Calibri"/>
                <a:ea typeface="+mj-ea"/>
                <a:cs typeface="+mj-cs"/>
              </a:rPr>
              <a:t>12</a:t>
            </a:r>
            <a:r>
              <a:rPr lang="en-GB" altLang="en-US" sz="1800" b="1" baseline="30000" dirty="0" smtClean="0">
                <a:solidFill>
                  <a:srgbClr val="1F497D"/>
                </a:solidFill>
                <a:latin typeface="Calibri"/>
                <a:ea typeface="+mj-ea"/>
                <a:cs typeface="+mj-cs"/>
              </a:rPr>
              <a:t>th</a:t>
            </a:r>
            <a:r>
              <a:rPr lang="en-GB" altLang="en-US" sz="1800" b="1" dirty="0" smtClean="0">
                <a:solidFill>
                  <a:srgbClr val="1F497D"/>
                </a:solidFill>
                <a:latin typeface="Calibri"/>
                <a:ea typeface="+mj-ea"/>
                <a:cs typeface="+mj-cs"/>
              </a:rPr>
              <a:t> Eastern Partnership – Transport Panel</a:t>
            </a:r>
          </a:p>
          <a:p>
            <a:r>
              <a:rPr lang="en-GB" altLang="en-US" sz="1800" b="1" dirty="0" smtClean="0">
                <a:solidFill>
                  <a:srgbClr val="1F497D"/>
                </a:solidFill>
                <a:latin typeface="Calibri"/>
                <a:ea typeface="+mj-ea"/>
                <a:cs typeface="+mj-cs"/>
              </a:rPr>
              <a:t>Tuesday, March 14, 2017</a:t>
            </a:r>
            <a:r>
              <a:rPr lang="en-GB" altLang="en-US" sz="1800" b="1" dirty="0">
                <a:solidFill>
                  <a:srgbClr val="1F497D"/>
                </a:solidFill>
                <a:latin typeface="Calibri"/>
                <a:ea typeface="+mj-ea"/>
                <a:cs typeface="+mj-cs"/>
              </a:rPr>
              <a:t/>
            </a:r>
            <a:br>
              <a:rPr lang="en-GB" altLang="en-US" sz="1800" b="1" dirty="0">
                <a:solidFill>
                  <a:srgbClr val="1F497D"/>
                </a:solidFill>
                <a:latin typeface="Calibri"/>
                <a:ea typeface="+mj-ea"/>
                <a:cs typeface="+mj-cs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5111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1340247"/>
            <a:ext cx="8640960" cy="936625"/>
          </a:xfrm>
          <a:prstGeom prst="rect">
            <a:avLst/>
          </a:prstGeom>
        </p:spPr>
        <p:txBody>
          <a:bodyPr/>
          <a:lstStyle>
            <a:lvl1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b="1" smtClean="0">
                <a:solidFill>
                  <a:schemeClr val="tx2"/>
                </a:solidFill>
              </a:rPr>
              <a:t>Blending Platforms: From NIF to NIP 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0095" y="2018556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</a:pP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next NIP strategic orientations meeting will be held in 2017 to further refine strategic priorities and outlook. </a:t>
            </a:r>
          </a:p>
          <a:p>
            <a:pPr marL="0" lvl="0" indent="0">
              <a:buNone/>
            </a:pP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lvl="0" indent="0">
              <a:buNone/>
            </a:pP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NIP's strategic 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orientations for the Eastern Neighbourhood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are expected to 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reflect the Riga Priorities:</a:t>
            </a: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lvl="0" indent="0">
              <a:buNone/>
            </a:pP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Sustainable and inclusive 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Job creation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Climate</a:t>
            </a:r>
            <a:r>
              <a:rPr lang="pt-PT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change</a:t>
            </a:r>
            <a:r>
              <a:rPr lang="pt-PT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pt-PT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environment</a:t>
            </a:r>
            <a:endParaRPr lang="pt-PT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PT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</a:t>
            </a: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line</a:t>
            </a:r>
            <a:r>
              <a:rPr lang="pt-PT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with</a:t>
            </a:r>
            <a:r>
              <a:rPr lang="pt-PT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objectives</a:t>
            </a:r>
            <a:r>
              <a:rPr lang="pt-PT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</a:t>
            </a:r>
            <a:r>
              <a:rPr lang="pt-PT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</a:t>
            </a:r>
            <a:r>
              <a:rPr lang="pt-PT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revised</a:t>
            </a:r>
            <a:r>
              <a:rPr lang="pt-PT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EU </a:t>
            </a: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Neighbourhood</a:t>
            </a:r>
            <a:r>
              <a:rPr lang="pt-PT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pt-PT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Policy</a:t>
            </a:r>
            <a:endParaRPr lang="pt-PT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EU thematic, regional and country-level development cooperation – Riga Priorities for </a:t>
            </a:r>
            <a:r>
              <a:rPr lang="en-GB" sz="24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EaP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Countries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31802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51520" y="1340768"/>
            <a:ext cx="8712200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pPr eaLnBrk="1" hangingPunct="1"/>
            <a:r>
              <a:rPr lang="en-GB" altLang="en-US" sz="2400" b="1" dirty="0">
                <a:solidFill>
                  <a:schemeClr val="tx2"/>
                </a:solidFill>
              </a:rPr>
              <a:t/>
            </a:r>
            <a:br>
              <a:rPr lang="en-GB" altLang="en-US" sz="2400" b="1" dirty="0">
                <a:solidFill>
                  <a:schemeClr val="tx2"/>
                </a:solidFill>
              </a:rPr>
            </a:br>
            <a:endParaRPr lang="en-GB" altLang="en-US" sz="2400" b="1" dirty="0">
              <a:solidFill>
                <a:schemeClr val="tx2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9547" y="1988840"/>
            <a:ext cx="8229600" cy="4536504"/>
          </a:xfrm>
          <a:prstGeom prst="rect">
            <a:avLst/>
          </a:prstGeom>
        </p:spPr>
        <p:txBody>
          <a:bodyPr/>
          <a:lstStyle>
            <a:lvl1pPr marL="306388" indent="-3063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5163" indent="-2555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38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5100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4675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6074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27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6467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666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</a:pPr>
            <a:r>
              <a:rPr lang="pt-PT" sz="2000" b="1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A </a:t>
            </a:r>
            <a:r>
              <a:rPr lang="pt-PT" sz="2000" b="1" dirty="0" err="1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powerful</a:t>
            </a:r>
            <a:r>
              <a:rPr lang="pt-PT" sz="2000" b="1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pt-PT" sz="2000" b="1" dirty="0" err="1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risk</a:t>
            </a:r>
            <a:r>
              <a:rPr lang="pt-PT" sz="2000" b="1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pt-PT" sz="2000" b="1" dirty="0" err="1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mitigation</a:t>
            </a:r>
            <a:r>
              <a:rPr lang="pt-PT" sz="2000" b="1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pt-PT" sz="2000" b="1" dirty="0" err="1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mechanism</a:t>
            </a:r>
            <a:r>
              <a:rPr lang="pt-PT" sz="2000" b="1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pt-PT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to </a:t>
            </a:r>
            <a:r>
              <a:rPr lang="pt-PT" sz="2000" dirty="0" err="1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stimulate</a:t>
            </a:r>
            <a:r>
              <a:rPr lang="pt-PT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pt-PT" sz="2000" dirty="0" err="1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investments</a:t>
            </a:r>
            <a:r>
              <a:rPr lang="pt-PT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 in Africa </a:t>
            </a:r>
            <a:r>
              <a:rPr lang="pt-PT" sz="2000" dirty="0" err="1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and</a:t>
            </a:r>
            <a:r>
              <a:rPr lang="pt-PT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pt-PT" sz="2000" dirty="0" err="1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the</a:t>
            </a:r>
            <a:r>
              <a:rPr lang="pt-PT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r>
              <a:rPr lang="pt-PT" sz="2000" dirty="0" err="1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Neighbourhood</a:t>
            </a:r>
            <a:r>
              <a:rPr lang="pt-PT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.</a:t>
            </a:r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endParaRPr lang="pt-PT" sz="2000" dirty="0" smtClean="0">
              <a:solidFill>
                <a:srgbClr val="0F5494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285750" indent="-285750" algn="just">
              <a:spcBef>
                <a:spcPct val="0"/>
              </a:spcBef>
            </a:pP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A 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guarantee capacity for credit enhancement 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- will ultimately benefit the final investments and allow risk sharing with other investors, notably private actors.</a:t>
            </a:r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endParaRPr lang="en-GB" sz="2000" dirty="0" smtClean="0">
              <a:solidFill>
                <a:srgbClr val="0F5494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285750" indent="-285750" algn="just">
              <a:spcBef>
                <a:spcPct val="0"/>
              </a:spcBef>
            </a:pP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Will leverage additional financing, in particular from the 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private sector </a:t>
            </a:r>
            <a:r>
              <a:rPr lang="en-GB" sz="2000" i="1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(crowding in), 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by reducing the risk associated with specific operations. </a:t>
            </a:r>
          </a:p>
          <a:p>
            <a:pPr marL="0" indent="0" algn="just">
              <a:spcBef>
                <a:spcPct val="0"/>
              </a:spcBef>
              <a:buFont typeface="Arial" pitchFamily="34" charset="0"/>
              <a:buNone/>
            </a:pPr>
            <a:endParaRPr lang="en-GB" sz="2000" dirty="0" smtClean="0">
              <a:solidFill>
                <a:srgbClr val="0F5494"/>
              </a:solidFill>
              <a:latin typeface="Verdana" pitchFamily="34" charset="0"/>
              <a:ea typeface="ＭＳ Ｐゴシック" pitchFamily="34" charset="-128"/>
            </a:endParaRPr>
          </a:p>
          <a:p>
            <a:pPr marL="285750" indent="-285750" algn="just">
              <a:spcBef>
                <a:spcPct val="0"/>
              </a:spcBef>
            </a:pP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Will 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provide liquidity 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from its 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guarantee fund 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(</a:t>
            </a:r>
            <a:r>
              <a:rPr lang="en-GB" sz="2000" i="1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liquidity cushion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rPr>
              <a:t>)</a:t>
            </a:r>
            <a:endParaRPr lang="en-GB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156146"/>
            <a:ext cx="8229600" cy="936625"/>
          </a:xfrm>
          <a:prstGeom prst="rect">
            <a:avLst/>
          </a:prstGeom>
        </p:spPr>
        <p:txBody>
          <a:bodyPr/>
          <a:lstStyle>
            <a:lvl1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b="1" dirty="0" smtClean="0">
                <a:solidFill>
                  <a:schemeClr val="tx2"/>
                </a:solidFill>
              </a:rPr>
              <a:t>The EFSD Guarantee</a:t>
            </a:r>
            <a:endParaRPr lang="en-GB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02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stCxn id="9" idx="1"/>
            <a:endCxn id="5" idx="1"/>
          </p:cNvCxnSpPr>
          <p:nvPr/>
        </p:nvCxnSpPr>
        <p:spPr>
          <a:xfrm flipV="1">
            <a:off x="1884003" y="2307913"/>
            <a:ext cx="1911235" cy="117950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795238" y="2018988"/>
            <a:ext cx="3361038" cy="5778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lang="en-US" altLang="en-US" b="1" dirty="0" smtClean="0"/>
              <a:t>Strategic Board </a:t>
            </a:r>
            <a:r>
              <a:rPr lang="en-US" altLang="en-US" b="1" dirty="0"/>
              <a:t>of </a:t>
            </a:r>
            <a:r>
              <a:rPr lang="en-US" altLang="en-US" b="1" dirty="0" smtClean="0"/>
              <a:t>the EFSD</a:t>
            </a:r>
            <a:endParaRPr lang="en-US" altLang="en-US" b="1" dirty="0"/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Strategic</a:t>
            </a:r>
            <a:r>
              <a:rPr kumimoji="0" lang="en-US" altLang="en-US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Guidelines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>
            <a:stCxn id="7" idx="2"/>
            <a:endCxn id="8" idx="0"/>
          </p:cNvCxnSpPr>
          <p:nvPr/>
        </p:nvCxnSpPr>
        <p:spPr>
          <a:xfrm flipH="1">
            <a:off x="5463363" y="4391122"/>
            <a:ext cx="2" cy="112611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7" name="Text Box 13"/>
          <p:cNvSpPr txBox="1">
            <a:spLocks noChangeArrowheads="1"/>
          </p:cNvSpPr>
          <p:nvPr/>
        </p:nvSpPr>
        <p:spPr bwMode="auto">
          <a:xfrm flipH="1">
            <a:off x="3555153" y="3938946"/>
            <a:ext cx="3816425" cy="452176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/>
              <a:t>Operational Board of the N</a:t>
            </a:r>
            <a:r>
              <a:rPr lang="en-US" altLang="en-US" b="1" dirty="0" smtClean="0"/>
              <a:t>IP</a:t>
            </a:r>
            <a:endParaRPr lang="en-US" altLang="en-US" b="1" dirty="0"/>
          </a:p>
          <a:p>
            <a:pPr marL="0"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Adoption of Investment Window guidelines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 flipH="1">
            <a:off x="3555151" y="5517232"/>
            <a:ext cx="3816425" cy="516384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/>
              <a:t>Investment Window established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Investment Window guidelines published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 flipH="1">
            <a:off x="874336" y="3233383"/>
            <a:ext cx="1009667" cy="50806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/>
              <a:t>IFIs and </a:t>
            </a:r>
            <a:r>
              <a:rPr lang="en-US" altLang="en-US" sz="1000" b="1" dirty="0" smtClean="0"/>
              <a:t>EDFIs</a:t>
            </a:r>
            <a:endParaRPr lang="en-US" altLang="en-US" sz="1000" b="1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 flipH="1">
            <a:off x="894234" y="3938946"/>
            <a:ext cx="910273" cy="44063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/>
              <a:t>Private sector</a:t>
            </a:r>
          </a:p>
        </p:txBody>
      </p:sp>
      <p:sp>
        <p:nvSpPr>
          <p:cNvPr id="11" name="Text Box 1"/>
          <p:cNvSpPr txBox="1">
            <a:spLocks noChangeArrowheads="1"/>
          </p:cNvSpPr>
          <p:nvPr/>
        </p:nvSpPr>
        <p:spPr bwMode="auto">
          <a:xfrm flipH="1">
            <a:off x="936865" y="2579548"/>
            <a:ext cx="886566" cy="469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/>
              <a:t>Partner Countries</a:t>
            </a:r>
          </a:p>
        </p:txBody>
      </p:sp>
      <p:cxnSp>
        <p:nvCxnSpPr>
          <p:cNvPr id="12" name="Straight Arrow Connector 11"/>
          <p:cNvCxnSpPr>
            <a:stCxn id="16" idx="2"/>
            <a:endCxn id="7" idx="0"/>
          </p:cNvCxnSpPr>
          <p:nvPr/>
        </p:nvCxnSpPr>
        <p:spPr>
          <a:xfrm flipH="1">
            <a:off x="5463365" y="3530265"/>
            <a:ext cx="6502" cy="408681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3" name="Straight Arrow Connector 12"/>
          <p:cNvCxnSpPr>
            <a:stCxn id="10" idx="1"/>
            <a:endCxn id="5" idx="1"/>
          </p:cNvCxnSpPr>
          <p:nvPr/>
        </p:nvCxnSpPr>
        <p:spPr>
          <a:xfrm flipV="1">
            <a:off x="1804507" y="2307913"/>
            <a:ext cx="1990731" cy="1851348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4" name="Text Box 8"/>
          <p:cNvSpPr txBox="1">
            <a:spLocks noChangeArrowheads="1"/>
          </p:cNvSpPr>
          <p:nvPr/>
        </p:nvSpPr>
        <p:spPr bwMode="auto">
          <a:xfrm flipH="1">
            <a:off x="875313" y="4610968"/>
            <a:ext cx="948117" cy="6604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/>
              <a:t>Civil Society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/>
              <a:t>Int. Org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>
            <a:stCxn id="14" idx="1"/>
            <a:endCxn id="5" idx="1"/>
          </p:cNvCxnSpPr>
          <p:nvPr/>
        </p:nvCxnSpPr>
        <p:spPr>
          <a:xfrm flipV="1">
            <a:off x="1823430" y="2307913"/>
            <a:ext cx="1971808" cy="263325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6" name="Text Box 25"/>
          <p:cNvSpPr txBox="1">
            <a:spLocks noChangeArrowheads="1"/>
          </p:cNvSpPr>
          <p:nvPr/>
        </p:nvSpPr>
        <p:spPr bwMode="auto">
          <a:xfrm flipH="1">
            <a:off x="4407158" y="3049448"/>
            <a:ext cx="2125419" cy="48081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/>
              <a:t>EFSD Secretariat</a:t>
            </a:r>
          </a:p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i="1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Proposal</a:t>
            </a:r>
          </a:p>
        </p:txBody>
      </p:sp>
      <p:cxnSp>
        <p:nvCxnSpPr>
          <p:cNvPr id="17" name="Straight Arrow Connector 16"/>
          <p:cNvCxnSpPr>
            <a:stCxn id="11" idx="1"/>
            <a:endCxn id="5" idx="1"/>
          </p:cNvCxnSpPr>
          <p:nvPr/>
        </p:nvCxnSpPr>
        <p:spPr>
          <a:xfrm flipV="1">
            <a:off x="1823431" y="2307913"/>
            <a:ext cx="1971807" cy="50658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7371580" y="2042840"/>
            <a:ext cx="171072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b="1" dirty="0"/>
              <a:t>Political guidance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355958" y="1873563"/>
            <a:ext cx="2598350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b="1" dirty="0"/>
              <a:t>Possible </a:t>
            </a:r>
            <a:r>
              <a:rPr lang="en-GB" altLang="en-US" b="1" dirty="0" smtClean="0"/>
              <a:t>inputs by</a:t>
            </a:r>
            <a:r>
              <a:rPr lang="en-GB" altLang="en-US" b="1" dirty="0"/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Straight Arrow Connector 19"/>
          <p:cNvCxnSpPr>
            <a:stCxn id="5" idx="2"/>
            <a:endCxn id="16" idx="0"/>
          </p:cNvCxnSpPr>
          <p:nvPr/>
        </p:nvCxnSpPr>
        <p:spPr>
          <a:xfrm flipH="1">
            <a:off x="5469867" y="2596838"/>
            <a:ext cx="5890" cy="45261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925430" y="1199598"/>
            <a:ext cx="74382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/>
              <a:t>Flow Chart </a:t>
            </a:r>
            <a:r>
              <a:rPr lang="en-GB" sz="2000" b="1" dirty="0" smtClean="0"/>
              <a:t>1 </a:t>
            </a:r>
            <a:r>
              <a:rPr lang="en-GB" sz="2000" b="1" dirty="0"/>
              <a:t>– </a:t>
            </a:r>
            <a:r>
              <a:rPr lang="en-GB" sz="2000" b="1" dirty="0" smtClean="0"/>
              <a:t>Setting-up an </a:t>
            </a:r>
            <a:r>
              <a:rPr lang="en-GB" sz="2000" b="1" dirty="0"/>
              <a:t>Investment </a:t>
            </a:r>
            <a:r>
              <a:rPr lang="en-GB" sz="2000" b="1" dirty="0" smtClean="0"/>
              <a:t>Window</a:t>
            </a:r>
            <a:endParaRPr lang="en-GB" sz="2000" dirty="0"/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 flipH="1">
            <a:off x="4397403" y="4583261"/>
            <a:ext cx="2131923" cy="48081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en-US" sz="1100" b="1" dirty="0"/>
              <a:t>Decision by the Commission </a:t>
            </a:r>
          </a:p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i="1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472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 flipH="1">
            <a:off x="4346415" y="1187378"/>
            <a:ext cx="1175136" cy="247587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 smtClean="0"/>
              <a:t>Inv. </a:t>
            </a:r>
            <a:r>
              <a:rPr lang="en-US" altLang="en-US" sz="1000" b="1" dirty="0"/>
              <a:t>Window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72"/>
          <p:cNvSpPr txBox="1">
            <a:spLocks noChangeArrowheads="1"/>
          </p:cNvSpPr>
          <p:nvPr/>
        </p:nvSpPr>
        <p:spPr bwMode="auto">
          <a:xfrm flipH="1">
            <a:off x="3372692" y="1650282"/>
            <a:ext cx="827314" cy="4889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/>
              <a:t>IFI Proposal</a:t>
            </a: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 flipH="1">
            <a:off x="4525223" y="1675682"/>
            <a:ext cx="825500" cy="4635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 smtClean="0"/>
              <a:t>EDFI </a:t>
            </a:r>
            <a:r>
              <a:rPr lang="en-US" altLang="en-US" sz="1000" b="1" dirty="0"/>
              <a:t>Proposal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 flipH="1">
            <a:off x="3450067" y="2499767"/>
            <a:ext cx="2967832" cy="641201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1000" b="1" dirty="0"/>
              <a:t>EFSD Secretariat – One Stop Shop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Pre-screening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en-US" sz="1000" b="1" dirty="0"/>
              <a:t>G-TAG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i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Financial </a:t>
            </a:r>
            <a:r>
              <a:rPr lang="en-US" altLang="en-US" sz="10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Assessment</a:t>
            </a:r>
            <a:endParaRPr lang="en-US" altLang="en-US" sz="1000" i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>
            <a:off x="3786349" y="2139232"/>
            <a:ext cx="0" cy="36053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>
          <a:xfrm flipH="1">
            <a:off x="4933983" y="2139232"/>
            <a:ext cx="3990" cy="36053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0" name="Text Box 60"/>
          <p:cNvSpPr txBox="1">
            <a:spLocks noChangeArrowheads="1"/>
          </p:cNvSpPr>
          <p:nvPr/>
        </p:nvSpPr>
        <p:spPr bwMode="auto">
          <a:xfrm flipH="1">
            <a:off x="3836249" y="3840469"/>
            <a:ext cx="2211430" cy="289079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en-US" sz="1000" b="1" dirty="0"/>
              <a:t>Decision by the Commission </a:t>
            </a:r>
          </a:p>
          <a:p>
            <a:pPr marL="0" marR="0" lvl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altLang="en-US" sz="1000" b="1" dirty="0"/>
          </a:p>
        </p:txBody>
      </p:sp>
      <p:cxnSp>
        <p:nvCxnSpPr>
          <p:cNvPr id="11" name="Straight Arrow Connector 10"/>
          <p:cNvCxnSpPr>
            <a:stCxn id="10" idx="2"/>
            <a:endCxn id="13" idx="0"/>
          </p:cNvCxnSpPr>
          <p:nvPr/>
        </p:nvCxnSpPr>
        <p:spPr>
          <a:xfrm flipH="1">
            <a:off x="3458049" y="4129548"/>
            <a:ext cx="1483915" cy="328716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Straight Arrow Connector 11"/>
          <p:cNvCxnSpPr>
            <a:stCxn id="7" idx="2"/>
            <a:endCxn id="38" idx="0"/>
          </p:cNvCxnSpPr>
          <p:nvPr/>
        </p:nvCxnSpPr>
        <p:spPr>
          <a:xfrm>
            <a:off x="4933983" y="3140968"/>
            <a:ext cx="7980" cy="15249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13" name="Text Box 52"/>
          <p:cNvSpPr txBox="1">
            <a:spLocks noChangeArrowheads="1"/>
          </p:cNvSpPr>
          <p:nvPr/>
        </p:nvSpPr>
        <p:spPr bwMode="auto">
          <a:xfrm flipH="1">
            <a:off x="2927581" y="4458264"/>
            <a:ext cx="1060936" cy="5397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en-US" sz="1000" b="1" dirty="0"/>
              <a:t>COM – IFI</a:t>
            </a:r>
          </a:p>
          <a:p>
            <a:pPr algn="ctr" eaLnBrk="0" hangingPunct="0"/>
            <a:r>
              <a:rPr lang="en-US" altLang="en-US" sz="1000" b="1" dirty="0"/>
              <a:t>Guar. </a:t>
            </a:r>
            <a:r>
              <a:rPr lang="en-US" altLang="en-US" sz="1000" b="1" dirty="0" err="1"/>
              <a:t>Agr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53"/>
          <p:cNvSpPr txBox="1">
            <a:spLocks noChangeArrowheads="1"/>
          </p:cNvSpPr>
          <p:nvPr/>
        </p:nvSpPr>
        <p:spPr bwMode="auto">
          <a:xfrm flipH="1">
            <a:off x="4315530" y="4495523"/>
            <a:ext cx="1220944" cy="5397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/>
              <a:t>COM – </a:t>
            </a:r>
            <a:r>
              <a:rPr lang="en-US" altLang="en-US" sz="1000" b="1" dirty="0" smtClean="0"/>
              <a:t>EDFI</a:t>
            </a:r>
            <a:endParaRPr lang="en-US" altLang="en-US" sz="1000" b="1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/>
              <a:t>Guar. </a:t>
            </a:r>
            <a:r>
              <a:rPr lang="en-US" altLang="en-US" sz="1000" b="1" dirty="0" err="1"/>
              <a:t>Agr</a:t>
            </a:r>
            <a:r>
              <a:rPr lang="en-US" altLang="en-US" sz="1000" b="1" dirty="0"/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>
            <a:stCxn id="36" idx="2"/>
            <a:endCxn id="34" idx="0"/>
          </p:cNvCxnSpPr>
          <p:nvPr/>
        </p:nvCxnSpPr>
        <p:spPr>
          <a:xfrm flipH="1">
            <a:off x="1324057" y="5699189"/>
            <a:ext cx="52052" cy="32209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6" name="Straight Arrow Connector 15"/>
          <p:cNvCxnSpPr>
            <a:stCxn id="10" idx="2"/>
            <a:endCxn id="14" idx="0"/>
          </p:cNvCxnSpPr>
          <p:nvPr/>
        </p:nvCxnSpPr>
        <p:spPr>
          <a:xfrm flipH="1">
            <a:off x="4926002" y="4129548"/>
            <a:ext cx="15962" cy="36597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17" name="Straight Connector 16"/>
          <p:cNvCxnSpPr>
            <a:stCxn id="4" idx="2"/>
            <a:endCxn id="5" idx="0"/>
          </p:cNvCxnSpPr>
          <p:nvPr/>
        </p:nvCxnSpPr>
        <p:spPr>
          <a:xfrm flipH="1">
            <a:off x="3786349" y="1434965"/>
            <a:ext cx="1147634" cy="215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0"/>
            <a:endCxn id="4" idx="2"/>
          </p:cNvCxnSpPr>
          <p:nvPr/>
        </p:nvCxnSpPr>
        <p:spPr>
          <a:xfrm flipH="1" flipV="1">
            <a:off x="4933983" y="1434965"/>
            <a:ext cx="3990" cy="240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2"/>
            <a:endCxn id="24" idx="0"/>
          </p:cNvCxnSpPr>
          <p:nvPr/>
        </p:nvCxnSpPr>
        <p:spPr>
          <a:xfrm flipH="1">
            <a:off x="3894595" y="5035273"/>
            <a:ext cx="1031407" cy="98379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2"/>
            <a:endCxn id="29" idx="0"/>
          </p:cNvCxnSpPr>
          <p:nvPr/>
        </p:nvCxnSpPr>
        <p:spPr>
          <a:xfrm>
            <a:off x="4941964" y="4129548"/>
            <a:ext cx="1519372" cy="329870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1" name="Straight Arrow Connector 20"/>
          <p:cNvCxnSpPr>
            <a:stCxn id="36" idx="2"/>
            <a:endCxn id="24" idx="0"/>
          </p:cNvCxnSpPr>
          <p:nvPr/>
        </p:nvCxnSpPr>
        <p:spPr>
          <a:xfrm>
            <a:off x="1376109" y="5699189"/>
            <a:ext cx="2518486" cy="319876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22" name="Text Box 45"/>
          <p:cNvSpPr txBox="1">
            <a:spLocks noChangeArrowheads="1"/>
          </p:cNvSpPr>
          <p:nvPr/>
        </p:nvSpPr>
        <p:spPr bwMode="auto">
          <a:xfrm flipH="1">
            <a:off x="7137571" y="5980330"/>
            <a:ext cx="1034827" cy="40099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/>
              <a:t>Final Beneficiaries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44"/>
          <p:cNvSpPr txBox="1">
            <a:spLocks noChangeArrowheads="1"/>
          </p:cNvSpPr>
          <p:nvPr/>
        </p:nvSpPr>
        <p:spPr bwMode="auto">
          <a:xfrm flipH="1">
            <a:off x="4633432" y="6004460"/>
            <a:ext cx="1094326" cy="37686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/>
              <a:t>Final Beneficiaries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43"/>
          <p:cNvSpPr txBox="1">
            <a:spLocks noChangeArrowheads="1"/>
          </p:cNvSpPr>
          <p:nvPr/>
        </p:nvSpPr>
        <p:spPr bwMode="auto">
          <a:xfrm flipH="1">
            <a:off x="3381906" y="6019065"/>
            <a:ext cx="1025378" cy="362263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/>
              <a:t>Final Beneficiaries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 flipH="1">
            <a:off x="5857556" y="5980330"/>
            <a:ext cx="1077457" cy="40099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/>
              <a:t>Final Beneficiaries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68"/>
          <p:cNvSpPr txBox="1">
            <a:spLocks noChangeArrowheads="1"/>
          </p:cNvSpPr>
          <p:nvPr/>
        </p:nvSpPr>
        <p:spPr bwMode="auto">
          <a:xfrm flipH="1">
            <a:off x="5585433" y="1675682"/>
            <a:ext cx="1033463" cy="4635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/>
              <a:t>Priv. Sect. Proposal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Arrow Connector 26"/>
          <p:cNvCxnSpPr>
            <a:stCxn id="26" idx="2"/>
          </p:cNvCxnSpPr>
          <p:nvPr/>
        </p:nvCxnSpPr>
        <p:spPr>
          <a:xfrm>
            <a:off x="6102164" y="2139232"/>
            <a:ext cx="1" cy="360535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28" name="Straight Connector 27"/>
          <p:cNvCxnSpPr>
            <a:stCxn id="26" idx="0"/>
            <a:endCxn id="4" idx="2"/>
          </p:cNvCxnSpPr>
          <p:nvPr/>
        </p:nvCxnSpPr>
        <p:spPr>
          <a:xfrm flipH="1" flipV="1">
            <a:off x="4933983" y="1434965"/>
            <a:ext cx="1168181" cy="240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54"/>
          <p:cNvSpPr txBox="1">
            <a:spLocks noChangeArrowheads="1"/>
          </p:cNvSpPr>
          <p:nvPr/>
        </p:nvSpPr>
        <p:spPr bwMode="auto">
          <a:xfrm flipH="1">
            <a:off x="5926537" y="4459418"/>
            <a:ext cx="1069599" cy="5397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/>
              <a:t>COM – PS.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b="1" dirty="0"/>
              <a:t>Guar. </a:t>
            </a:r>
            <a:r>
              <a:rPr lang="en-US" altLang="en-US" sz="1000" b="1" dirty="0" err="1"/>
              <a:t>Agr</a:t>
            </a: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traight Arrow Connector 29"/>
          <p:cNvCxnSpPr>
            <a:stCxn id="36" idx="2"/>
            <a:endCxn id="33" idx="0"/>
          </p:cNvCxnSpPr>
          <p:nvPr/>
        </p:nvCxnSpPr>
        <p:spPr>
          <a:xfrm>
            <a:off x="1376109" y="5699189"/>
            <a:ext cx="1196116" cy="322099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1" name="Straight Arrow Connector 30"/>
          <p:cNvCxnSpPr>
            <a:stCxn id="13" idx="2"/>
            <a:endCxn id="34" idx="0"/>
          </p:cNvCxnSpPr>
          <p:nvPr/>
        </p:nvCxnSpPr>
        <p:spPr>
          <a:xfrm flipH="1">
            <a:off x="1324057" y="4998014"/>
            <a:ext cx="2133992" cy="102327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2"/>
            <a:endCxn id="33" idx="0"/>
          </p:cNvCxnSpPr>
          <p:nvPr/>
        </p:nvCxnSpPr>
        <p:spPr>
          <a:xfrm flipH="1">
            <a:off x="2572225" y="4998014"/>
            <a:ext cx="885824" cy="1023274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3" name="Text Box 41"/>
          <p:cNvSpPr txBox="1">
            <a:spLocks noChangeArrowheads="1"/>
          </p:cNvSpPr>
          <p:nvPr/>
        </p:nvSpPr>
        <p:spPr bwMode="auto">
          <a:xfrm flipH="1">
            <a:off x="2040889" y="6021288"/>
            <a:ext cx="1062673" cy="36004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/>
              <a:t>Final Beneficiaries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 flipH="1">
            <a:off x="799844" y="6021288"/>
            <a:ext cx="1048427" cy="36004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/>
              <a:t>Final Beneficiaries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Straight Arrow Connector 34"/>
          <p:cNvCxnSpPr>
            <a:stCxn id="38" idx="2"/>
            <a:endCxn id="10" idx="0"/>
          </p:cNvCxnSpPr>
          <p:nvPr/>
        </p:nvCxnSpPr>
        <p:spPr>
          <a:xfrm>
            <a:off x="4941963" y="3697962"/>
            <a:ext cx="1" cy="14250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36" name="Text Box 39"/>
          <p:cNvSpPr txBox="1">
            <a:spLocks noChangeArrowheads="1"/>
          </p:cNvSpPr>
          <p:nvPr/>
        </p:nvSpPr>
        <p:spPr bwMode="auto">
          <a:xfrm flipH="1">
            <a:off x="799846" y="5184839"/>
            <a:ext cx="1152526" cy="51435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/>
              <a:t>Other (</a:t>
            </a:r>
            <a:r>
              <a:rPr lang="en-US" altLang="en-US" sz="1000" dirty="0" smtClean="0"/>
              <a:t>mainly private) </a:t>
            </a:r>
            <a:r>
              <a:rPr lang="en-US" altLang="en-US" sz="1000" dirty="0"/>
              <a:t>investors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8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GB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39"/>
          <p:cNvSpPr txBox="1">
            <a:spLocks noChangeArrowheads="1"/>
          </p:cNvSpPr>
          <p:nvPr/>
        </p:nvSpPr>
        <p:spPr bwMode="auto">
          <a:xfrm flipH="1">
            <a:off x="3781762" y="3293467"/>
            <a:ext cx="2320403" cy="40449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en-US" sz="1000" b="1" dirty="0"/>
              <a:t>Operational Board of the </a:t>
            </a:r>
            <a:r>
              <a:rPr lang="en-US" altLang="en-US" sz="1000" b="1" dirty="0" smtClean="0"/>
              <a:t>NIP</a:t>
            </a:r>
            <a:endParaRPr lang="en-US" altLang="en-US" sz="1000" b="1" dirty="0"/>
          </a:p>
          <a:p>
            <a:pPr algn="ctr" eaLnBrk="0" hangingPunct="0"/>
            <a:r>
              <a:rPr lang="en-US" altLang="en-US" sz="1000" i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Opinion</a:t>
            </a:r>
            <a:endParaRPr lang="en-US" altLang="en-US" sz="1000" i="1" dirty="0">
              <a:solidFill>
                <a:schemeClr val="tx1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Arrow Connector 38"/>
          <p:cNvCxnSpPr>
            <a:stCxn id="14" idx="2"/>
            <a:endCxn id="23" idx="0"/>
          </p:cNvCxnSpPr>
          <p:nvPr/>
        </p:nvCxnSpPr>
        <p:spPr>
          <a:xfrm>
            <a:off x="4926002" y="5035273"/>
            <a:ext cx="254593" cy="969187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0" name="Straight Arrow Connector 39"/>
          <p:cNvCxnSpPr>
            <a:stCxn id="29" idx="2"/>
            <a:endCxn id="25" idx="0"/>
          </p:cNvCxnSpPr>
          <p:nvPr/>
        </p:nvCxnSpPr>
        <p:spPr>
          <a:xfrm flipH="1">
            <a:off x="6396284" y="4999168"/>
            <a:ext cx="65052" cy="98116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1" name="Straight Arrow Connector 40"/>
          <p:cNvCxnSpPr>
            <a:stCxn id="29" idx="2"/>
            <a:endCxn id="22" idx="0"/>
          </p:cNvCxnSpPr>
          <p:nvPr/>
        </p:nvCxnSpPr>
        <p:spPr>
          <a:xfrm>
            <a:off x="6461336" y="4999168"/>
            <a:ext cx="1193648" cy="981162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2" name="Straight Arrow Connector 41"/>
          <p:cNvCxnSpPr>
            <a:stCxn id="36" idx="2"/>
            <a:endCxn id="23" idx="0"/>
          </p:cNvCxnSpPr>
          <p:nvPr/>
        </p:nvCxnSpPr>
        <p:spPr>
          <a:xfrm>
            <a:off x="1376109" y="5699189"/>
            <a:ext cx="3804486" cy="305271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3" name="Straight Arrow Connector 42"/>
          <p:cNvCxnSpPr>
            <a:stCxn id="36" idx="2"/>
            <a:endCxn id="25" idx="0"/>
          </p:cNvCxnSpPr>
          <p:nvPr/>
        </p:nvCxnSpPr>
        <p:spPr>
          <a:xfrm>
            <a:off x="1376109" y="5699189"/>
            <a:ext cx="5020175" cy="281141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cxnSp>
        <p:nvCxnSpPr>
          <p:cNvPr id="44" name="Straight Arrow Connector 43"/>
          <p:cNvCxnSpPr>
            <a:stCxn id="36" idx="2"/>
            <a:endCxn id="22" idx="0"/>
          </p:cNvCxnSpPr>
          <p:nvPr/>
        </p:nvCxnSpPr>
        <p:spPr>
          <a:xfrm>
            <a:off x="1376109" y="5699189"/>
            <a:ext cx="6278875" cy="281141"/>
          </a:xfrm>
          <a:prstGeom prst="straightConnector1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166682" y="1852687"/>
            <a:ext cx="25304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/>
              <a:t>1. Drafting Proposed Investments Programs</a:t>
            </a:r>
            <a:endParaRPr lang="en-GB" sz="1100" b="1" dirty="0"/>
          </a:p>
        </p:txBody>
      </p:sp>
      <p:sp>
        <p:nvSpPr>
          <p:cNvPr id="46" name="Rectangle 45"/>
          <p:cNvSpPr/>
          <p:nvPr/>
        </p:nvSpPr>
        <p:spPr>
          <a:xfrm>
            <a:off x="166682" y="2317611"/>
            <a:ext cx="236635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/>
              <a:t>2. Submission </a:t>
            </a:r>
            <a:r>
              <a:rPr lang="en-GB" sz="1100" b="1" dirty="0"/>
              <a:t>of proposals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88941" y="3066350"/>
            <a:ext cx="132760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 smtClean="0"/>
              <a:t>3. Assessment</a:t>
            </a:r>
          </a:p>
          <a:p>
            <a:endParaRPr lang="en-GB" sz="1000" b="1" dirty="0"/>
          </a:p>
        </p:txBody>
      </p:sp>
      <p:sp>
        <p:nvSpPr>
          <p:cNvPr id="48" name="Rectangle 47"/>
          <p:cNvSpPr/>
          <p:nvPr/>
        </p:nvSpPr>
        <p:spPr>
          <a:xfrm>
            <a:off x="166683" y="4512855"/>
            <a:ext cx="240554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4. Signature of Guarantee Agreements</a:t>
            </a:r>
          </a:p>
        </p:txBody>
      </p:sp>
      <p:sp>
        <p:nvSpPr>
          <p:cNvPr id="49" name="Rectangle 48"/>
          <p:cNvSpPr/>
          <p:nvPr/>
        </p:nvSpPr>
        <p:spPr>
          <a:xfrm>
            <a:off x="0" y="914400"/>
            <a:ext cx="41569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/>
              <a:t>Flow Chart 2 – Application process and evaluation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5047871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8"/>
          <p:cNvSpPr>
            <a:spLocks noChangeShapeType="1"/>
          </p:cNvSpPr>
          <p:nvPr/>
        </p:nvSpPr>
        <p:spPr bwMode="auto">
          <a:xfrm rot="10800000">
            <a:off x="2195735" y="2017843"/>
            <a:ext cx="1" cy="4305882"/>
          </a:xfrm>
          <a:prstGeom prst="line">
            <a:avLst/>
          </a:prstGeom>
          <a:noFill/>
          <a:ln w="25400" cap="rnd">
            <a:solidFill>
              <a:srgbClr val="0F5494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GB"/>
          </a:p>
        </p:txBody>
      </p:sp>
      <p:sp>
        <p:nvSpPr>
          <p:cNvPr id="21507" name="Rectangle 7"/>
          <p:cNvSpPr>
            <a:spLocks/>
          </p:cNvSpPr>
          <p:nvPr/>
        </p:nvSpPr>
        <p:spPr bwMode="auto">
          <a:xfrm>
            <a:off x="250825" y="1557338"/>
            <a:ext cx="1728887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lnSpc>
                <a:spcPct val="90000"/>
              </a:lnSpc>
            </a:pPr>
            <a:endParaRPr lang="en-US" altLang="en-US" sz="3200" b="1" dirty="0" smtClean="0">
              <a:solidFill>
                <a:srgbClr val="5C8A00"/>
              </a:solidFill>
              <a:latin typeface="Arial" panose="020B0604020202020204" pitchFamily="34" charset="0"/>
              <a:cs typeface="Arial" panose="020B0604020202020204" pitchFamily="34" charset="0"/>
              <a:sym typeface="Futura Std Book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5C8A00"/>
                </a:solidFill>
                <a:latin typeface="Arial" panose="020B0604020202020204" pitchFamily="34" charset="0"/>
                <a:cs typeface="Arial" panose="020B0604020202020204" pitchFamily="34" charset="0"/>
                <a:sym typeface="Futura Std Book" charset="0"/>
              </a:rPr>
              <a:t>PPPs </a:t>
            </a:r>
            <a:endParaRPr lang="en-US" altLang="en-US" sz="3200" b="1" dirty="0">
              <a:solidFill>
                <a:srgbClr val="5C8A00"/>
              </a:solidFill>
              <a:latin typeface="Arial" panose="020B0604020202020204" pitchFamily="34" charset="0"/>
              <a:cs typeface="Arial" panose="020B0604020202020204" pitchFamily="34" charset="0"/>
              <a:sym typeface="Futura Std Book" charset="0"/>
            </a:endParaRP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2411760" y="2017843"/>
            <a:ext cx="6408712" cy="443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PPPs </a:t>
            </a:r>
            <a:r>
              <a:rPr lang="en-GB" sz="1600" dirty="0"/>
              <a:t>are undoubtedly a key way of harnessing the private sector, but </a:t>
            </a:r>
            <a:r>
              <a:rPr lang="en-GB" sz="1600" dirty="0" smtClean="0"/>
              <a:t>limited bankability </a:t>
            </a:r>
            <a:r>
              <a:rPr lang="en-GB" sz="1600" dirty="0"/>
              <a:t>remains a recurring </a:t>
            </a:r>
            <a:r>
              <a:rPr lang="en-GB" sz="1600" dirty="0" smtClean="0"/>
              <a:t>theme.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With PPPs, </a:t>
            </a:r>
            <a:r>
              <a:rPr lang="en-GB" sz="1600" dirty="0"/>
              <a:t>bankability </a:t>
            </a:r>
            <a:r>
              <a:rPr lang="en-GB" sz="1600" dirty="0" smtClean="0"/>
              <a:t>could </a:t>
            </a:r>
            <a:r>
              <a:rPr lang="en-GB" sz="1600" dirty="0"/>
              <a:t>be enhanced through </a:t>
            </a:r>
            <a:r>
              <a:rPr lang="en-GB" sz="1600" dirty="0" smtClean="0"/>
              <a:t>a guarantee. This could </a:t>
            </a:r>
            <a:r>
              <a:rPr lang="en-GB" sz="1600" dirty="0"/>
              <a:t>be used to lower project risk and so serve as </a:t>
            </a:r>
            <a:r>
              <a:rPr lang="en-GB" sz="1600" b="1" dirty="0"/>
              <a:t>credit enhancement </a:t>
            </a:r>
            <a:r>
              <a:rPr lang="en-GB" sz="1600" dirty="0"/>
              <a:t>thus encouraging </a:t>
            </a:r>
            <a:r>
              <a:rPr lang="en-GB" sz="1600" dirty="0" smtClean="0"/>
              <a:t>private sector lenders </a:t>
            </a:r>
            <a:r>
              <a:rPr lang="en-GB" sz="1600" dirty="0"/>
              <a:t>to finance the project.  </a:t>
            </a:r>
            <a:endParaRPr lang="en-GB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This </a:t>
            </a:r>
            <a:r>
              <a:rPr lang="en-GB" sz="1600" dirty="0"/>
              <a:t>could first take the form </a:t>
            </a:r>
            <a:r>
              <a:rPr lang="en-GB" sz="1600" dirty="0" smtClean="0"/>
              <a:t>of </a:t>
            </a:r>
            <a:r>
              <a:rPr lang="en-GB" sz="1600" b="1" dirty="0"/>
              <a:t>guaranteeing any termination payment</a:t>
            </a:r>
            <a:r>
              <a:rPr lang="en-GB" sz="1600" dirty="0"/>
              <a:t> (frequently identified as a key element of risk by the private sector) which is payable if the municipality or State fails to meet its obligations under the PPP contract.  </a:t>
            </a:r>
            <a:endParaRPr lang="en-GB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 smtClean="0"/>
              <a:t>Second</a:t>
            </a:r>
            <a:r>
              <a:rPr lang="en-GB" sz="1600" dirty="0"/>
              <a:t>, </a:t>
            </a:r>
            <a:r>
              <a:rPr lang="en-GB" sz="1600" b="1" dirty="0"/>
              <a:t>it could cover potential lack of liquidity of the municipality or State to make short term payments</a:t>
            </a:r>
            <a:r>
              <a:rPr lang="en-GB" sz="1600" dirty="0"/>
              <a:t> because of other commitments and thus avoid early termination of the PPP contract. 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B522ACE-1020-464A-8B9D-2BFA5D7CED64}" type="slidenum">
              <a:rPr lang="en-GB" smtClean="0">
                <a:solidFill>
                  <a:schemeClr val="accent1"/>
                </a:solidFill>
              </a:rPr>
              <a:pPr algn="r">
                <a:defRPr/>
              </a:pPr>
              <a:t>14</a:t>
            </a:fld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47800" y="118684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What type of projects and risks could be addressed</a:t>
            </a:r>
            <a:r>
              <a:rPr lang="en-GB" sz="1600" b="1" dirty="0" smtClean="0"/>
              <a:t>? 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30911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23528" y="2132856"/>
            <a:ext cx="87122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pPr eaLnBrk="1" hangingPunct="1"/>
            <a:r>
              <a:rPr lang="en-GB" altLang="en-US" sz="4400" b="1" dirty="0">
                <a:solidFill>
                  <a:schemeClr val="tx2"/>
                </a:solidFill>
              </a:rPr>
              <a:t>Pillar 2</a:t>
            </a:r>
            <a:r>
              <a:rPr lang="en-GB" altLang="en-US" sz="4400" b="1" dirty="0" smtClean="0">
                <a:solidFill>
                  <a:schemeClr val="tx2"/>
                </a:solidFill>
              </a:rPr>
              <a:t>: Technical Assistance</a:t>
            </a:r>
            <a:br>
              <a:rPr lang="en-GB" altLang="en-US" sz="4400" b="1" dirty="0" smtClean="0">
                <a:solidFill>
                  <a:schemeClr val="tx2"/>
                </a:solidFill>
              </a:rPr>
            </a:br>
            <a:r>
              <a:rPr lang="en-GB" altLang="en-US" sz="4400" b="1" dirty="0" smtClean="0">
                <a:solidFill>
                  <a:schemeClr val="tx2"/>
                </a:solidFill>
              </a:rPr>
              <a:t/>
            </a:r>
            <a:br>
              <a:rPr lang="en-GB" altLang="en-US" sz="4400" b="1" dirty="0" smtClean="0">
                <a:solidFill>
                  <a:schemeClr val="tx2"/>
                </a:solidFill>
              </a:rPr>
            </a:br>
            <a:r>
              <a:rPr lang="en-GB" altLang="en-US" sz="4000" dirty="0" smtClean="0">
                <a:solidFill>
                  <a:schemeClr val="tx2"/>
                </a:solidFill>
              </a:rPr>
              <a:t>Main elements</a:t>
            </a:r>
          </a:p>
        </p:txBody>
      </p:sp>
    </p:spTree>
    <p:extLst>
      <p:ext uri="{BB962C8B-B14F-4D97-AF65-F5344CB8AC3E}">
        <p14:creationId xmlns:p14="http://schemas.microsoft.com/office/powerpoint/2010/main" val="41299226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51520" y="1340768"/>
            <a:ext cx="8712200" cy="4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pPr eaLnBrk="1" hangingPunct="1"/>
            <a:r>
              <a:rPr lang="en-GB" sz="2400" b="1" dirty="0">
                <a:solidFill>
                  <a:schemeClr val="tx2"/>
                </a:solidFill>
                <a:latin typeface="Verdana" pitchFamily="34" charset="0"/>
              </a:rPr>
              <a:t>Technical A</a:t>
            </a:r>
            <a:r>
              <a:rPr lang="en-GB" sz="2400" b="1" dirty="0" smtClean="0">
                <a:solidFill>
                  <a:schemeClr val="tx2"/>
                </a:solidFill>
                <a:latin typeface="Verdana" pitchFamily="34" charset="0"/>
              </a:rPr>
              <a:t>ssistance </a:t>
            </a:r>
            <a:r>
              <a:rPr lang="en-GB" altLang="en-US" sz="2400" b="1" dirty="0">
                <a:solidFill>
                  <a:schemeClr val="tx2"/>
                </a:solidFill>
              </a:rPr>
              <a:t/>
            </a:r>
            <a:br>
              <a:rPr lang="en-GB" altLang="en-US" sz="2400" b="1" dirty="0">
                <a:solidFill>
                  <a:schemeClr val="tx2"/>
                </a:solidFill>
              </a:rPr>
            </a:br>
            <a:endParaRPr lang="en-GB" altLang="en-US" sz="2400" b="1" dirty="0">
              <a:solidFill>
                <a:schemeClr val="tx2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74601" y="1916832"/>
            <a:ext cx="8531771" cy="3960440"/>
          </a:xfrm>
          <a:prstGeom prst="rect">
            <a:avLst/>
          </a:prstGeom>
        </p:spPr>
        <p:txBody>
          <a:bodyPr/>
          <a:lstStyle>
            <a:lvl1pPr marL="306388" indent="-3063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5163" indent="-2555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38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5100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4675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6074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27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6467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666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388" lvl="1" indent="-306388">
              <a:buFont typeface="Arial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 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will still be provided in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context of the investment platforms under pillar 1, for </a:t>
            </a:r>
            <a:r>
              <a:rPr lang="en-GB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preparation </a:t>
            </a:r>
            <a:r>
              <a:rPr lang="en-GB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and implementation 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bankable 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projects</a:t>
            </a:r>
          </a:p>
          <a:p>
            <a:pPr marL="0" lvl="1" indent="0">
              <a:buNone/>
            </a:pPr>
            <a:endParaRPr lang="en-GB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Support to developing </a:t>
            </a:r>
            <a:r>
              <a:rPr lang="en-GB" sz="2400" b="1" dirty="0">
                <a:solidFill>
                  <a:schemeClr val="tx2"/>
                </a:solidFill>
              </a:rPr>
              <a:t>effective institutions and legal frameworks</a:t>
            </a:r>
            <a:r>
              <a:rPr lang="en-GB" sz="2400" dirty="0">
                <a:solidFill>
                  <a:schemeClr val="tx2"/>
                </a:solidFill>
              </a:rPr>
              <a:t>, with the objective of </a:t>
            </a:r>
            <a:r>
              <a:rPr lang="en-GB" sz="2400" b="1" dirty="0">
                <a:solidFill>
                  <a:schemeClr val="tx2"/>
                </a:solidFill>
              </a:rPr>
              <a:t>improving the investment </a:t>
            </a:r>
            <a:r>
              <a:rPr lang="en-GB" sz="2400" b="1" dirty="0" smtClean="0">
                <a:solidFill>
                  <a:schemeClr val="tx2"/>
                </a:solidFill>
              </a:rPr>
              <a:t>climate</a:t>
            </a:r>
          </a:p>
          <a:p>
            <a:pPr marL="0" indent="0">
              <a:buNone/>
            </a:pPr>
            <a:endParaRPr lang="en-GB" sz="2400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</a:rPr>
              <a:t>Support to </a:t>
            </a:r>
            <a:r>
              <a:rPr lang="en-GB" sz="2400" b="1" dirty="0">
                <a:solidFill>
                  <a:schemeClr val="tx2"/>
                </a:solidFill>
              </a:rPr>
              <a:t>public-private dialogue</a:t>
            </a:r>
            <a:r>
              <a:rPr lang="en-GB" sz="2400" dirty="0">
                <a:solidFill>
                  <a:schemeClr val="tx2"/>
                </a:solidFill>
              </a:rPr>
              <a:t>, involving business fora, investment/export promotion agencies</a:t>
            </a:r>
          </a:p>
          <a:p>
            <a:pPr marL="306388" lvl="1" indent="-30638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06388" lvl="1" indent="-306388">
              <a:buFont typeface="Arial" pitchFamily="34" charset="0"/>
              <a:buChar char="•"/>
            </a:pPr>
            <a:endParaRPr lang="en-GB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06388" lvl="1" indent="-306388">
              <a:buFont typeface="Arial" pitchFamily="34" charset="0"/>
              <a:buChar char="•"/>
            </a:pPr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342900" lvl="1" indent="-342900"/>
            <a:endParaRPr lang="en-GB" sz="2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369249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23528" y="2132856"/>
            <a:ext cx="87122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pPr eaLnBrk="1" hangingPunct="1"/>
            <a:r>
              <a:rPr lang="en-GB" altLang="en-US" sz="3200" b="1" dirty="0">
                <a:solidFill>
                  <a:schemeClr val="tx2"/>
                </a:solidFill>
              </a:rPr>
              <a:t>Pillar 3</a:t>
            </a:r>
            <a:r>
              <a:rPr lang="en-GB" altLang="en-US" sz="3200" b="1" dirty="0" smtClean="0">
                <a:solidFill>
                  <a:schemeClr val="tx2"/>
                </a:solidFill>
              </a:rPr>
              <a:t>: </a:t>
            </a:r>
            <a:r>
              <a:rPr lang="en-GB" sz="3200" b="1" dirty="0">
                <a:solidFill>
                  <a:schemeClr val="tx2"/>
                </a:solidFill>
              </a:rPr>
              <a:t>Policy dialogue to improve economic policies, the investment climate and engagement with the private sector</a:t>
            </a:r>
            <a:r>
              <a:rPr lang="en-GB" sz="4400" b="1" dirty="0">
                <a:solidFill>
                  <a:srgbClr val="0F5494"/>
                </a:solidFill>
              </a:rPr>
              <a:t/>
            </a:r>
            <a:br>
              <a:rPr lang="en-GB" sz="4400" b="1" dirty="0">
                <a:solidFill>
                  <a:srgbClr val="0F5494"/>
                </a:solidFill>
              </a:rPr>
            </a:br>
            <a:r>
              <a:rPr lang="en-GB" altLang="en-US" sz="4400" b="1" dirty="0" smtClean="0">
                <a:solidFill>
                  <a:schemeClr val="tx2"/>
                </a:solidFill>
              </a:rPr>
              <a:t/>
            </a:r>
            <a:br>
              <a:rPr lang="en-GB" altLang="en-US" sz="4400" b="1" dirty="0" smtClean="0">
                <a:solidFill>
                  <a:schemeClr val="tx2"/>
                </a:solidFill>
              </a:rPr>
            </a:br>
            <a:r>
              <a:rPr lang="en-GB" altLang="en-US" sz="3200" dirty="0">
                <a:solidFill>
                  <a:schemeClr val="tx2"/>
                </a:solidFill>
              </a:rPr>
              <a:t>Main elements</a:t>
            </a:r>
            <a:r>
              <a:rPr lang="en-GB" altLang="en-US" sz="4400" b="1" dirty="0" smtClean="0">
                <a:solidFill>
                  <a:schemeClr val="tx2"/>
                </a:solidFill>
              </a:rPr>
              <a:t/>
            </a:r>
            <a:br>
              <a:rPr lang="en-GB" altLang="en-US" sz="4400" b="1" dirty="0" smtClean="0">
                <a:solidFill>
                  <a:schemeClr val="tx2"/>
                </a:solidFill>
              </a:rPr>
            </a:br>
            <a:endParaRPr lang="en-GB" altLang="en-US" sz="36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72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51520" y="1340769"/>
            <a:ext cx="87122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r>
              <a:rPr lang="en-GB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Pillar 3: Economic Policies, Investment Climate, Private Sector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3568" y="2276872"/>
            <a:ext cx="8229600" cy="3633788"/>
          </a:xfrm>
          <a:prstGeom prst="rect">
            <a:avLst/>
          </a:prstGeom>
        </p:spPr>
        <p:txBody>
          <a:bodyPr/>
          <a:lstStyle>
            <a:lvl1pPr marL="306388" indent="-3063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5163" indent="-2555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38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5100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4675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6074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27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6467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666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2132856"/>
            <a:ext cx="9144000" cy="4392488"/>
          </a:xfrm>
          <a:prstGeom prst="rect">
            <a:avLst/>
          </a:prstGeom>
        </p:spPr>
        <p:txBody>
          <a:bodyPr/>
          <a:lstStyle>
            <a:lvl1pPr marL="306388" indent="-3063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5163" indent="-2555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38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5100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4675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6074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27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6467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666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9575" lvl="1" indent="0">
              <a:buNone/>
            </a:pP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Improving the investment climate 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through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enhanced policy dialogue with Partner </a:t>
            </a: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countries, identify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key structural reforms and support priority investments through the EFSD. </a:t>
            </a:r>
            <a:endParaRPr lang="en-GB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09575" lvl="1" indent="0">
              <a:buNone/>
            </a:pPr>
            <a:r>
              <a:rPr lang="en-GB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This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includes: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Supporting economic transformation and development in partner countries: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institution building, macroeconomic framework, structural economic reforms.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Improving </a:t>
            </a:r>
            <a:r>
              <a:rPr lang="en-GB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business environment: </a:t>
            </a:r>
            <a:r>
              <a:rPr lang="en-GB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regulatory framework, workforce availability and skill level, access to finance, access to innovation etc.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409575" lvl="1" indent="0">
              <a:buNone/>
            </a:pPr>
            <a:endParaRPr lang="en-GB" sz="1300" dirty="0" smtClean="0"/>
          </a:p>
          <a:p>
            <a:pPr marL="0" indent="0">
              <a:buNone/>
            </a:pPr>
            <a:endParaRPr lang="en-GB" sz="2000" u="sng" dirty="0"/>
          </a:p>
        </p:txBody>
      </p:sp>
    </p:spTree>
    <p:extLst>
      <p:ext uri="{BB962C8B-B14F-4D97-AF65-F5344CB8AC3E}">
        <p14:creationId xmlns:p14="http://schemas.microsoft.com/office/powerpoint/2010/main" val="39622340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3716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tx2"/>
                </a:solidFill>
              </a:rPr>
              <a:t>Pillar 3: Economic Policies, Investment Climate, Private Sector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4154" y="2420888"/>
            <a:ext cx="861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F5494"/>
                </a:solidFill>
              </a:rPr>
              <a:t>Leverage the EIP </a:t>
            </a:r>
            <a:r>
              <a:rPr lang="en-GB" sz="2000" dirty="0">
                <a:solidFill>
                  <a:srgbClr val="0F5494"/>
                </a:solidFill>
              </a:rPr>
              <a:t>financial instruments to </a:t>
            </a:r>
            <a:r>
              <a:rPr lang="en-GB" sz="2000" dirty="0" smtClean="0">
                <a:solidFill>
                  <a:srgbClr val="0F5494"/>
                </a:solidFill>
              </a:rPr>
              <a:t>step up policy dialogue on economic policies and structural reforms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0F5494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0F5494"/>
                </a:solidFill>
              </a:rPr>
              <a:t>Involve local stakeholders</a:t>
            </a:r>
            <a:r>
              <a:rPr lang="en-GB" sz="2000" dirty="0" smtClean="0">
                <a:solidFill>
                  <a:srgbClr val="0F5494"/>
                </a:solidFill>
              </a:rPr>
              <a:t>, in particular the private sector to achieve the </a:t>
            </a:r>
            <a:r>
              <a:rPr lang="en-GB" sz="2000" dirty="0">
                <a:solidFill>
                  <a:srgbClr val="0F5494"/>
                </a:solidFill>
              </a:rPr>
              <a:t>EIP </a:t>
            </a:r>
            <a:r>
              <a:rPr lang="en-GB" sz="2000" dirty="0" smtClean="0">
                <a:solidFill>
                  <a:srgbClr val="0F5494"/>
                </a:solidFill>
              </a:rPr>
              <a:t>objectives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F5494"/>
              </a:solidFill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F5494"/>
                </a:solidFill>
              </a:rPr>
              <a:t>Ensure </a:t>
            </a:r>
            <a:r>
              <a:rPr lang="en-GB" sz="2000" b="1" dirty="0">
                <a:solidFill>
                  <a:srgbClr val="0F5494"/>
                </a:solidFill>
              </a:rPr>
              <a:t>coordination</a:t>
            </a:r>
            <a:r>
              <a:rPr lang="en-GB" sz="2000" dirty="0">
                <a:solidFill>
                  <a:srgbClr val="0F5494"/>
                </a:solidFill>
              </a:rPr>
              <a:t> with other line </a:t>
            </a:r>
            <a:r>
              <a:rPr lang="en-GB" sz="2000" dirty="0" smtClean="0">
                <a:solidFill>
                  <a:srgbClr val="0F5494"/>
                </a:solidFill>
              </a:rPr>
              <a:t>DGs and Member States</a:t>
            </a:r>
            <a:endParaRPr lang="en-GB" sz="20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8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17699" y="1196752"/>
            <a:ext cx="871220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r>
              <a:rPr lang="en-GB" altLang="en-US" sz="2000" dirty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  <a:t>EC Communication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000" dirty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n-GB" sz="2000" i="1" dirty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  <a:t>on establishing a new Partnership Framework with third countries under the European Agenda on </a:t>
            </a:r>
            <a:r>
              <a:rPr lang="en-GB" sz="2000" i="1" dirty="0" smtClean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  <a:t>Migration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n-GB" sz="1600" dirty="0" smtClean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  <a:t>(June 7</a:t>
            </a:r>
            <a:r>
              <a:rPr lang="en-GB" sz="1600" baseline="30000" dirty="0" smtClean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  <a:t>th</a:t>
            </a:r>
            <a:r>
              <a:rPr lang="en-GB" sz="1600" dirty="0" smtClean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  <a:t> 2016) 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  <a:t/>
            </a:r>
            <a:br>
              <a:rPr lang="en-GB" sz="2000" dirty="0" smtClean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</a:br>
            <a:endParaRPr lang="en-GB" altLang="en-US" sz="2000" dirty="0">
              <a:solidFill>
                <a:srgbClr val="0F5494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95164" y="2348880"/>
            <a:ext cx="8734735" cy="4104456"/>
          </a:xfrm>
          <a:prstGeom prst="rect">
            <a:avLst/>
          </a:prstGeom>
        </p:spPr>
        <p:txBody>
          <a:bodyPr/>
          <a:lstStyle>
            <a:lvl1pPr marL="306388" indent="-3063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5163" indent="-2555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38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5100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4675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6074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27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6467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666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</a:rPr>
              <a:t>The European Commission:</a:t>
            </a:r>
          </a:p>
          <a:p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</a:rPr>
              <a:t>calls </a:t>
            </a:r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for a </a:t>
            </a:r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long term strategy </a:t>
            </a:r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by which the EU will promote the </a:t>
            </a:r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sustainable development goals 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</a:rPr>
              <a:t>and </a:t>
            </a:r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thus 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</a:rPr>
              <a:t>address </a:t>
            </a:r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root causes of 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</a:rPr>
              <a:t>migration 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</a:rPr>
              <a:t>and…</a:t>
            </a:r>
          </a:p>
          <a:p>
            <a:pPr marL="0" indent="0">
              <a:buNone/>
            </a:pPr>
            <a:endParaRPr lang="en-GB" sz="2000" i="1" dirty="0">
              <a:solidFill>
                <a:srgbClr val="0F5494"/>
              </a:solidFill>
              <a:latin typeface="Verdana" pitchFamily="34" charset="0"/>
            </a:endParaRPr>
          </a:p>
          <a:p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</a:rPr>
              <a:t>…proposes a full </a:t>
            </a:r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range of </a:t>
            </a:r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innovative financing mechanisms </a:t>
            </a:r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that 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</a:rPr>
              <a:t>will be able to:</a:t>
            </a:r>
          </a:p>
          <a:p>
            <a:pPr lvl="1"/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L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</a:rPr>
              <a:t>everage </a:t>
            </a:r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loan and grant 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</a:rPr>
              <a:t>financing</a:t>
            </a:r>
          </a:p>
          <a:p>
            <a:pPr lvl="1"/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E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</a:rPr>
              <a:t>ncourage </a:t>
            </a:r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public-private partnerships and </a:t>
            </a:r>
            <a:endParaRPr lang="en-GB" sz="2000" b="1" dirty="0" smtClean="0">
              <a:solidFill>
                <a:srgbClr val="0F5494"/>
              </a:solidFill>
              <a:latin typeface="Verdana" pitchFamily="34" charset="0"/>
            </a:endParaRPr>
          </a:p>
          <a:p>
            <a:pPr lvl="1"/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</a:rPr>
              <a:t>Crowd-in </a:t>
            </a:r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private 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</a:rPr>
              <a:t>investment.</a:t>
            </a:r>
            <a:endParaRPr lang="en-GB" sz="2000" dirty="0">
              <a:solidFill>
                <a:srgbClr val="0F5494"/>
              </a:solidFill>
              <a:latin typeface="Verdana" pitchFamily="34" charset="0"/>
            </a:endParaRPr>
          </a:p>
          <a:p>
            <a:pPr marL="0" indent="0">
              <a:buNone/>
            </a:pPr>
            <a:r>
              <a:rPr lang="en-GB" sz="2400" dirty="0" smtClean="0"/>
              <a:t> </a:t>
            </a:r>
            <a:endParaRPr lang="en-GB" sz="2400" i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85271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0790" y="2132856"/>
            <a:ext cx="8632425" cy="3960440"/>
          </a:xfrm>
          <a:prstGeom prst="rect">
            <a:avLst/>
          </a:prstGeom>
        </p:spPr>
        <p:txBody>
          <a:bodyPr/>
          <a:lstStyle/>
          <a:p>
            <a:r>
              <a:rPr lang="en-GB" sz="2000" b="1" noProof="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Integrated 3-pillar-approach – Seizing Synergies</a:t>
            </a:r>
            <a:endParaRPr lang="en-GB" sz="2000" noProof="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en-GB" sz="1600" noProof="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Coordinating </a:t>
            </a:r>
            <a:r>
              <a:rPr lang="en-GB" sz="16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finance, TA and multi-stakeholder political and policy dialogue for </a:t>
            </a:r>
            <a:r>
              <a:rPr lang="en-GB" sz="1600" noProof="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promoting sustainable investments in our partner countries</a:t>
            </a:r>
          </a:p>
          <a:p>
            <a:pPr lvl="1"/>
            <a:endParaRPr lang="en-GB" sz="1600" noProof="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b="1" noProof="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One-stop-shop and web portal – Enhancing Transparency, </a:t>
            </a:r>
            <a:r>
              <a:rPr lang="en-GB" sz="2000" b="1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accessibility and efficiency </a:t>
            </a:r>
          </a:p>
          <a:p>
            <a:pPr lvl="1"/>
            <a:r>
              <a:rPr lang="en-GB" sz="1600" noProof="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Giving a single &amp; simple entry point for partners, investors and private sector</a:t>
            </a:r>
          </a:p>
          <a:p>
            <a:pPr lvl="1"/>
            <a:endParaRPr lang="en-GB" sz="1600" noProof="0" dirty="0" smtClean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2000" b="1" noProof="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EFSD Guarantee </a:t>
            </a:r>
          </a:p>
          <a:p>
            <a:pPr lvl="1"/>
            <a:r>
              <a:rPr lang="en-GB" sz="1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Mitigating risks</a:t>
            </a:r>
          </a:p>
          <a:p>
            <a:pPr lvl="1"/>
            <a:r>
              <a:rPr lang="en-GB" sz="16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Leveraging </a:t>
            </a:r>
            <a:r>
              <a:rPr lang="en-GB" sz="1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financing</a:t>
            </a:r>
          </a:p>
          <a:p>
            <a:pPr lvl="1"/>
            <a:r>
              <a:rPr lang="en-GB" sz="16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Crowding-in </a:t>
            </a:r>
            <a:r>
              <a:rPr lang="en-GB" sz="16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private investment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26876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EIP </a:t>
            </a:r>
            <a:r>
              <a:rPr lang="en-GB" sz="2400" b="1" dirty="0">
                <a:solidFill>
                  <a:schemeClr val="tx2"/>
                </a:solidFill>
              </a:rPr>
              <a:t>Summary: Key Innovations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438214" y="6381750"/>
            <a:ext cx="72008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 anchorCtr="0"/>
          <a:lstStyle>
            <a:defPPr>
              <a:defRPr lang="en-GB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400" i="1" kern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 kern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defRPr sz="1400" kern="1200">
                <a:solidFill>
                  <a:srgbClr val="0F5494"/>
                </a:solidFill>
                <a:latin typeface="Verdana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fld id="{23B7149C-D163-44F7-961B-96F226446ADF}" type="slidenum">
              <a:rPr lang="en-GB" altLang="fr-FR" sz="1200" b="1" i="0" smtClean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GB" altLang="fr-FR" sz="1200" b="1" i="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8167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00968" y="2564904"/>
            <a:ext cx="871220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r>
              <a:rPr lang="en-GB" sz="28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>Thanks </a:t>
            </a:r>
            <a:r>
              <a:rPr lang="en-GB" sz="2800" b="1" dirty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>for your </a:t>
            </a:r>
            <a:r>
              <a:rPr lang="en-GB" sz="28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>attention!</a:t>
            </a:r>
            <a:br>
              <a:rPr lang="en-GB" sz="28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</a:br>
            <a:r>
              <a:rPr lang="en-GB" sz="2800" b="1" dirty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/>
            </a:r>
            <a:br>
              <a:rPr lang="en-GB" sz="2800" b="1" dirty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</a:br>
            <a:r>
              <a:rPr lang="en-GB" sz="2800" b="1" dirty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/>
            </a:r>
            <a:br>
              <a:rPr lang="en-GB" sz="2800" b="1" dirty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</a:br>
            <a:endParaRPr lang="en-GB" sz="2800" b="1" dirty="0">
              <a:solidFill>
                <a:schemeClr val="tx2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3568" y="2276872"/>
            <a:ext cx="8229600" cy="3633788"/>
          </a:xfrm>
          <a:prstGeom prst="rect">
            <a:avLst/>
          </a:prstGeom>
        </p:spPr>
        <p:txBody>
          <a:bodyPr/>
          <a:lstStyle>
            <a:lvl1pPr marL="306388" indent="-3063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5163" indent="-2555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38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5100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4675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6074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27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6467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666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141637"/>
            <a:ext cx="8598024" cy="3786188"/>
          </a:xfrm>
          <a:prstGeom prst="rect">
            <a:avLst/>
          </a:prstGeom>
        </p:spPr>
        <p:txBody>
          <a:bodyPr/>
          <a:lstStyle>
            <a:lvl1pPr marL="306388" indent="-3063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5163" indent="-2555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38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5100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4675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6074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27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6467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666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000" u="sng" dirty="0"/>
          </a:p>
          <a:p>
            <a:endParaRPr lang="en-GB" sz="2000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83171" y="4869160"/>
            <a:ext cx="871220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GB" sz="16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>Fulvio Capurso</a:t>
            </a:r>
          </a:p>
          <a:p>
            <a:pPr algn="l"/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>Near A4 – Financial </a:t>
            </a:r>
            <a:r>
              <a:rPr lang="en-GB" sz="1600" dirty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>Instruments and IFI </a:t>
            </a:r>
            <a:r>
              <a:rPr lang="en-GB" sz="1600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>coordination</a:t>
            </a:r>
          </a:p>
          <a:p>
            <a:pPr algn="l"/>
            <a:endParaRPr lang="en-GB" sz="1600" dirty="0" smtClean="0">
              <a:solidFill>
                <a:schemeClr val="tx2"/>
              </a:solidFill>
              <a:latin typeface="Verdana" pitchFamily="34" charset="0"/>
              <a:ea typeface="+mn-ea"/>
              <a:cs typeface="+mn-cs"/>
            </a:endParaRPr>
          </a:p>
          <a:p>
            <a:pPr algn="l"/>
            <a:r>
              <a:rPr lang="en-GB" sz="16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>fulvio.capurso@ec.europa.eu</a:t>
            </a:r>
            <a:r>
              <a:rPr lang="en-GB" sz="28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/>
            </a:r>
            <a:br>
              <a:rPr lang="en-GB" sz="28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</a:br>
            <a:r>
              <a:rPr lang="en-GB" sz="28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/>
            </a:r>
            <a:br>
              <a:rPr lang="en-GB" sz="28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</a:br>
            <a:r>
              <a:rPr lang="en-GB" sz="28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/>
            </a:r>
            <a:br>
              <a:rPr lang="en-GB" sz="28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</a:br>
            <a:endParaRPr lang="en-GB" sz="2800" b="1" dirty="0">
              <a:solidFill>
                <a:schemeClr val="tx2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01068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1626" y="1196752"/>
            <a:ext cx="871220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pPr eaLnBrk="1" hangingPunct="1"/>
            <a:r>
              <a:rPr lang="en-GB" altLang="en-US" sz="2000" b="1" dirty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  <a:t>The External Investment Plan  </a:t>
            </a:r>
            <a:br>
              <a:rPr lang="en-GB" altLang="en-US" sz="2000" b="1" dirty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</a:br>
            <a:r>
              <a:rPr lang="en-GB" altLang="en-US" sz="2000" dirty="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rPr>
              <a:t>Chronological Data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75742" y="2132856"/>
            <a:ext cx="8733656" cy="3744416"/>
          </a:xfrm>
          <a:prstGeom prst="rect">
            <a:avLst/>
          </a:prstGeom>
        </p:spPr>
        <p:txBody>
          <a:bodyPr/>
          <a:lstStyle>
            <a:lvl1pPr marL="306388" indent="-3063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5163" indent="-2555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3938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5100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44675" indent="-204788" algn="l" defTabSz="81915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56074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6627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76467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86660" indent="-205098" algn="l" defTabSz="82039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28 June 2016: </a:t>
            </a:r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The EU Council invited the Commission to present a proposal for an 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</a:rPr>
              <a:t>EIP</a:t>
            </a:r>
            <a:endParaRPr lang="en-GB" sz="2000" dirty="0">
              <a:solidFill>
                <a:srgbClr val="0F5494"/>
              </a:solidFill>
              <a:latin typeface="Verdana" pitchFamily="34" charset="0"/>
            </a:endParaRPr>
          </a:p>
          <a:p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14 September 2016: </a:t>
            </a:r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Commission Proposal on the EIP and legislative proposal on the European Fund for Sustainable 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</a:rPr>
              <a:t>Development </a:t>
            </a:r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(plus revision of the ELM plus EFSI 2.0)</a:t>
            </a:r>
          </a:p>
          <a:p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15 December 2016: </a:t>
            </a:r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EU Council informal position achieved</a:t>
            </a:r>
          </a:p>
          <a:p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</a:rPr>
              <a:t>February </a:t>
            </a:r>
            <a:r>
              <a:rPr lang="en-GB" sz="2000" b="1" dirty="0">
                <a:solidFill>
                  <a:srgbClr val="0F5494"/>
                </a:solidFill>
                <a:latin typeface="Verdana" pitchFamily="34" charset="0"/>
              </a:rPr>
              <a:t>– 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</a:rPr>
              <a:t>April 2017 </a:t>
            </a:r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- Parliament Discussion</a:t>
            </a:r>
          </a:p>
          <a:p>
            <a:r>
              <a:rPr lang="en-GB" sz="2000" i="1" dirty="0" err="1" smtClean="0">
                <a:solidFill>
                  <a:srgbClr val="0F5494"/>
                </a:solidFill>
                <a:latin typeface="Verdana" pitchFamily="34" charset="0"/>
              </a:rPr>
              <a:t>Trilogue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</a:rPr>
              <a:t> </a:t>
            </a:r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(EP-Council-Commission) right after</a:t>
            </a:r>
          </a:p>
          <a:p>
            <a:r>
              <a:rPr lang="en-GB" sz="2000" dirty="0">
                <a:solidFill>
                  <a:srgbClr val="0F5494"/>
                </a:solidFill>
                <a:latin typeface="Verdana" pitchFamily="34" charset="0"/>
              </a:rPr>
              <a:t>Final </a:t>
            </a:r>
            <a:r>
              <a:rPr lang="en-GB" sz="2000" dirty="0" smtClean="0">
                <a:solidFill>
                  <a:srgbClr val="0F5494"/>
                </a:solidFill>
                <a:latin typeface="Verdana" pitchFamily="34" charset="0"/>
              </a:rPr>
              <a:t>Adoption - expected by the </a:t>
            </a:r>
            <a:r>
              <a:rPr lang="en-GB" sz="2000" b="1" dirty="0" smtClean="0">
                <a:solidFill>
                  <a:srgbClr val="0F5494"/>
                </a:solidFill>
                <a:latin typeface="Verdana" pitchFamily="34" charset="0"/>
              </a:rPr>
              <a:t>Summer 2017</a:t>
            </a:r>
            <a:endParaRPr lang="en-GB" sz="2000" b="1" dirty="0">
              <a:solidFill>
                <a:srgbClr val="0F5494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0595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391379880"/>
              </p:ext>
            </p:extLst>
          </p:nvPr>
        </p:nvGraphicFramePr>
        <p:xfrm>
          <a:off x="971600" y="1412776"/>
          <a:ext cx="712879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03848" y="335699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 smtClean="0">
                <a:solidFill>
                  <a:srgbClr val="FF0000"/>
                </a:solidFill>
              </a:rPr>
              <a:t>Africa and Neighbourhood</a:t>
            </a:r>
            <a:endParaRPr lang="en-GB" sz="1800" b="1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496300" y="6543675"/>
            <a:ext cx="647700" cy="198438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0BDDCBAD-EA37-4519-849D-8A267C8172A5}" type="slidenum">
              <a:rPr lang="en-GB" altLang="en-US" smtClean="0"/>
              <a:pPr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852910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90078" y="1238251"/>
            <a:ext cx="9144000" cy="534566"/>
          </a:xfrm>
          <a:prstGeom prst="rect">
            <a:avLst/>
          </a:prstGeom>
        </p:spPr>
        <p:txBody>
          <a:bodyPr/>
          <a:lstStyle/>
          <a:p>
            <a:r>
              <a:rPr lang="en-GB" sz="2000" b="1" dirty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>The European External Investment Plan </a:t>
            </a:r>
            <a:r>
              <a:rPr lang="en-GB" sz="20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>(EIP)</a:t>
            </a:r>
            <a:br>
              <a:rPr lang="en-GB" sz="2000" b="1" dirty="0" smtClean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</a:br>
            <a:endParaRPr lang="en-GB" sz="2000" b="1" dirty="0">
              <a:solidFill>
                <a:schemeClr val="tx2"/>
              </a:solidFill>
              <a:latin typeface="Verdana" pitchFamily="34" charset="0"/>
              <a:ea typeface="+mn-ea"/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91006118"/>
              </p:ext>
            </p:extLst>
          </p:nvPr>
        </p:nvGraphicFramePr>
        <p:xfrm>
          <a:off x="1" y="2133600"/>
          <a:ext cx="4067944" cy="424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01716" y="2174875"/>
            <a:ext cx="46085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/>
              <a:t>I</a:t>
            </a:r>
            <a:r>
              <a:rPr lang="en-GB" sz="2000" dirty="0" smtClean="0"/>
              <a:t>nvestments </a:t>
            </a:r>
            <a:r>
              <a:rPr lang="en-GB" sz="2000" dirty="0"/>
              <a:t>required to achieve the Sustainable Development Goals range from US$ 1.6 to 2.8 trillion annually (UN calculation)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000" dirty="0"/>
              <a:t>Private sector investments key for sustainable development and job creation, thus tackling root causes of migration.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8496300" y="6543675"/>
            <a:ext cx="647700" cy="198438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0BDDCBAD-EA37-4519-849D-8A267C8172A5}" type="slidenum">
              <a:rPr lang="en-GB" altLang="en-US" smtClean="0"/>
              <a:pPr/>
              <a:t>5</a:t>
            </a:fld>
            <a:endParaRPr lang="en-GB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467544" y="6405175"/>
            <a:ext cx="80287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/>
              <a:t>* Addis Ababa Action Agenda / European Neighbourhood Policy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991859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848" y="2326580"/>
            <a:ext cx="89376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504825" y="3140968"/>
            <a:ext cx="233898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dirty="0" smtClean="0"/>
          </a:p>
        </p:txBody>
      </p:sp>
      <p:sp>
        <p:nvSpPr>
          <p:cNvPr id="5" name="Rectangle 4"/>
          <p:cNvSpPr/>
          <p:nvPr/>
        </p:nvSpPr>
        <p:spPr bwMode="auto">
          <a:xfrm>
            <a:off x="504825" y="3284984"/>
            <a:ext cx="2266975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1519" y="3304202"/>
            <a:ext cx="308087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Development Finance</a:t>
            </a:r>
            <a:endParaRPr lang="en-GB" sz="1400" b="1" dirty="0"/>
          </a:p>
          <a:p>
            <a:pPr algn="ctr"/>
            <a:endParaRPr lang="en-GB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Regional Investment Platforms </a:t>
            </a:r>
            <a:r>
              <a:rPr lang="en-GB" sz="1400" dirty="0" smtClean="0"/>
              <a:t>(EU Neighbourhood and Africa)</a:t>
            </a:r>
            <a:endParaRPr lang="en-GB" sz="1400" dirty="0"/>
          </a:p>
          <a:p>
            <a:endParaRPr lang="en-GB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NEW EU guarantee</a:t>
            </a:r>
            <a:endParaRPr lang="en-GB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491880" y="3318291"/>
            <a:ext cx="273630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Enhanced technical </a:t>
            </a:r>
          </a:p>
          <a:p>
            <a:pPr algn="ctr"/>
            <a:r>
              <a:rPr lang="en-GB" sz="1400" b="1" dirty="0" smtClean="0"/>
              <a:t>Assistance</a:t>
            </a:r>
          </a:p>
          <a:p>
            <a:pPr algn="ctr"/>
            <a:endParaRPr lang="en-GB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2"/>
                </a:solidFill>
              </a:rPr>
              <a:t>(1) To help developing bankable projects which could be financed under pillar </a:t>
            </a:r>
            <a:r>
              <a:rPr lang="en-GB" sz="1400" dirty="0">
                <a:solidFill>
                  <a:schemeClr val="tx2"/>
                </a:solidFill>
              </a:rPr>
              <a:t>1</a:t>
            </a:r>
            <a:endParaRPr lang="en-GB" sz="14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(2) To support activities aimed at enhancing business climate under pillar 3</a:t>
            </a:r>
            <a:endParaRPr lang="en-GB" sz="1400" dirty="0"/>
          </a:p>
          <a:p>
            <a:pPr algn="ctr"/>
            <a:endParaRPr lang="en-GB" b="1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516216" y="3263988"/>
            <a:ext cx="244827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More dynamic business environment</a:t>
            </a:r>
          </a:p>
          <a:p>
            <a:endParaRPr lang="en-GB" sz="14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Political and policy dialogue for economic reforms</a:t>
            </a:r>
          </a:p>
          <a:p>
            <a:endParaRPr lang="en-GB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/>
              <a:t>Support legal, institutional and regulatory </a:t>
            </a:r>
            <a:r>
              <a:rPr lang="en-GB" sz="1400" dirty="0" smtClean="0"/>
              <a:t>frameworks</a:t>
            </a:r>
          </a:p>
          <a:p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/>
              <a:t>Engaging with the private sector</a:t>
            </a:r>
          </a:p>
          <a:p>
            <a:endParaRPr lang="en-GB" dirty="0"/>
          </a:p>
        </p:txBody>
      </p:sp>
      <p:sp>
        <p:nvSpPr>
          <p:cNvPr id="14" name="Slide Number Placeholder 1"/>
          <p:cNvSpPr txBox="1">
            <a:spLocks/>
          </p:cNvSpPr>
          <p:nvPr/>
        </p:nvSpPr>
        <p:spPr>
          <a:xfrm>
            <a:off x="8496300" y="6543675"/>
            <a:ext cx="647700" cy="198438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0BDDCBAD-EA37-4519-849D-8A267C8172A5}" type="slidenum">
              <a:rPr lang="en-GB" altLang="en-US" smtClean="0"/>
              <a:pPr/>
              <a:t>6</a:t>
            </a:fld>
            <a:endParaRPr lang="en-GB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251518" y="1206907"/>
            <a:ext cx="87129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smtClean="0"/>
              <a:t>Mobilise investments for economic development, through</a:t>
            </a:r>
            <a:endParaRPr lang="en-GB" sz="2000" dirty="0"/>
          </a:p>
        </p:txBody>
      </p:sp>
      <p:sp>
        <p:nvSpPr>
          <p:cNvPr id="3" name="Right Arrow 2"/>
          <p:cNvSpPr/>
          <p:nvPr/>
        </p:nvSpPr>
        <p:spPr>
          <a:xfrm>
            <a:off x="5868144" y="2613643"/>
            <a:ext cx="504056" cy="3545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Left Arrow 6"/>
          <p:cNvSpPr/>
          <p:nvPr/>
        </p:nvSpPr>
        <p:spPr>
          <a:xfrm>
            <a:off x="3134111" y="2627582"/>
            <a:ext cx="502518" cy="3406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397199" y="605063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One-Stop-Shop/Web Portal</a:t>
            </a:r>
            <a:endParaRPr lang="en-GB" dirty="0"/>
          </a:p>
        </p:txBody>
      </p:sp>
      <p:sp>
        <p:nvSpPr>
          <p:cNvPr id="16" name="Right Arrow 15"/>
          <p:cNvSpPr/>
          <p:nvPr/>
        </p:nvSpPr>
        <p:spPr>
          <a:xfrm rot="15760117">
            <a:off x="1386285" y="5442450"/>
            <a:ext cx="504056" cy="470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1043608" y="5921423"/>
            <a:ext cx="216024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18035059">
            <a:off x="3046721" y="5655902"/>
            <a:ext cx="461106" cy="5310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408" y="2326580"/>
            <a:ext cx="89376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856" y="2326580"/>
            <a:ext cx="893763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204075" y="1914793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err="1" smtClean="0"/>
              <a:t>Pillar</a:t>
            </a:r>
            <a:r>
              <a:rPr lang="pt-PT" sz="1600" dirty="0" smtClean="0"/>
              <a:t> 1</a:t>
            </a:r>
            <a:endParaRPr lang="en-GB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4333408" y="1922011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err="1" smtClean="0"/>
              <a:t>Pillar</a:t>
            </a:r>
            <a:r>
              <a:rPr lang="pt-PT" sz="1600" dirty="0" smtClean="0"/>
              <a:t> 2</a:t>
            </a:r>
            <a:endParaRPr lang="en-GB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7236296" y="1922279"/>
            <a:ext cx="8899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600" dirty="0" err="1" smtClean="0"/>
              <a:t>Pillar</a:t>
            </a:r>
            <a:r>
              <a:rPr lang="pt-PT" sz="1600" dirty="0" smtClean="0"/>
              <a:t> 3</a:t>
            </a:r>
            <a:endParaRPr lang="en-GB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987824" y="2253347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 err="1" smtClean="0"/>
              <a:t>Support</a:t>
            </a:r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696818" y="226083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400" dirty="0" err="1" smtClean="0"/>
              <a:t>Support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590138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251520" y="1484784"/>
            <a:ext cx="871220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/>
          <a:p>
            <a:pPr eaLnBrk="1" hangingPunct="1"/>
            <a:r>
              <a:rPr lang="en-GB" altLang="en-US" sz="4400" b="1" dirty="0">
                <a:solidFill>
                  <a:schemeClr val="tx2"/>
                </a:solidFill>
              </a:rPr>
              <a:t>Pillar </a:t>
            </a:r>
            <a:r>
              <a:rPr lang="en-GB" altLang="en-US" sz="4400" b="1" dirty="0" smtClean="0">
                <a:solidFill>
                  <a:schemeClr val="tx2"/>
                </a:solidFill>
              </a:rPr>
              <a:t>1: The European Fund for Sustainable Development (EFSD)</a:t>
            </a:r>
            <a:br>
              <a:rPr lang="en-GB" altLang="en-US" sz="4400" b="1" dirty="0" smtClean="0">
                <a:solidFill>
                  <a:schemeClr val="tx2"/>
                </a:solidFill>
              </a:rPr>
            </a:br>
            <a:r>
              <a:rPr lang="en-GB" altLang="en-US" sz="4400" b="1" dirty="0">
                <a:solidFill>
                  <a:schemeClr val="tx2"/>
                </a:solidFill>
              </a:rPr>
              <a:t/>
            </a:r>
            <a:br>
              <a:rPr lang="en-GB" altLang="en-US" sz="4400" b="1" dirty="0">
                <a:solidFill>
                  <a:schemeClr val="tx2"/>
                </a:solidFill>
              </a:rPr>
            </a:br>
            <a:r>
              <a:rPr lang="en-GB" altLang="en-US" sz="4400" b="1" dirty="0" smtClean="0">
                <a:solidFill>
                  <a:schemeClr val="tx2"/>
                </a:solidFill>
              </a:rPr>
              <a:t/>
            </a:r>
            <a:br>
              <a:rPr lang="en-GB" altLang="en-US" sz="4400" b="1" dirty="0" smtClean="0">
                <a:solidFill>
                  <a:schemeClr val="tx2"/>
                </a:solidFill>
              </a:rPr>
            </a:br>
            <a:endParaRPr lang="en-GB" altLang="en-US" sz="3600" b="1" dirty="0" smtClean="0">
              <a:solidFill>
                <a:schemeClr val="tx2"/>
              </a:solidFill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 bwMode="auto">
          <a:xfrm>
            <a:off x="229369" y="3501008"/>
            <a:ext cx="871220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/>
          <a:lstStyle>
            <a:lvl1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819150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819150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GB" altLang="en-US" sz="3600" b="1" dirty="0" smtClean="0">
                <a:solidFill>
                  <a:schemeClr val="tx2"/>
                </a:solidFill>
              </a:rPr>
              <a:t>Blending Platforms </a:t>
            </a:r>
            <a:r>
              <a:rPr lang="en-GB" altLang="en-US" sz="2400" dirty="0" smtClean="0">
                <a:solidFill>
                  <a:schemeClr val="tx2"/>
                </a:solidFill>
              </a:rPr>
              <a:t>(Neighbourhood </a:t>
            </a:r>
            <a:r>
              <a:rPr lang="en-GB" altLang="en-US" sz="2400" dirty="0">
                <a:solidFill>
                  <a:schemeClr val="tx2"/>
                </a:solidFill>
              </a:rPr>
              <a:t>Investment </a:t>
            </a:r>
            <a:r>
              <a:rPr lang="en-GB" altLang="en-US" sz="2400" dirty="0" smtClean="0">
                <a:solidFill>
                  <a:schemeClr val="tx2"/>
                </a:solidFill>
              </a:rPr>
              <a:t>Platform and</a:t>
            </a:r>
            <a:r>
              <a:rPr lang="en-GB" altLang="en-US" sz="2400" dirty="0">
                <a:solidFill>
                  <a:schemeClr val="tx2"/>
                </a:solidFill>
              </a:rPr>
              <a:t> </a:t>
            </a:r>
            <a:r>
              <a:rPr lang="en-GB" altLang="en-US" sz="2400" dirty="0" smtClean="0">
                <a:solidFill>
                  <a:schemeClr val="tx2"/>
                </a:solidFill>
              </a:rPr>
              <a:t>Africa </a:t>
            </a:r>
            <a:r>
              <a:rPr lang="en-GB" altLang="en-US" sz="2400" dirty="0">
                <a:solidFill>
                  <a:schemeClr val="tx2"/>
                </a:solidFill>
              </a:rPr>
              <a:t>Investment </a:t>
            </a:r>
            <a:r>
              <a:rPr lang="en-GB" altLang="en-US" sz="2400" dirty="0" smtClean="0">
                <a:solidFill>
                  <a:schemeClr val="tx2"/>
                </a:solidFill>
              </a:rPr>
              <a:t>Platform) </a:t>
            </a:r>
          </a:p>
          <a:p>
            <a:pPr algn="l" eaLnBrk="1" hangingPunct="1"/>
            <a:endParaRPr lang="en-GB" altLang="en-US" sz="2400" dirty="0" smtClean="0">
              <a:solidFill>
                <a:schemeClr val="tx2"/>
              </a:solidFill>
            </a:endParaRPr>
          </a:p>
          <a:p>
            <a:pPr marL="571500" indent="-571500" algn="l" eaLnBrk="1" hangingPunct="1">
              <a:buFont typeface="Arial" panose="020B0604020202020204" pitchFamily="34" charset="0"/>
              <a:buChar char="•"/>
            </a:pPr>
            <a:r>
              <a:rPr lang="en-GB" altLang="en-US" sz="3600" b="1" dirty="0" smtClean="0">
                <a:solidFill>
                  <a:schemeClr val="tx2"/>
                </a:solidFill>
              </a:rPr>
              <a:t>EFSD </a:t>
            </a:r>
            <a:r>
              <a:rPr lang="en-GB" altLang="en-US" sz="3600" b="1" dirty="0">
                <a:solidFill>
                  <a:schemeClr val="tx2"/>
                </a:solidFill>
              </a:rPr>
              <a:t>Guarantee</a:t>
            </a:r>
            <a:r>
              <a:rPr lang="en-GB" altLang="en-US" sz="5400" b="1" dirty="0">
                <a:solidFill>
                  <a:schemeClr val="tx2"/>
                </a:solidFill>
              </a:rPr>
              <a:t/>
            </a:r>
            <a:br>
              <a:rPr lang="en-GB" altLang="en-US" sz="5400" b="1" dirty="0">
                <a:solidFill>
                  <a:schemeClr val="tx2"/>
                </a:solidFill>
              </a:rPr>
            </a:br>
            <a:r>
              <a:rPr lang="en-GB" altLang="en-US" sz="4400" b="1" dirty="0" smtClean="0">
                <a:solidFill>
                  <a:schemeClr val="tx2"/>
                </a:solidFill>
              </a:rPr>
              <a:t/>
            </a:r>
            <a:br>
              <a:rPr lang="en-GB" altLang="en-US" sz="4400" b="1" dirty="0" smtClean="0">
                <a:solidFill>
                  <a:schemeClr val="tx2"/>
                </a:solidFill>
              </a:rPr>
            </a:br>
            <a:endParaRPr lang="en-GB" altLang="en-US" sz="36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6297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7530154" y="5707269"/>
            <a:ext cx="936104" cy="380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10689929"/>
              </p:ext>
            </p:extLst>
          </p:nvPr>
        </p:nvGraphicFramePr>
        <p:xfrm>
          <a:off x="395536" y="2060848"/>
          <a:ext cx="8280400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68760"/>
            <a:ext cx="9144000" cy="50323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3200" b="1" noProof="0" dirty="0" smtClean="0">
                <a:solidFill>
                  <a:schemeClr val="tx2"/>
                </a:solidFill>
              </a:rPr>
              <a:t>EFSD Governance</a:t>
            </a:r>
            <a:endParaRPr lang="en-GB" sz="3200" b="1" noProof="0" dirty="0">
              <a:solidFill>
                <a:schemeClr val="tx2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187624" y="980728"/>
            <a:ext cx="792088" cy="864096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11" name="Down Arrow 10"/>
          <p:cNvSpPr/>
          <p:nvPr/>
        </p:nvSpPr>
        <p:spPr bwMode="auto">
          <a:xfrm>
            <a:off x="2555776" y="5373216"/>
            <a:ext cx="360040" cy="648072"/>
          </a:xfrm>
          <a:prstGeom prst="down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>
          <a:xfrm>
            <a:off x="8496300" y="6543675"/>
            <a:ext cx="647700" cy="198438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0BDDCBAD-EA37-4519-849D-8A267C8172A5}" type="slidenum">
              <a:rPr lang="en-GB" altLang="en-US" smtClean="0"/>
              <a:pPr/>
              <a:t>8</a:t>
            </a:fld>
            <a:endParaRPr lang="en-GB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30722" y="5613081"/>
            <a:ext cx="998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 smtClean="0">
                <a:solidFill>
                  <a:schemeClr val="bg1"/>
                </a:solidFill>
              </a:rPr>
              <a:t>G-TAG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590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1196752"/>
            <a:ext cx="8472488" cy="60483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2000" b="1" dirty="0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rPr>
              <a:t>Sources of financing (Pillar I) </a:t>
            </a:r>
          </a:p>
        </p:txBody>
      </p:sp>
      <p:pic>
        <p:nvPicPr>
          <p:cNvPr id="89090" name="Picture 2" descr="C:\Users\macovge\Desktop\external IP revised 12 sep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62" y="1700808"/>
            <a:ext cx="7344816" cy="473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1"/>
          <p:cNvSpPr txBox="1">
            <a:spLocks/>
          </p:cNvSpPr>
          <p:nvPr/>
        </p:nvSpPr>
        <p:spPr>
          <a:xfrm>
            <a:off x="8496300" y="6543675"/>
            <a:ext cx="647700" cy="198438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0F5494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fld id="{0BDDCBAD-EA37-4519-849D-8A267C8172A5}" type="slidenum">
              <a:rPr lang="en-GB" altLang="en-US" smtClean="0"/>
              <a:pPr/>
              <a:t>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94971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6050</TotalTime>
  <Words>1081</Words>
  <Application>Microsoft Office PowerPoint</Application>
  <PresentationFormat>On-screen Show (4:3)</PresentationFormat>
  <Paragraphs>219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European  External Investment Plan </vt:lpstr>
      <vt:lpstr>EC Communication   on establishing a new Partnership Framework with third countries under the European Agenda on Migration (June 7th 2016)  </vt:lpstr>
      <vt:lpstr>The External Investment Plan   Chronological Data</vt:lpstr>
      <vt:lpstr>PowerPoint Presentation</vt:lpstr>
      <vt:lpstr>The European External Investment Plan (EIP) </vt:lpstr>
      <vt:lpstr>PowerPoint Presentation</vt:lpstr>
      <vt:lpstr>Pillar 1: The European Fund for Sustainable Development (EFSD)   </vt:lpstr>
      <vt:lpstr>EFSD Governance</vt:lpstr>
      <vt:lpstr>Sources of financing (Pillar I) </vt:lpstr>
      <vt:lpstr>PowerPoint Presentation</vt:lpstr>
      <vt:lpstr> </vt:lpstr>
      <vt:lpstr>PowerPoint Presentation</vt:lpstr>
      <vt:lpstr>PowerPoint Presentation</vt:lpstr>
      <vt:lpstr>PowerPoint Presentation</vt:lpstr>
      <vt:lpstr>Pillar 2: Technical Assistance  Main elements</vt:lpstr>
      <vt:lpstr>Technical Assistance  </vt:lpstr>
      <vt:lpstr>Pillar 3: Policy dialogue to improve economic policies, the investment climate and engagement with the private sector  Main elements </vt:lpstr>
      <vt:lpstr>Pillar 3: Economic Policies, Investment Climate, Private Sector</vt:lpstr>
      <vt:lpstr>PowerPoint Presentation</vt:lpstr>
      <vt:lpstr>PowerPoint Presentation</vt:lpstr>
      <vt:lpstr>Thanks for your attention!   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9 Meta-evaluation on EU PSD Support to Third Countries</dc:title>
  <dc:creator>TAMBORSKI Mariusz (DEVCO);Vergos Zissimos</dc:creator>
  <cp:lastModifiedBy>EURSELS Regine (MOVE)</cp:lastModifiedBy>
  <cp:revision>315</cp:revision>
  <cp:lastPrinted>2017-03-13T15:20:13Z</cp:lastPrinted>
  <dcterms:created xsi:type="dcterms:W3CDTF">2015-10-01T09:38:50Z</dcterms:created>
  <dcterms:modified xsi:type="dcterms:W3CDTF">2017-03-17T10:55:55Z</dcterms:modified>
</cp:coreProperties>
</file>