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notesSlides/notesSlide13.xml" ContentType="application/vnd.openxmlformats-officedocument.presentationml.notesSlide+xml"/>
  <Override PartName="/ppt/charts/chart8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  <Override PartName="/ppt/charts/colors6.xml" ContentType="application/vnd.ms-office.chartcolorstyle+xml"/>
  <Override PartName="/ppt/charts/style6.xml" ContentType="application/vnd.ms-office.chartstyle+xml"/>
  <Override PartName="/ppt/charts/colors7.xml" ContentType="application/vnd.ms-office.chartcolorstyle+xml"/>
  <Override PartName="/ppt/charts/style7.xml" ContentType="application/vnd.ms-office.chartstyle+xml"/>
  <Override PartName="/ppt/charts/colors8.xml" ContentType="application/vnd.ms-office.chartcolorstyle+xml"/>
  <Override PartName="/ppt/charts/style8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519" r:id="rId2"/>
    <p:sldId id="343" r:id="rId3"/>
    <p:sldId id="495" r:id="rId4"/>
    <p:sldId id="496" r:id="rId5"/>
    <p:sldId id="497" r:id="rId6"/>
    <p:sldId id="499" r:id="rId7"/>
    <p:sldId id="488" r:id="rId8"/>
    <p:sldId id="501" r:id="rId9"/>
    <p:sldId id="512" r:id="rId10"/>
    <p:sldId id="518" r:id="rId11"/>
    <p:sldId id="507" r:id="rId12"/>
    <p:sldId id="520" r:id="rId13"/>
    <p:sldId id="502" r:id="rId14"/>
    <p:sldId id="513" r:id="rId15"/>
    <p:sldId id="521" r:id="rId16"/>
    <p:sldId id="517" r:id="rId17"/>
    <p:sldId id="523" r:id="rId18"/>
    <p:sldId id="522" r:id="rId19"/>
    <p:sldId id="515" r:id="rId20"/>
    <p:sldId id="505" r:id="rId21"/>
    <p:sldId id="524" r:id="rId22"/>
    <p:sldId id="526" r:id="rId23"/>
    <p:sldId id="467" r:id="rId24"/>
    <p:sldId id="265" r:id="rId2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853C"/>
    <a:srgbClr val="244CBE"/>
    <a:srgbClr val="E46C0A"/>
    <a:srgbClr val="CBCB01"/>
    <a:srgbClr val="FFFF00"/>
    <a:srgbClr val="1170FB"/>
    <a:srgbClr val="FFCC00"/>
    <a:srgbClr val="008000"/>
    <a:srgbClr val="FF3300"/>
    <a:srgbClr val="3B6D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06" autoAdjust="0"/>
    <p:restoredTop sz="94629" autoAdjust="0"/>
  </p:normalViewPr>
  <p:slideViewPr>
    <p:cSldViewPr>
      <p:cViewPr varScale="1">
        <p:scale>
          <a:sx n="111" d="100"/>
          <a:sy n="111" d="100"/>
        </p:scale>
        <p:origin x="-192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D:\Presentatioan\Brussels%20March%202017\Graphs%20AADT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D:\Presentatioan\Brussels%20March%202017\Graphs%20AADT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file:///D:\Presentatioan\Brussels%20March%202017\Graphs%20AADT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oleObject" Target="file:///D:\Presentatioan\Brussels%20March%202017\Graphs%20AADT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oleObject" Target="file:///D:\Presentatioan\Brussels%20March%202017\Graphs%20AADT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oleObject" Target="file:///D:\Presentatioan\Brussels%20March%202017\Graphs%20AADT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oleObject" Target="file:///D:\Presentatioan\Brussels%20March%202017\Graphs%20AADT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oleObject" Target="file:///D:\Presentatioan\Brussels%20March%202017\Graphs%20AAD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kern="1200" baseline="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baseline="0" dirty="0" smtClean="0">
                <a:effectLst/>
              </a:rPr>
              <a:t>Annual Average Daily Traffic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Sheet1!$A$23</c:f>
              <c:strCache>
                <c:ptCount val="1"/>
                <c:pt idx="0">
                  <c:v>Rustavi - Red Bridge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Pt>
            <c:idx val="4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Sheet1!$B$2:$F$2</c:f>
              <c:strCache>
                <c:ptCount val="5"/>
                <c:pt idx="0">
                  <c:v>Car</c:v>
                </c:pt>
                <c:pt idx="1">
                  <c:v>Minibus</c:v>
                </c:pt>
                <c:pt idx="2">
                  <c:v>Truck/Bus</c:v>
                </c:pt>
                <c:pt idx="3">
                  <c:v>Trailer</c:v>
                </c:pt>
                <c:pt idx="4">
                  <c:v>Total</c:v>
                </c:pt>
              </c:strCache>
            </c:strRef>
          </c:cat>
          <c:val>
            <c:numRef>
              <c:f>Sheet1!$B$23:$F$23</c:f>
              <c:numCache>
                <c:formatCode>#,##0</c:formatCode>
                <c:ptCount val="5"/>
                <c:pt idx="0">
                  <c:v>2894.9583333333335</c:v>
                </c:pt>
                <c:pt idx="1">
                  <c:v>627.91666666666663</c:v>
                </c:pt>
                <c:pt idx="2">
                  <c:v>417.79166666666669</c:v>
                </c:pt>
                <c:pt idx="3">
                  <c:v>311.5</c:v>
                </c:pt>
                <c:pt idx="4">
                  <c:v>4252.1666666666661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21246464"/>
        <c:axId val="121248000"/>
      </c:barChart>
      <c:catAx>
        <c:axId val="1212464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248000"/>
        <c:crosses val="autoZero"/>
        <c:auto val="1"/>
        <c:lblAlgn val="ctr"/>
        <c:lblOffset val="100"/>
        <c:noMultiLvlLbl val="0"/>
      </c:catAx>
      <c:valAx>
        <c:axId val="1212480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246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kern="1200" baseline="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baseline="0" dirty="0" smtClean="0">
                <a:effectLst/>
              </a:rPr>
              <a:t>Annual Average Daily Traffic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Sheet1!$A$27</c:f>
              <c:strCache>
                <c:ptCount val="1"/>
                <c:pt idx="0">
                  <c:v>Rustavi - Sadakhlo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Pt>
            <c:idx val="4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Sheet1!$B$2:$F$2</c:f>
              <c:strCache>
                <c:ptCount val="5"/>
                <c:pt idx="0">
                  <c:v>Car</c:v>
                </c:pt>
                <c:pt idx="1">
                  <c:v>Minibus</c:v>
                </c:pt>
                <c:pt idx="2">
                  <c:v>Truck/Bus</c:v>
                </c:pt>
                <c:pt idx="3">
                  <c:v>Trailer</c:v>
                </c:pt>
                <c:pt idx="4">
                  <c:v>Total</c:v>
                </c:pt>
              </c:strCache>
            </c:strRef>
          </c:cat>
          <c:val>
            <c:numRef>
              <c:f>Sheet1!$B$27:$F$27</c:f>
              <c:numCache>
                <c:formatCode>#,##0</c:formatCode>
                <c:ptCount val="5"/>
                <c:pt idx="0">
                  <c:v>5845.541666666667</c:v>
                </c:pt>
                <c:pt idx="1">
                  <c:v>283.30555555555554</c:v>
                </c:pt>
                <c:pt idx="2">
                  <c:v>351.48611111111109</c:v>
                </c:pt>
                <c:pt idx="3">
                  <c:v>211</c:v>
                </c:pt>
                <c:pt idx="4">
                  <c:v>6691.3333333333339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21225216"/>
        <c:axId val="121226752"/>
      </c:barChart>
      <c:catAx>
        <c:axId val="1212252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226752"/>
        <c:crosses val="autoZero"/>
        <c:auto val="1"/>
        <c:lblAlgn val="ctr"/>
        <c:lblOffset val="100"/>
        <c:noMultiLvlLbl val="0"/>
      </c:catAx>
      <c:valAx>
        <c:axId val="1212267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225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baseline="0" dirty="0" smtClean="0">
                <a:effectLst/>
              </a:rPr>
              <a:t>Annual Average Daily Traffic </a:t>
            </a:r>
          </a:p>
        </c:rich>
      </c:tx>
      <c:layout>
        <c:manualLayout>
          <c:xMode val="edge"/>
          <c:yMode val="edge"/>
          <c:x val="0.13577883121752637"/>
          <c:y val="5.7047566093667117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Sheet1!$A$35</c:f>
              <c:strCache>
                <c:ptCount val="1"/>
                <c:pt idx="0">
                  <c:v>Natakhtari-Jinvali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Pt>
            <c:idx val="4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Sheet1!$B$2:$F$2</c:f>
              <c:strCache>
                <c:ptCount val="5"/>
                <c:pt idx="0">
                  <c:v>Car</c:v>
                </c:pt>
                <c:pt idx="1">
                  <c:v>Minibus</c:v>
                </c:pt>
                <c:pt idx="2">
                  <c:v>Truck/Bus</c:v>
                </c:pt>
                <c:pt idx="3">
                  <c:v>Trailer</c:v>
                </c:pt>
                <c:pt idx="4">
                  <c:v>Total</c:v>
                </c:pt>
              </c:strCache>
            </c:strRef>
          </c:cat>
          <c:val>
            <c:numRef>
              <c:f>Sheet1!$B$35:$F$35</c:f>
              <c:numCache>
                <c:formatCode>#,##0</c:formatCode>
                <c:ptCount val="5"/>
                <c:pt idx="0">
                  <c:v>5634.375</c:v>
                </c:pt>
                <c:pt idx="1">
                  <c:v>486.63888888888891</c:v>
                </c:pt>
                <c:pt idx="2">
                  <c:v>445.31944444444451</c:v>
                </c:pt>
                <c:pt idx="3">
                  <c:v>308.83333333333331</c:v>
                </c:pt>
                <c:pt idx="4">
                  <c:v>6875.1666666666661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21670272"/>
        <c:axId val="121680256"/>
      </c:barChart>
      <c:catAx>
        <c:axId val="1216702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680256"/>
        <c:crosses val="autoZero"/>
        <c:auto val="1"/>
        <c:lblAlgn val="ctr"/>
        <c:lblOffset val="100"/>
        <c:noMultiLvlLbl val="0"/>
      </c:catAx>
      <c:valAx>
        <c:axId val="1216802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670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Annual Average Daily Traffic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Sheet1!$A$19</c:f>
              <c:strCache>
                <c:ptCount val="1"/>
                <c:pt idx="0">
                  <c:v>Tbilisi Bypass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Pt>
            <c:idx val="4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Sheet1!$B$2:$F$2</c:f>
              <c:strCache>
                <c:ptCount val="5"/>
                <c:pt idx="0">
                  <c:v>Car</c:v>
                </c:pt>
                <c:pt idx="1">
                  <c:v>Minibus</c:v>
                </c:pt>
                <c:pt idx="2">
                  <c:v>Truck/Bus</c:v>
                </c:pt>
                <c:pt idx="3">
                  <c:v>Trailer</c:v>
                </c:pt>
                <c:pt idx="4">
                  <c:v>Total</c:v>
                </c:pt>
              </c:strCache>
            </c:strRef>
          </c:cat>
          <c:val>
            <c:numRef>
              <c:f>Sheet1!$B$19:$F$19</c:f>
              <c:numCache>
                <c:formatCode>#,##0</c:formatCode>
                <c:ptCount val="5"/>
                <c:pt idx="0">
                  <c:v>6116.958333333333</c:v>
                </c:pt>
                <c:pt idx="1">
                  <c:v>1342.9166666666667</c:v>
                </c:pt>
                <c:pt idx="2">
                  <c:v>879.95833333333337</c:v>
                </c:pt>
                <c:pt idx="3">
                  <c:v>625.5</c:v>
                </c:pt>
                <c:pt idx="4">
                  <c:v>8965.3333333333339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17495680"/>
        <c:axId val="117497216"/>
      </c:barChart>
      <c:catAx>
        <c:axId val="1174956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497216"/>
        <c:crosses val="autoZero"/>
        <c:auto val="1"/>
        <c:lblAlgn val="ctr"/>
        <c:lblOffset val="100"/>
        <c:noMultiLvlLbl val="0"/>
      </c:catAx>
      <c:valAx>
        <c:axId val="1174972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495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kern="1200" baseline="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baseline="0" dirty="0" smtClean="0">
                <a:effectLst/>
              </a:rPr>
              <a:t>Annual Average Daily Traffic</a:t>
            </a:r>
            <a:endParaRPr lang="en-GB" sz="1400" dirty="0" smtClean="0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Chumateleti - Argveta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Pt>
            <c:idx val="4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Sheet1!$B$2:$F$2</c:f>
              <c:strCache>
                <c:ptCount val="5"/>
                <c:pt idx="0">
                  <c:v>Car</c:v>
                </c:pt>
                <c:pt idx="1">
                  <c:v>Minibus</c:v>
                </c:pt>
                <c:pt idx="2">
                  <c:v>Truck/Bus</c:v>
                </c:pt>
                <c:pt idx="3">
                  <c:v>Trailer</c:v>
                </c:pt>
                <c:pt idx="4">
                  <c:v>Total</c:v>
                </c:pt>
              </c:strCache>
            </c:strRef>
          </c:cat>
          <c:val>
            <c:numRef>
              <c:f>Sheet1!$B$3:$F$3</c:f>
              <c:numCache>
                <c:formatCode>#,##0</c:formatCode>
                <c:ptCount val="5"/>
                <c:pt idx="0">
                  <c:v>9089.5416666666661</c:v>
                </c:pt>
                <c:pt idx="1">
                  <c:v>1608.0833333333333</c:v>
                </c:pt>
                <c:pt idx="2">
                  <c:v>1143.375</c:v>
                </c:pt>
                <c:pt idx="3">
                  <c:v>1013.6666666666666</c:v>
                </c:pt>
                <c:pt idx="4" formatCode="#,##0_);[Red]\(#,##0\)">
                  <c:v>12854.666666666666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22586240"/>
        <c:axId val="122587776"/>
      </c:barChart>
      <c:catAx>
        <c:axId val="1225862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587776"/>
        <c:crosses val="autoZero"/>
        <c:auto val="1"/>
        <c:lblAlgn val="ctr"/>
        <c:lblOffset val="100"/>
        <c:noMultiLvlLbl val="0"/>
      </c:catAx>
      <c:valAx>
        <c:axId val="1225877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586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kern="1200" baseline="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baseline="0" dirty="0" smtClean="0">
                <a:effectLst/>
              </a:rPr>
              <a:t>Annual Average Daily Traffic</a:t>
            </a:r>
            <a:endParaRPr lang="en-US" dirty="0" smtClean="0">
              <a:effectLst/>
            </a:endParaRPr>
          </a:p>
        </c:rich>
      </c:tx>
      <c:layout>
        <c:manualLayout>
          <c:xMode val="edge"/>
          <c:yMode val="edge"/>
          <c:x val="0.14880023728643449"/>
          <c:y val="7.4657867097239428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Sheet1!$A$38</c:f>
              <c:strCache>
                <c:ptCount val="1"/>
                <c:pt idx="0">
                  <c:v>Grigoleti-Choloki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Pt>
            <c:idx val="4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Sheet1!$B$2:$F$2</c:f>
              <c:strCache>
                <c:ptCount val="5"/>
                <c:pt idx="0">
                  <c:v>Car</c:v>
                </c:pt>
                <c:pt idx="1">
                  <c:v>Minibus</c:v>
                </c:pt>
                <c:pt idx="2">
                  <c:v>Truck/Bus</c:v>
                </c:pt>
                <c:pt idx="3">
                  <c:v>Trailer</c:v>
                </c:pt>
                <c:pt idx="4">
                  <c:v>Total</c:v>
                </c:pt>
              </c:strCache>
            </c:strRef>
          </c:cat>
          <c:val>
            <c:numRef>
              <c:f>Sheet1!$B$38:$F$38</c:f>
              <c:numCache>
                <c:formatCode>#,##0</c:formatCode>
                <c:ptCount val="5"/>
                <c:pt idx="0">
                  <c:v>7334.666666666667</c:v>
                </c:pt>
                <c:pt idx="1">
                  <c:v>320.33333333333331</c:v>
                </c:pt>
                <c:pt idx="2">
                  <c:v>670.33333333333337</c:v>
                </c:pt>
                <c:pt idx="3">
                  <c:v>754.33333333333337</c:v>
                </c:pt>
                <c:pt idx="4">
                  <c:v>9079.6666666666679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22109952"/>
        <c:axId val="122111488"/>
      </c:barChart>
      <c:catAx>
        <c:axId val="1221099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111488"/>
        <c:crosses val="autoZero"/>
        <c:auto val="1"/>
        <c:lblAlgn val="ctr"/>
        <c:lblOffset val="100"/>
        <c:noMultiLvlLbl val="0"/>
      </c:catAx>
      <c:valAx>
        <c:axId val="1221114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109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0" u="none" strike="noStrike" baseline="0" dirty="0" smtClean="0">
                <a:effectLst/>
              </a:rPr>
              <a:t>Annual Average Daily Traffic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Sheet1!$A$41</c:f>
              <c:strCache>
                <c:ptCount val="1"/>
                <c:pt idx="0">
                  <c:v>Grigoleti-Poti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Pt>
            <c:idx val="4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Sheet1!$B$2:$F$2</c:f>
              <c:strCache>
                <c:ptCount val="5"/>
                <c:pt idx="0">
                  <c:v>Car</c:v>
                </c:pt>
                <c:pt idx="1">
                  <c:v>Minibus</c:v>
                </c:pt>
                <c:pt idx="2">
                  <c:v>Truck/Bus</c:v>
                </c:pt>
                <c:pt idx="3">
                  <c:v>Trailer</c:v>
                </c:pt>
                <c:pt idx="4">
                  <c:v>Total</c:v>
                </c:pt>
              </c:strCache>
            </c:strRef>
          </c:cat>
          <c:val>
            <c:numRef>
              <c:f>Sheet1!$B$41:$F$41</c:f>
              <c:numCache>
                <c:formatCode>#,##0</c:formatCode>
                <c:ptCount val="5"/>
                <c:pt idx="0">
                  <c:v>5122.333333333333</c:v>
                </c:pt>
                <c:pt idx="1">
                  <c:v>190</c:v>
                </c:pt>
                <c:pt idx="2">
                  <c:v>492</c:v>
                </c:pt>
                <c:pt idx="3">
                  <c:v>504.33333333333331</c:v>
                </c:pt>
                <c:pt idx="4">
                  <c:v>6308.6666666666661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22243712"/>
        <c:axId val="122261888"/>
      </c:barChart>
      <c:catAx>
        <c:axId val="1222437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261888"/>
        <c:crosses val="autoZero"/>
        <c:auto val="1"/>
        <c:lblAlgn val="ctr"/>
        <c:lblOffset val="100"/>
        <c:noMultiLvlLbl val="0"/>
      </c:catAx>
      <c:valAx>
        <c:axId val="1222618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243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kern="1200" baseline="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baseline="0" dirty="0" smtClean="0">
                <a:effectLst/>
              </a:rPr>
              <a:t>Annual Average Daily Traffic</a:t>
            </a:r>
            <a:endParaRPr lang="en-GB" sz="1400" dirty="0" smtClean="0">
              <a:effectLst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Sheet1!$A$15</c:f>
              <c:strCache>
                <c:ptCount val="1"/>
                <c:pt idx="0">
                  <c:v>Batumi (Tchorokhi) – Sarpi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Pt>
            <c:idx val="4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Sheet1!$B$2:$F$2</c:f>
              <c:strCache>
                <c:ptCount val="5"/>
                <c:pt idx="0">
                  <c:v>Car</c:v>
                </c:pt>
                <c:pt idx="1">
                  <c:v>Minibus</c:v>
                </c:pt>
                <c:pt idx="2">
                  <c:v>Truck/Bus</c:v>
                </c:pt>
                <c:pt idx="3">
                  <c:v>Trailer</c:v>
                </c:pt>
                <c:pt idx="4">
                  <c:v>Total</c:v>
                </c:pt>
              </c:strCache>
            </c:strRef>
          </c:cat>
          <c:val>
            <c:numRef>
              <c:f>Sheet1!$B$15:$F$15</c:f>
              <c:numCache>
                <c:formatCode>#,##0</c:formatCode>
                <c:ptCount val="5"/>
                <c:pt idx="0">
                  <c:v>11047.416666666666</c:v>
                </c:pt>
                <c:pt idx="1">
                  <c:v>165.58333333333334</c:v>
                </c:pt>
                <c:pt idx="2">
                  <c:v>369.5</c:v>
                </c:pt>
                <c:pt idx="3">
                  <c:v>687.83333333333337</c:v>
                </c:pt>
                <c:pt idx="4">
                  <c:v>12270.333333333334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22528512"/>
        <c:axId val="122530048"/>
      </c:barChart>
      <c:catAx>
        <c:axId val="1225285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530048"/>
        <c:crosses val="autoZero"/>
        <c:auto val="1"/>
        <c:lblAlgn val="ctr"/>
        <c:lblOffset val="100"/>
        <c:noMultiLvlLbl val="0"/>
      </c:catAx>
      <c:valAx>
        <c:axId val="1225300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528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1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490948F-FFF4-4819-94AB-BD9CE333FBAB}" type="datetimeFigureOut">
              <a:rPr lang="en-US" smtClean="0"/>
              <a:pPr/>
              <a:t>3/17/2017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E7C3932-7AC2-4799-8444-01126287AC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873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 txBox="1">
            <a:spLocks noGrp="1" noChangeArrowheads="1"/>
          </p:cNvSpPr>
          <p:nvPr/>
        </p:nvSpPr>
        <p:spPr bwMode="auto">
          <a:xfrm>
            <a:off x="3776663" y="9428163"/>
            <a:ext cx="2890837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defTabSz="933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3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3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3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3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EC111D7A-12D9-4276-BC34-123E3219088B}" type="slidenum">
              <a:rPr lang="en-US" sz="1200">
                <a:cs typeface="Arial" panose="020B0604020202020204" pitchFamily="34" charset="0"/>
              </a:rPr>
              <a:pPr algn="r" eaLnBrk="1" hangingPunct="1"/>
              <a:t>1</a:t>
            </a:fld>
            <a:endParaRPr lang="en-US" sz="1200">
              <a:cs typeface="Arial" panose="020B0604020202020204" pitchFamily="34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5663" y="744538"/>
            <a:ext cx="4964112" cy="3722687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6750" y="4714875"/>
            <a:ext cx="5337175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/>
          <a:lstStyle/>
          <a:p>
            <a:pPr eaLnBrk="1" hangingPunct="1"/>
            <a:endParaRPr lang="en-GB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808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C3932-7AC2-4799-8444-01126287AC2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62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C3932-7AC2-4799-8444-01126287AC2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103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C3932-7AC2-4799-8444-01126287AC2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6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C3932-7AC2-4799-8444-01126287AC2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599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C3932-7AC2-4799-8444-01126287AC2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008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C3932-7AC2-4799-8444-01126287AC2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799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C3932-7AC2-4799-8444-01126287AC2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188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E0619-06EC-41BE-90FE-739C0E9FBB9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799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E0619-06EC-41BE-90FE-739C0E9FBB9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18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E0619-06EC-41BE-90FE-739C0E9FBB9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263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C3932-7AC2-4799-8444-01126287AC2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818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C3932-7AC2-4799-8444-01126287AC2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821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C3932-7AC2-4799-8444-01126287AC2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176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C3932-7AC2-4799-8444-01126287AC2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907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C6F6A-B2D3-47BD-B55D-D1536727BD8A}" type="datetimeFigureOut">
              <a:rPr lang="en-US" smtClean="0"/>
              <a:pPr/>
              <a:t>3/17/2017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ADA02-4C6E-4DCB-AC25-9839A22137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58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C6F6A-B2D3-47BD-B55D-D1536727BD8A}" type="datetimeFigureOut">
              <a:rPr lang="en-US" smtClean="0"/>
              <a:pPr/>
              <a:t>3/17/2017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ADA02-4C6E-4DCB-AC25-9839A22137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90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C6F6A-B2D3-47BD-B55D-D1536727BD8A}" type="datetimeFigureOut">
              <a:rPr lang="en-US" smtClean="0"/>
              <a:pPr/>
              <a:t>3/17/2017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ADA02-4C6E-4DCB-AC25-9839A22137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41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C6F6A-B2D3-47BD-B55D-D1536727BD8A}" type="datetimeFigureOut">
              <a:rPr lang="en-US" smtClean="0"/>
              <a:pPr/>
              <a:t>3/17/2017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ADA02-4C6E-4DCB-AC25-9839A22137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0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C6F6A-B2D3-47BD-B55D-D1536727BD8A}" type="datetimeFigureOut">
              <a:rPr lang="en-US" smtClean="0"/>
              <a:pPr/>
              <a:t>3/17/2017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ADA02-4C6E-4DCB-AC25-9839A22137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42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C6F6A-B2D3-47BD-B55D-D1536727BD8A}" type="datetimeFigureOut">
              <a:rPr lang="en-US" smtClean="0"/>
              <a:pPr/>
              <a:t>3/17/2017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ADA02-4C6E-4DCB-AC25-9839A22137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30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C6F6A-B2D3-47BD-B55D-D1536727BD8A}" type="datetimeFigureOut">
              <a:rPr lang="en-US" smtClean="0"/>
              <a:pPr/>
              <a:t>3/17/2017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ADA02-4C6E-4DCB-AC25-9839A22137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3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C6F6A-B2D3-47BD-B55D-D1536727BD8A}" type="datetimeFigureOut">
              <a:rPr lang="en-US" smtClean="0"/>
              <a:pPr/>
              <a:t>3/17/2017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ADA02-4C6E-4DCB-AC25-9839A22137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01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C6F6A-B2D3-47BD-B55D-D1536727BD8A}" type="datetimeFigureOut">
              <a:rPr lang="en-US" smtClean="0"/>
              <a:pPr/>
              <a:t>3/17/2017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ADA02-4C6E-4DCB-AC25-9839A22137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67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C6F6A-B2D3-47BD-B55D-D1536727BD8A}" type="datetimeFigureOut">
              <a:rPr lang="en-US" smtClean="0"/>
              <a:pPr/>
              <a:t>3/17/2017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ADA02-4C6E-4DCB-AC25-9839A22137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76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C6F6A-B2D3-47BD-B55D-D1536727BD8A}" type="datetimeFigureOut">
              <a:rPr lang="en-US" smtClean="0"/>
              <a:pPr/>
              <a:t>3/17/2017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ADA02-4C6E-4DCB-AC25-9839A22137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39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C6F6A-B2D3-47BD-B55D-D1536727BD8A}" type="datetimeFigureOut">
              <a:rPr lang="en-US" smtClean="0"/>
              <a:pPr/>
              <a:t>3/17/2017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ADA02-4C6E-4DCB-AC25-9839A22137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129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18.jpe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7.png"/><Relationship Id="rId9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8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21.jpeg"/><Relationship Id="rId9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8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22.jpeg"/><Relationship Id="rId9" Type="http://schemas.openxmlformats.org/officeDocument/2006/relationships/chart" Target="../charts/char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microsoft.com/office/2007/relationships/hdphoto" Target="../media/hdphoto1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7.png"/><Relationship Id="rId9" Type="http://schemas.openxmlformats.org/officeDocument/2006/relationships/chart" Target="../charts/char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8.jpeg"/><Relationship Id="rId7" Type="http://schemas.microsoft.com/office/2007/relationships/hdphoto" Target="../media/hdphoto1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7.png"/><Relationship Id="rId9" Type="http://schemas.openxmlformats.org/officeDocument/2006/relationships/chart" Target="../charts/char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8.jpeg"/><Relationship Id="rId7" Type="http://schemas.microsoft.com/office/2007/relationships/hdphoto" Target="../media/hdphoto1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7.png"/><Relationship Id="rId9" Type="http://schemas.openxmlformats.org/officeDocument/2006/relationships/chart" Target="../charts/char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8.jpeg"/><Relationship Id="rId7" Type="http://schemas.microsoft.com/office/2007/relationships/hdphoto" Target="../media/hdphoto1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7.png"/><Relationship Id="rId9" Type="http://schemas.openxmlformats.org/officeDocument/2006/relationships/chart" Target="../charts/char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2.wdp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8.jpeg"/><Relationship Id="rId7" Type="http://schemas.microsoft.com/office/2007/relationships/hdphoto" Target="../media/hdphoto1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8.jpeg"/><Relationship Id="rId7" Type="http://schemas.microsoft.com/office/2007/relationships/hdphoto" Target="../media/hdphoto1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16.png"/><Relationship Id="rId7" Type="http://schemas.openxmlformats.org/officeDocument/2006/relationships/image" Target="../media/image28.jpeg"/><Relationship Id="rId12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32.png"/><Relationship Id="rId5" Type="http://schemas.openxmlformats.org/officeDocument/2006/relationships/image" Target="../media/image3.png"/><Relationship Id="rId10" Type="http://schemas.openxmlformats.org/officeDocument/2006/relationships/image" Target="../media/image31.jpeg"/><Relationship Id="rId4" Type="http://schemas.openxmlformats.org/officeDocument/2006/relationships/image" Target="../media/image17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13.jpeg"/><Relationship Id="rId4" Type="http://schemas.openxmlformats.org/officeDocument/2006/relationships/image" Target="../media/image6.pn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18.jpe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7.png"/><Relationship Id="rId9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819400"/>
            <a:ext cx="8686800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GB" sz="3600" b="1" smtClean="0">
                <a:solidFill>
                  <a:schemeClr val="tx1"/>
                </a:solidFill>
              </a:rPr>
              <a:t/>
            </a:r>
            <a:br>
              <a:rPr lang="en-GB" sz="3600" b="1" smtClean="0">
                <a:solidFill>
                  <a:schemeClr val="tx1"/>
                </a:solidFill>
              </a:rPr>
            </a:br>
            <a:r>
              <a:rPr lang="en-GB" sz="3600" b="1" smtClean="0">
                <a:solidFill>
                  <a:schemeClr val="tx1"/>
                </a:solidFill>
              </a:rPr>
              <a:t/>
            </a:r>
            <a:br>
              <a:rPr lang="en-GB" sz="3600" b="1" smtClean="0">
                <a:solidFill>
                  <a:schemeClr val="tx1"/>
                </a:solidFill>
              </a:rPr>
            </a:br>
            <a:r>
              <a:rPr lang="en-GB" sz="3600" b="1" smtClean="0">
                <a:solidFill>
                  <a:schemeClr val="tx1"/>
                </a:solidFill>
              </a:rPr>
              <a:t/>
            </a:r>
            <a:br>
              <a:rPr lang="en-GB" sz="3600" b="1" smtClean="0">
                <a:solidFill>
                  <a:schemeClr val="tx1"/>
                </a:solidFill>
              </a:rPr>
            </a:br>
            <a:r>
              <a:rPr lang="en-GB" sz="4000" b="1" i="1" smtClean="0">
                <a:solidFill>
                  <a:schemeClr val="tx1"/>
                </a:solidFill>
              </a:rPr>
              <a:t/>
            </a:r>
            <a:br>
              <a:rPr lang="en-GB" sz="4000" b="1" i="1" smtClean="0">
                <a:solidFill>
                  <a:schemeClr val="tx1"/>
                </a:solidFill>
              </a:rPr>
            </a:br>
            <a:r>
              <a:rPr lang="en-GB" sz="1000" b="1" smtClean="0">
                <a:solidFill>
                  <a:srgbClr val="4D4D4D"/>
                </a:solidFill>
              </a:rPr>
              <a:t/>
            </a:r>
            <a:br>
              <a:rPr lang="en-GB" sz="1000" b="1" smtClean="0">
                <a:solidFill>
                  <a:srgbClr val="4D4D4D"/>
                </a:solidFill>
              </a:rPr>
            </a:br>
            <a:endParaRPr lang="en-GB" sz="2400" smtClean="0">
              <a:solidFill>
                <a:srgbClr val="4D4D4D"/>
              </a:solidFill>
            </a:endParaRPr>
          </a:p>
        </p:txBody>
      </p:sp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0" y="5805488"/>
            <a:ext cx="9144000" cy="73025"/>
          </a:xfrm>
          <a:prstGeom prst="rect">
            <a:avLst/>
          </a:prstGeom>
          <a:solidFill>
            <a:srgbClr val="00898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>
              <a:solidFill>
                <a:schemeClr val="bg2"/>
              </a:solidFill>
              <a:cs typeface="Arial" panose="020B0604020202020204" pitchFamily="34" charset="0"/>
            </a:endParaRPr>
          </a:p>
        </p:txBody>
      </p:sp>
      <p:sp>
        <p:nvSpPr>
          <p:cNvPr id="3076" name="Text Box 5"/>
          <p:cNvSpPr txBox="1">
            <a:spLocks noChangeArrowheads="1"/>
          </p:cNvSpPr>
          <p:nvPr/>
        </p:nvSpPr>
        <p:spPr bwMode="auto">
          <a:xfrm>
            <a:off x="390575" y="1506428"/>
            <a:ext cx="8686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600" b="1" dirty="0" smtClean="0">
                <a:solidFill>
                  <a:srgbClr val="008986"/>
                </a:solidFill>
                <a:cs typeface="Arial" panose="020B0604020202020204" pitchFamily="34" charset="0"/>
              </a:rPr>
              <a:t>Georgia</a:t>
            </a:r>
            <a:r>
              <a:rPr lang="en-GB" sz="3600" dirty="0" smtClean="0">
                <a:solidFill>
                  <a:srgbClr val="4D4D4D"/>
                </a:solidFill>
                <a:cs typeface="Arial" panose="020B0604020202020204" pitchFamily="34" charset="0"/>
              </a:rPr>
              <a:t>                   </a:t>
            </a:r>
            <a:endParaRPr lang="en-US" sz="3600" dirty="0">
              <a:solidFill>
                <a:srgbClr val="4D4D4D"/>
              </a:solidFill>
              <a:cs typeface="Arial" panose="020B0604020202020204" pitchFamily="34" charset="0"/>
            </a:endParaRPr>
          </a:p>
        </p:txBody>
      </p:sp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395288" y="2349500"/>
            <a:ext cx="6477000" cy="318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 smtClean="0">
                <a:cs typeface="Arial" panose="020B0604020202020204" pitchFamily="34" charset="0"/>
              </a:rPr>
              <a:t>Brussels, March 14, 2017</a:t>
            </a:r>
            <a:endParaRPr lang="en-US" sz="24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en-US" sz="24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400" b="1" dirty="0">
                <a:cs typeface="Arial" panose="020B0604020202020204" pitchFamily="34" charset="0"/>
              </a:rPr>
              <a:t>Presented by </a:t>
            </a:r>
            <a:r>
              <a:rPr lang="en-US" sz="2400" b="1" dirty="0" err="1" smtClean="0">
                <a:cs typeface="Arial" panose="020B0604020202020204" pitchFamily="34" charset="0"/>
              </a:rPr>
              <a:t>Nugzar</a:t>
            </a:r>
            <a:r>
              <a:rPr lang="en-US" sz="2400" b="1" dirty="0" smtClean="0"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cs typeface="Arial" panose="020B0604020202020204" pitchFamily="34" charset="0"/>
              </a:rPr>
              <a:t>Gasviani</a:t>
            </a:r>
            <a:endParaRPr lang="en-US" sz="24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GB" b="1" dirty="0" smtClean="0"/>
              <a:t>Deputy Chairmen – Technical Secretary</a:t>
            </a:r>
          </a:p>
          <a:p>
            <a:pPr eaLnBrk="1" hangingPunct="1">
              <a:spcBef>
                <a:spcPct val="50000"/>
              </a:spcBef>
            </a:pPr>
            <a:r>
              <a:rPr lang="en-GB" b="1" dirty="0" smtClean="0"/>
              <a:t>Road Department of Georgia </a:t>
            </a:r>
          </a:p>
          <a:p>
            <a:pPr eaLnBrk="1" hangingPunct="1">
              <a:spcBef>
                <a:spcPct val="50000"/>
              </a:spcBef>
            </a:pPr>
            <a:r>
              <a:rPr lang="en-GB" b="1" dirty="0" smtClean="0"/>
              <a:t>Ministry of Regional Development and Infrastructure</a:t>
            </a:r>
            <a:r>
              <a:rPr lang="en-GB" b="1" dirty="0"/>
              <a:t/>
            </a:r>
            <a:br>
              <a:rPr lang="en-GB" b="1" dirty="0"/>
            </a:br>
            <a:endParaRPr lang="en-GB" sz="2400" b="1" dirty="0"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-7366" y="-9526"/>
            <a:ext cx="9159259" cy="1404129"/>
            <a:chOff x="-7366" y="-9526"/>
            <a:chExt cx="9159259" cy="1404129"/>
          </a:xfrm>
        </p:grpSpPr>
        <p:sp>
          <p:nvSpPr>
            <p:cNvPr id="12" name="Freeform 11"/>
            <p:cNvSpPr/>
            <p:nvPr/>
          </p:nvSpPr>
          <p:spPr>
            <a:xfrm>
              <a:off x="-910" y="-6919"/>
              <a:ext cx="9152803" cy="1332844"/>
            </a:xfrm>
            <a:custGeom>
              <a:avLst/>
              <a:gdLst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0 w 7734300"/>
                <a:gd name="connsiteY8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129540 w 7734300"/>
                <a:gd name="connsiteY8" fmla="*/ 304800 h 1760220"/>
                <a:gd name="connsiteX9" fmla="*/ 0 w 7734300"/>
                <a:gd name="connsiteY9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279400 w 7734300"/>
                <a:gd name="connsiteY8" fmla="*/ 147320 h 1760220"/>
                <a:gd name="connsiteX9" fmla="*/ 0 w 7734300"/>
                <a:gd name="connsiteY9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0 w 7734300"/>
                <a:gd name="connsiteY8" fmla="*/ 281940 h 1760220"/>
                <a:gd name="connsiteX0" fmla="*/ 0 w 7734300"/>
                <a:gd name="connsiteY0" fmla="*/ 281940 h 1760220"/>
                <a:gd name="connsiteX1" fmla="*/ 101600 w 7734300"/>
                <a:gd name="connsiteY1" fmla="*/ 355600 h 1760220"/>
                <a:gd name="connsiteX2" fmla="*/ 22860 w 7734300"/>
                <a:gd name="connsiteY2" fmla="*/ 1760220 h 1760220"/>
                <a:gd name="connsiteX3" fmla="*/ 121920 w 7734300"/>
                <a:gd name="connsiteY3" fmla="*/ 1684020 h 1760220"/>
                <a:gd name="connsiteX4" fmla="*/ 1127760 w 7734300"/>
                <a:gd name="connsiteY4" fmla="*/ 1363980 h 1760220"/>
                <a:gd name="connsiteX5" fmla="*/ 4419600 w 7734300"/>
                <a:gd name="connsiteY5" fmla="*/ 1005840 h 1760220"/>
                <a:gd name="connsiteX6" fmla="*/ 6941820 w 7734300"/>
                <a:gd name="connsiteY6" fmla="*/ 807720 h 1760220"/>
                <a:gd name="connsiteX7" fmla="*/ 7734300 w 7734300"/>
                <a:gd name="connsiteY7" fmla="*/ 381000 h 1760220"/>
                <a:gd name="connsiteX8" fmla="*/ 6903720 w 7734300"/>
                <a:gd name="connsiteY8" fmla="*/ 0 h 1760220"/>
                <a:gd name="connsiteX9" fmla="*/ 0 w 7734300"/>
                <a:gd name="connsiteY9" fmla="*/ 281940 h 1760220"/>
                <a:gd name="connsiteX0" fmla="*/ 6880860 w 7711440"/>
                <a:gd name="connsiteY0" fmla="*/ 0 h 1760220"/>
                <a:gd name="connsiteX1" fmla="*/ 78740 w 7711440"/>
                <a:gd name="connsiteY1" fmla="*/ 355600 h 1760220"/>
                <a:gd name="connsiteX2" fmla="*/ 0 w 7711440"/>
                <a:gd name="connsiteY2" fmla="*/ 1760220 h 1760220"/>
                <a:gd name="connsiteX3" fmla="*/ 99060 w 7711440"/>
                <a:gd name="connsiteY3" fmla="*/ 1684020 h 1760220"/>
                <a:gd name="connsiteX4" fmla="*/ 1104900 w 7711440"/>
                <a:gd name="connsiteY4" fmla="*/ 1363980 h 1760220"/>
                <a:gd name="connsiteX5" fmla="*/ 4396740 w 7711440"/>
                <a:gd name="connsiteY5" fmla="*/ 1005840 h 1760220"/>
                <a:gd name="connsiteX6" fmla="*/ 6918960 w 7711440"/>
                <a:gd name="connsiteY6" fmla="*/ 807720 h 1760220"/>
                <a:gd name="connsiteX7" fmla="*/ 7711440 w 7711440"/>
                <a:gd name="connsiteY7" fmla="*/ 381000 h 1760220"/>
                <a:gd name="connsiteX8" fmla="*/ 6880860 w 7711440"/>
                <a:gd name="connsiteY8" fmla="*/ 0 h 1760220"/>
                <a:gd name="connsiteX0" fmla="*/ 6802120 w 7632700"/>
                <a:gd name="connsiteY0" fmla="*/ 0 h 1684020"/>
                <a:gd name="connsiteX1" fmla="*/ 0 w 7632700"/>
                <a:gd name="connsiteY1" fmla="*/ 355600 h 1684020"/>
                <a:gd name="connsiteX2" fmla="*/ 20320 w 7632700"/>
                <a:gd name="connsiteY2" fmla="*/ 1684020 h 1684020"/>
                <a:gd name="connsiteX3" fmla="*/ 1026160 w 7632700"/>
                <a:gd name="connsiteY3" fmla="*/ 1363980 h 1684020"/>
                <a:gd name="connsiteX4" fmla="*/ 4318000 w 7632700"/>
                <a:gd name="connsiteY4" fmla="*/ 1005840 h 1684020"/>
                <a:gd name="connsiteX5" fmla="*/ 6840220 w 7632700"/>
                <a:gd name="connsiteY5" fmla="*/ 807720 h 1684020"/>
                <a:gd name="connsiteX6" fmla="*/ 7632700 w 7632700"/>
                <a:gd name="connsiteY6" fmla="*/ 381000 h 1684020"/>
                <a:gd name="connsiteX7" fmla="*/ 6802120 w 7632700"/>
                <a:gd name="connsiteY7" fmla="*/ 0 h 1684020"/>
                <a:gd name="connsiteX0" fmla="*/ 6802120 w 7632700"/>
                <a:gd name="connsiteY0" fmla="*/ 0 h 1689100"/>
                <a:gd name="connsiteX1" fmla="*/ 0 w 7632700"/>
                <a:gd name="connsiteY1" fmla="*/ 355600 h 1689100"/>
                <a:gd name="connsiteX2" fmla="*/ 0 w 7632700"/>
                <a:gd name="connsiteY2" fmla="*/ 1689100 h 1689100"/>
                <a:gd name="connsiteX3" fmla="*/ 1026160 w 7632700"/>
                <a:gd name="connsiteY3" fmla="*/ 1363980 h 1689100"/>
                <a:gd name="connsiteX4" fmla="*/ 4318000 w 7632700"/>
                <a:gd name="connsiteY4" fmla="*/ 1005840 h 1689100"/>
                <a:gd name="connsiteX5" fmla="*/ 6840220 w 7632700"/>
                <a:gd name="connsiteY5" fmla="*/ 807720 h 1689100"/>
                <a:gd name="connsiteX6" fmla="*/ 7632700 w 7632700"/>
                <a:gd name="connsiteY6" fmla="*/ 381000 h 1689100"/>
                <a:gd name="connsiteX7" fmla="*/ 6802120 w 7632700"/>
                <a:gd name="connsiteY7" fmla="*/ 0 h 1689100"/>
                <a:gd name="connsiteX0" fmla="*/ 7632700 w 7632700"/>
                <a:gd name="connsiteY0" fmla="*/ 25400 h 1333500"/>
                <a:gd name="connsiteX1" fmla="*/ 0 w 7632700"/>
                <a:gd name="connsiteY1" fmla="*/ 0 h 1333500"/>
                <a:gd name="connsiteX2" fmla="*/ 0 w 7632700"/>
                <a:gd name="connsiteY2" fmla="*/ 1333500 h 1333500"/>
                <a:gd name="connsiteX3" fmla="*/ 1026160 w 7632700"/>
                <a:gd name="connsiteY3" fmla="*/ 1008380 h 1333500"/>
                <a:gd name="connsiteX4" fmla="*/ 4318000 w 7632700"/>
                <a:gd name="connsiteY4" fmla="*/ 650240 h 1333500"/>
                <a:gd name="connsiteX5" fmla="*/ 6840220 w 7632700"/>
                <a:gd name="connsiteY5" fmla="*/ 452120 h 1333500"/>
                <a:gd name="connsiteX6" fmla="*/ 7632700 w 7632700"/>
                <a:gd name="connsiteY6" fmla="*/ 25400 h 1333500"/>
                <a:gd name="connsiteX0" fmla="*/ 7653020 w 7653020"/>
                <a:gd name="connsiteY0" fmla="*/ 0 h 1343660"/>
                <a:gd name="connsiteX1" fmla="*/ 0 w 7653020"/>
                <a:gd name="connsiteY1" fmla="*/ 10160 h 1343660"/>
                <a:gd name="connsiteX2" fmla="*/ 0 w 7653020"/>
                <a:gd name="connsiteY2" fmla="*/ 1343660 h 1343660"/>
                <a:gd name="connsiteX3" fmla="*/ 1026160 w 7653020"/>
                <a:gd name="connsiteY3" fmla="*/ 1018540 h 1343660"/>
                <a:gd name="connsiteX4" fmla="*/ 4318000 w 7653020"/>
                <a:gd name="connsiteY4" fmla="*/ 660400 h 1343660"/>
                <a:gd name="connsiteX5" fmla="*/ 6840220 w 7653020"/>
                <a:gd name="connsiteY5" fmla="*/ 462280 h 1343660"/>
                <a:gd name="connsiteX6" fmla="*/ 7653020 w 7653020"/>
                <a:gd name="connsiteY6" fmla="*/ 0 h 1343660"/>
                <a:gd name="connsiteX0" fmla="*/ 7653020 w 7653020"/>
                <a:gd name="connsiteY0" fmla="*/ 2242 h 1333500"/>
                <a:gd name="connsiteX1" fmla="*/ 0 w 7653020"/>
                <a:gd name="connsiteY1" fmla="*/ 0 h 1333500"/>
                <a:gd name="connsiteX2" fmla="*/ 0 w 7653020"/>
                <a:gd name="connsiteY2" fmla="*/ 1333500 h 1333500"/>
                <a:gd name="connsiteX3" fmla="*/ 1026160 w 7653020"/>
                <a:gd name="connsiteY3" fmla="*/ 1008380 h 1333500"/>
                <a:gd name="connsiteX4" fmla="*/ 4318000 w 7653020"/>
                <a:gd name="connsiteY4" fmla="*/ 650240 h 1333500"/>
                <a:gd name="connsiteX5" fmla="*/ 6840220 w 7653020"/>
                <a:gd name="connsiteY5" fmla="*/ 452120 h 1333500"/>
                <a:gd name="connsiteX6" fmla="*/ 7653020 w 7653020"/>
                <a:gd name="connsiteY6" fmla="*/ 2242 h 1333500"/>
                <a:gd name="connsiteX0" fmla="*/ 7659283 w 7659283"/>
                <a:gd name="connsiteY0" fmla="*/ 0 h 1349862"/>
                <a:gd name="connsiteX1" fmla="*/ 0 w 7659283"/>
                <a:gd name="connsiteY1" fmla="*/ 16362 h 1349862"/>
                <a:gd name="connsiteX2" fmla="*/ 0 w 7659283"/>
                <a:gd name="connsiteY2" fmla="*/ 1349862 h 1349862"/>
                <a:gd name="connsiteX3" fmla="*/ 1026160 w 7659283"/>
                <a:gd name="connsiteY3" fmla="*/ 1024742 h 1349862"/>
                <a:gd name="connsiteX4" fmla="*/ 4318000 w 7659283"/>
                <a:gd name="connsiteY4" fmla="*/ 666602 h 1349862"/>
                <a:gd name="connsiteX5" fmla="*/ 6840220 w 7659283"/>
                <a:gd name="connsiteY5" fmla="*/ 468482 h 1349862"/>
                <a:gd name="connsiteX6" fmla="*/ 7659283 w 7659283"/>
                <a:gd name="connsiteY6" fmla="*/ 0 h 1349862"/>
                <a:gd name="connsiteX0" fmla="*/ 7666903 w 7666903"/>
                <a:gd name="connsiteY0" fmla="*/ 0 h 1334772"/>
                <a:gd name="connsiteX1" fmla="*/ 0 w 7666903"/>
                <a:gd name="connsiteY1" fmla="*/ 1272 h 1334772"/>
                <a:gd name="connsiteX2" fmla="*/ 0 w 7666903"/>
                <a:gd name="connsiteY2" fmla="*/ 1334772 h 1334772"/>
                <a:gd name="connsiteX3" fmla="*/ 1026160 w 7666903"/>
                <a:gd name="connsiteY3" fmla="*/ 1009652 h 1334772"/>
                <a:gd name="connsiteX4" fmla="*/ 4318000 w 7666903"/>
                <a:gd name="connsiteY4" fmla="*/ 651512 h 1334772"/>
                <a:gd name="connsiteX5" fmla="*/ 6840220 w 7666903"/>
                <a:gd name="connsiteY5" fmla="*/ 453392 h 1334772"/>
                <a:gd name="connsiteX6" fmla="*/ 7666903 w 7666903"/>
                <a:gd name="connsiteY6" fmla="*/ 0 h 1334772"/>
                <a:gd name="connsiteX0" fmla="*/ 9145183 w 9145183"/>
                <a:gd name="connsiteY0" fmla="*/ 0 h 1349862"/>
                <a:gd name="connsiteX1" fmla="*/ 0 w 9145183"/>
                <a:gd name="connsiteY1" fmla="*/ 16362 h 1349862"/>
                <a:gd name="connsiteX2" fmla="*/ 0 w 9145183"/>
                <a:gd name="connsiteY2" fmla="*/ 1349862 h 1349862"/>
                <a:gd name="connsiteX3" fmla="*/ 1026160 w 9145183"/>
                <a:gd name="connsiteY3" fmla="*/ 1024742 h 1349862"/>
                <a:gd name="connsiteX4" fmla="*/ 4318000 w 9145183"/>
                <a:gd name="connsiteY4" fmla="*/ 666602 h 1349862"/>
                <a:gd name="connsiteX5" fmla="*/ 6840220 w 9145183"/>
                <a:gd name="connsiteY5" fmla="*/ 468482 h 1349862"/>
                <a:gd name="connsiteX6" fmla="*/ 9145183 w 9145183"/>
                <a:gd name="connsiteY6" fmla="*/ 0 h 1349862"/>
                <a:gd name="connsiteX0" fmla="*/ 9145183 w 9145183"/>
                <a:gd name="connsiteY0" fmla="*/ 0 h 1349862"/>
                <a:gd name="connsiteX1" fmla="*/ 0 w 9145183"/>
                <a:gd name="connsiteY1" fmla="*/ 16362 h 1349862"/>
                <a:gd name="connsiteX2" fmla="*/ 0 w 9145183"/>
                <a:gd name="connsiteY2" fmla="*/ 1349862 h 1349862"/>
                <a:gd name="connsiteX3" fmla="*/ 1026160 w 9145183"/>
                <a:gd name="connsiteY3" fmla="*/ 1024742 h 1349862"/>
                <a:gd name="connsiteX4" fmla="*/ 4318000 w 9145183"/>
                <a:gd name="connsiteY4" fmla="*/ 666602 h 1349862"/>
                <a:gd name="connsiteX5" fmla="*/ 6840220 w 9145183"/>
                <a:gd name="connsiteY5" fmla="*/ 468482 h 1349862"/>
                <a:gd name="connsiteX6" fmla="*/ 9145183 w 9145183"/>
                <a:gd name="connsiteY6" fmla="*/ 0 h 1349862"/>
                <a:gd name="connsiteX0" fmla="*/ 9152803 w 9152803"/>
                <a:gd name="connsiteY0" fmla="*/ 13817 h 1333500"/>
                <a:gd name="connsiteX1" fmla="*/ 0 w 9152803"/>
                <a:gd name="connsiteY1" fmla="*/ 0 h 1333500"/>
                <a:gd name="connsiteX2" fmla="*/ 0 w 9152803"/>
                <a:gd name="connsiteY2" fmla="*/ 1333500 h 1333500"/>
                <a:gd name="connsiteX3" fmla="*/ 1026160 w 9152803"/>
                <a:gd name="connsiteY3" fmla="*/ 1008380 h 1333500"/>
                <a:gd name="connsiteX4" fmla="*/ 4318000 w 9152803"/>
                <a:gd name="connsiteY4" fmla="*/ 650240 h 1333500"/>
                <a:gd name="connsiteX5" fmla="*/ 6840220 w 9152803"/>
                <a:gd name="connsiteY5" fmla="*/ 452120 h 1333500"/>
                <a:gd name="connsiteX6" fmla="*/ 9152803 w 9152803"/>
                <a:gd name="connsiteY6" fmla="*/ 13817 h 1333500"/>
                <a:gd name="connsiteX0" fmla="*/ 9152803 w 9152803"/>
                <a:gd name="connsiteY0" fmla="*/ 0 h 1319683"/>
                <a:gd name="connsiteX1" fmla="*/ 7620 w 9152803"/>
                <a:gd name="connsiteY1" fmla="*/ 16362 h 1319683"/>
                <a:gd name="connsiteX2" fmla="*/ 0 w 9152803"/>
                <a:gd name="connsiteY2" fmla="*/ 1319683 h 1319683"/>
                <a:gd name="connsiteX3" fmla="*/ 1026160 w 9152803"/>
                <a:gd name="connsiteY3" fmla="*/ 994563 h 1319683"/>
                <a:gd name="connsiteX4" fmla="*/ 4318000 w 9152803"/>
                <a:gd name="connsiteY4" fmla="*/ 636423 h 1319683"/>
                <a:gd name="connsiteX5" fmla="*/ 6840220 w 9152803"/>
                <a:gd name="connsiteY5" fmla="*/ 438303 h 1319683"/>
                <a:gd name="connsiteX6" fmla="*/ 9152803 w 9152803"/>
                <a:gd name="connsiteY6" fmla="*/ 0 h 1319683"/>
                <a:gd name="connsiteX0" fmla="*/ 9152803 w 9152803"/>
                <a:gd name="connsiteY0" fmla="*/ 0 h 1319683"/>
                <a:gd name="connsiteX1" fmla="*/ 7620 w 9152803"/>
                <a:gd name="connsiteY1" fmla="*/ 8817 h 1319683"/>
                <a:gd name="connsiteX2" fmla="*/ 0 w 9152803"/>
                <a:gd name="connsiteY2" fmla="*/ 1319683 h 1319683"/>
                <a:gd name="connsiteX3" fmla="*/ 1026160 w 9152803"/>
                <a:gd name="connsiteY3" fmla="*/ 994563 h 1319683"/>
                <a:gd name="connsiteX4" fmla="*/ 4318000 w 9152803"/>
                <a:gd name="connsiteY4" fmla="*/ 636423 h 1319683"/>
                <a:gd name="connsiteX5" fmla="*/ 6840220 w 9152803"/>
                <a:gd name="connsiteY5" fmla="*/ 438303 h 1319683"/>
                <a:gd name="connsiteX6" fmla="*/ 9152803 w 9152803"/>
                <a:gd name="connsiteY6" fmla="*/ 0 h 131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52803" h="1319683">
                  <a:moveTo>
                    <a:pt x="9152803" y="0"/>
                  </a:moveTo>
                  <a:lnTo>
                    <a:pt x="7620" y="8817"/>
                  </a:lnTo>
                  <a:lnTo>
                    <a:pt x="0" y="1319683"/>
                  </a:lnTo>
                  <a:lnTo>
                    <a:pt x="1026160" y="994563"/>
                  </a:lnTo>
                  <a:lnTo>
                    <a:pt x="4318000" y="636423"/>
                  </a:lnTo>
                  <a:lnTo>
                    <a:pt x="6840220" y="438303"/>
                  </a:lnTo>
                  <a:lnTo>
                    <a:pt x="915280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2" descr="H:\ppt\header 2.pn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"/>
            <a:stretch/>
          </p:blipFill>
          <p:spPr bwMode="auto">
            <a:xfrm>
              <a:off x="1" y="-9526"/>
              <a:ext cx="9143999" cy="1404129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ight Triangle 13"/>
            <p:cNvSpPr/>
            <p:nvPr/>
          </p:nvSpPr>
          <p:spPr>
            <a:xfrm flipV="1">
              <a:off x="-7366" y="-6919"/>
              <a:ext cx="1238018" cy="1219201"/>
            </a:xfrm>
            <a:prstGeom prst="rtTriangle">
              <a:avLst/>
            </a:prstGeom>
            <a:solidFill>
              <a:srgbClr val="7286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9" descr="H:\ppt\111111111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923" y="205578"/>
              <a:ext cx="982369" cy="702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4" descr="C:\Users\giorgi basiashvili\Desktop\Untitled-1.png"/>
          <p:cNvPicPr>
            <a:picLocks noChangeAspect="1" noChangeArrowheads="1"/>
          </p:cNvPicPr>
          <p:nvPr/>
        </p:nvPicPr>
        <p:blipFill>
          <a:blip r:embed="rId5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5948" y="68853"/>
            <a:ext cx="1066800" cy="10676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03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3098"/>
          <a:stretch/>
        </p:blipFill>
        <p:spPr bwMode="auto">
          <a:xfrm rot="10800000">
            <a:off x="-7367" y="4648200"/>
            <a:ext cx="9144001" cy="220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98125" y="2582530"/>
            <a:ext cx="39666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Project Data:</a:t>
            </a:r>
          </a:p>
          <a:p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Status: FS and </a:t>
            </a:r>
            <a:r>
              <a:rPr lang="en-US" sz="1600" dirty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DD </a:t>
            </a:r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is ongoing.</a:t>
            </a:r>
            <a:endParaRPr lang="en-GB" sz="1600" dirty="0">
              <a:latin typeface="+mj-lt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GB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Estimated Cost</a:t>
            </a:r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: 90 </a:t>
            </a:r>
            <a:r>
              <a:rPr lang="en-US" sz="1600" dirty="0" err="1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mln</a:t>
            </a:r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. USD</a:t>
            </a:r>
            <a:r>
              <a:rPr lang="ka-GE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Design Period: 2017 </a:t>
            </a:r>
            <a:r>
              <a:rPr lang="en-US" sz="1600" dirty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– </a:t>
            </a:r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2018</a:t>
            </a:r>
          </a:p>
          <a:p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Construction Period: 2018 </a:t>
            </a:r>
            <a:r>
              <a:rPr lang="en-US" sz="1600" dirty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– </a:t>
            </a:r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2020</a:t>
            </a:r>
          </a:p>
          <a:p>
            <a:r>
              <a:rPr lang="en-US" sz="1600" dirty="0">
                <a:ea typeface="Tahoma" panose="020B0604030504040204" pitchFamily="34" charset="0"/>
                <a:cs typeface="Times New Roman" panose="02020603050405020304" pitchFamily="18" charset="0"/>
              </a:rPr>
              <a:t>Donor: </a:t>
            </a:r>
            <a:r>
              <a:rPr lang="en-US" sz="1600" dirty="0" smtClean="0">
                <a:solidFill>
                  <a:srgbClr val="C0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EIB</a:t>
            </a:r>
            <a:endParaRPr lang="en-US" sz="1600" dirty="0">
              <a:solidFill>
                <a:srgbClr val="C00000"/>
              </a:solidFill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-7366" y="-9526"/>
            <a:ext cx="9159259" cy="1404129"/>
            <a:chOff x="-7366" y="-9526"/>
            <a:chExt cx="9159259" cy="1404129"/>
          </a:xfrm>
        </p:grpSpPr>
        <p:sp>
          <p:nvSpPr>
            <p:cNvPr id="33" name="Freeform 32"/>
            <p:cNvSpPr/>
            <p:nvPr/>
          </p:nvSpPr>
          <p:spPr>
            <a:xfrm>
              <a:off x="-910" y="-6919"/>
              <a:ext cx="9152803" cy="1332844"/>
            </a:xfrm>
            <a:custGeom>
              <a:avLst/>
              <a:gdLst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0 w 7734300"/>
                <a:gd name="connsiteY8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129540 w 7734300"/>
                <a:gd name="connsiteY8" fmla="*/ 304800 h 1760220"/>
                <a:gd name="connsiteX9" fmla="*/ 0 w 7734300"/>
                <a:gd name="connsiteY9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279400 w 7734300"/>
                <a:gd name="connsiteY8" fmla="*/ 147320 h 1760220"/>
                <a:gd name="connsiteX9" fmla="*/ 0 w 7734300"/>
                <a:gd name="connsiteY9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0 w 7734300"/>
                <a:gd name="connsiteY8" fmla="*/ 281940 h 1760220"/>
                <a:gd name="connsiteX0" fmla="*/ 0 w 7734300"/>
                <a:gd name="connsiteY0" fmla="*/ 281940 h 1760220"/>
                <a:gd name="connsiteX1" fmla="*/ 101600 w 7734300"/>
                <a:gd name="connsiteY1" fmla="*/ 355600 h 1760220"/>
                <a:gd name="connsiteX2" fmla="*/ 22860 w 7734300"/>
                <a:gd name="connsiteY2" fmla="*/ 1760220 h 1760220"/>
                <a:gd name="connsiteX3" fmla="*/ 121920 w 7734300"/>
                <a:gd name="connsiteY3" fmla="*/ 1684020 h 1760220"/>
                <a:gd name="connsiteX4" fmla="*/ 1127760 w 7734300"/>
                <a:gd name="connsiteY4" fmla="*/ 1363980 h 1760220"/>
                <a:gd name="connsiteX5" fmla="*/ 4419600 w 7734300"/>
                <a:gd name="connsiteY5" fmla="*/ 1005840 h 1760220"/>
                <a:gd name="connsiteX6" fmla="*/ 6941820 w 7734300"/>
                <a:gd name="connsiteY6" fmla="*/ 807720 h 1760220"/>
                <a:gd name="connsiteX7" fmla="*/ 7734300 w 7734300"/>
                <a:gd name="connsiteY7" fmla="*/ 381000 h 1760220"/>
                <a:gd name="connsiteX8" fmla="*/ 6903720 w 7734300"/>
                <a:gd name="connsiteY8" fmla="*/ 0 h 1760220"/>
                <a:gd name="connsiteX9" fmla="*/ 0 w 7734300"/>
                <a:gd name="connsiteY9" fmla="*/ 281940 h 1760220"/>
                <a:gd name="connsiteX0" fmla="*/ 6880860 w 7711440"/>
                <a:gd name="connsiteY0" fmla="*/ 0 h 1760220"/>
                <a:gd name="connsiteX1" fmla="*/ 78740 w 7711440"/>
                <a:gd name="connsiteY1" fmla="*/ 355600 h 1760220"/>
                <a:gd name="connsiteX2" fmla="*/ 0 w 7711440"/>
                <a:gd name="connsiteY2" fmla="*/ 1760220 h 1760220"/>
                <a:gd name="connsiteX3" fmla="*/ 99060 w 7711440"/>
                <a:gd name="connsiteY3" fmla="*/ 1684020 h 1760220"/>
                <a:gd name="connsiteX4" fmla="*/ 1104900 w 7711440"/>
                <a:gd name="connsiteY4" fmla="*/ 1363980 h 1760220"/>
                <a:gd name="connsiteX5" fmla="*/ 4396740 w 7711440"/>
                <a:gd name="connsiteY5" fmla="*/ 1005840 h 1760220"/>
                <a:gd name="connsiteX6" fmla="*/ 6918960 w 7711440"/>
                <a:gd name="connsiteY6" fmla="*/ 807720 h 1760220"/>
                <a:gd name="connsiteX7" fmla="*/ 7711440 w 7711440"/>
                <a:gd name="connsiteY7" fmla="*/ 381000 h 1760220"/>
                <a:gd name="connsiteX8" fmla="*/ 6880860 w 7711440"/>
                <a:gd name="connsiteY8" fmla="*/ 0 h 1760220"/>
                <a:gd name="connsiteX0" fmla="*/ 6802120 w 7632700"/>
                <a:gd name="connsiteY0" fmla="*/ 0 h 1684020"/>
                <a:gd name="connsiteX1" fmla="*/ 0 w 7632700"/>
                <a:gd name="connsiteY1" fmla="*/ 355600 h 1684020"/>
                <a:gd name="connsiteX2" fmla="*/ 20320 w 7632700"/>
                <a:gd name="connsiteY2" fmla="*/ 1684020 h 1684020"/>
                <a:gd name="connsiteX3" fmla="*/ 1026160 w 7632700"/>
                <a:gd name="connsiteY3" fmla="*/ 1363980 h 1684020"/>
                <a:gd name="connsiteX4" fmla="*/ 4318000 w 7632700"/>
                <a:gd name="connsiteY4" fmla="*/ 1005840 h 1684020"/>
                <a:gd name="connsiteX5" fmla="*/ 6840220 w 7632700"/>
                <a:gd name="connsiteY5" fmla="*/ 807720 h 1684020"/>
                <a:gd name="connsiteX6" fmla="*/ 7632700 w 7632700"/>
                <a:gd name="connsiteY6" fmla="*/ 381000 h 1684020"/>
                <a:gd name="connsiteX7" fmla="*/ 6802120 w 7632700"/>
                <a:gd name="connsiteY7" fmla="*/ 0 h 1684020"/>
                <a:gd name="connsiteX0" fmla="*/ 6802120 w 7632700"/>
                <a:gd name="connsiteY0" fmla="*/ 0 h 1689100"/>
                <a:gd name="connsiteX1" fmla="*/ 0 w 7632700"/>
                <a:gd name="connsiteY1" fmla="*/ 355600 h 1689100"/>
                <a:gd name="connsiteX2" fmla="*/ 0 w 7632700"/>
                <a:gd name="connsiteY2" fmla="*/ 1689100 h 1689100"/>
                <a:gd name="connsiteX3" fmla="*/ 1026160 w 7632700"/>
                <a:gd name="connsiteY3" fmla="*/ 1363980 h 1689100"/>
                <a:gd name="connsiteX4" fmla="*/ 4318000 w 7632700"/>
                <a:gd name="connsiteY4" fmla="*/ 1005840 h 1689100"/>
                <a:gd name="connsiteX5" fmla="*/ 6840220 w 7632700"/>
                <a:gd name="connsiteY5" fmla="*/ 807720 h 1689100"/>
                <a:gd name="connsiteX6" fmla="*/ 7632700 w 7632700"/>
                <a:gd name="connsiteY6" fmla="*/ 381000 h 1689100"/>
                <a:gd name="connsiteX7" fmla="*/ 6802120 w 7632700"/>
                <a:gd name="connsiteY7" fmla="*/ 0 h 1689100"/>
                <a:gd name="connsiteX0" fmla="*/ 7632700 w 7632700"/>
                <a:gd name="connsiteY0" fmla="*/ 25400 h 1333500"/>
                <a:gd name="connsiteX1" fmla="*/ 0 w 7632700"/>
                <a:gd name="connsiteY1" fmla="*/ 0 h 1333500"/>
                <a:gd name="connsiteX2" fmla="*/ 0 w 7632700"/>
                <a:gd name="connsiteY2" fmla="*/ 1333500 h 1333500"/>
                <a:gd name="connsiteX3" fmla="*/ 1026160 w 7632700"/>
                <a:gd name="connsiteY3" fmla="*/ 1008380 h 1333500"/>
                <a:gd name="connsiteX4" fmla="*/ 4318000 w 7632700"/>
                <a:gd name="connsiteY4" fmla="*/ 650240 h 1333500"/>
                <a:gd name="connsiteX5" fmla="*/ 6840220 w 7632700"/>
                <a:gd name="connsiteY5" fmla="*/ 452120 h 1333500"/>
                <a:gd name="connsiteX6" fmla="*/ 7632700 w 7632700"/>
                <a:gd name="connsiteY6" fmla="*/ 25400 h 1333500"/>
                <a:gd name="connsiteX0" fmla="*/ 7653020 w 7653020"/>
                <a:gd name="connsiteY0" fmla="*/ 0 h 1343660"/>
                <a:gd name="connsiteX1" fmla="*/ 0 w 7653020"/>
                <a:gd name="connsiteY1" fmla="*/ 10160 h 1343660"/>
                <a:gd name="connsiteX2" fmla="*/ 0 w 7653020"/>
                <a:gd name="connsiteY2" fmla="*/ 1343660 h 1343660"/>
                <a:gd name="connsiteX3" fmla="*/ 1026160 w 7653020"/>
                <a:gd name="connsiteY3" fmla="*/ 1018540 h 1343660"/>
                <a:gd name="connsiteX4" fmla="*/ 4318000 w 7653020"/>
                <a:gd name="connsiteY4" fmla="*/ 660400 h 1343660"/>
                <a:gd name="connsiteX5" fmla="*/ 6840220 w 7653020"/>
                <a:gd name="connsiteY5" fmla="*/ 462280 h 1343660"/>
                <a:gd name="connsiteX6" fmla="*/ 7653020 w 7653020"/>
                <a:gd name="connsiteY6" fmla="*/ 0 h 1343660"/>
                <a:gd name="connsiteX0" fmla="*/ 7653020 w 7653020"/>
                <a:gd name="connsiteY0" fmla="*/ 2242 h 1333500"/>
                <a:gd name="connsiteX1" fmla="*/ 0 w 7653020"/>
                <a:gd name="connsiteY1" fmla="*/ 0 h 1333500"/>
                <a:gd name="connsiteX2" fmla="*/ 0 w 7653020"/>
                <a:gd name="connsiteY2" fmla="*/ 1333500 h 1333500"/>
                <a:gd name="connsiteX3" fmla="*/ 1026160 w 7653020"/>
                <a:gd name="connsiteY3" fmla="*/ 1008380 h 1333500"/>
                <a:gd name="connsiteX4" fmla="*/ 4318000 w 7653020"/>
                <a:gd name="connsiteY4" fmla="*/ 650240 h 1333500"/>
                <a:gd name="connsiteX5" fmla="*/ 6840220 w 7653020"/>
                <a:gd name="connsiteY5" fmla="*/ 452120 h 1333500"/>
                <a:gd name="connsiteX6" fmla="*/ 7653020 w 7653020"/>
                <a:gd name="connsiteY6" fmla="*/ 2242 h 1333500"/>
                <a:gd name="connsiteX0" fmla="*/ 7659283 w 7659283"/>
                <a:gd name="connsiteY0" fmla="*/ 0 h 1349862"/>
                <a:gd name="connsiteX1" fmla="*/ 0 w 7659283"/>
                <a:gd name="connsiteY1" fmla="*/ 16362 h 1349862"/>
                <a:gd name="connsiteX2" fmla="*/ 0 w 7659283"/>
                <a:gd name="connsiteY2" fmla="*/ 1349862 h 1349862"/>
                <a:gd name="connsiteX3" fmla="*/ 1026160 w 7659283"/>
                <a:gd name="connsiteY3" fmla="*/ 1024742 h 1349862"/>
                <a:gd name="connsiteX4" fmla="*/ 4318000 w 7659283"/>
                <a:gd name="connsiteY4" fmla="*/ 666602 h 1349862"/>
                <a:gd name="connsiteX5" fmla="*/ 6840220 w 7659283"/>
                <a:gd name="connsiteY5" fmla="*/ 468482 h 1349862"/>
                <a:gd name="connsiteX6" fmla="*/ 7659283 w 7659283"/>
                <a:gd name="connsiteY6" fmla="*/ 0 h 1349862"/>
                <a:gd name="connsiteX0" fmla="*/ 7666903 w 7666903"/>
                <a:gd name="connsiteY0" fmla="*/ 0 h 1334772"/>
                <a:gd name="connsiteX1" fmla="*/ 0 w 7666903"/>
                <a:gd name="connsiteY1" fmla="*/ 1272 h 1334772"/>
                <a:gd name="connsiteX2" fmla="*/ 0 w 7666903"/>
                <a:gd name="connsiteY2" fmla="*/ 1334772 h 1334772"/>
                <a:gd name="connsiteX3" fmla="*/ 1026160 w 7666903"/>
                <a:gd name="connsiteY3" fmla="*/ 1009652 h 1334772"/>
                <a:gd name="connsiteX4" fmla="*/ 4318000 w 7666903"/>
                <a:gd name="connsiteY4" fmla="*/ 651512 h 1334772"/>
                <a:gd name="connsiteX5" fmla="*/ 6840220 w 7666903"/>
                <a:gd name="connsiteY5" fmla="*/ 453392 h 1334772"/>
                <a:gd name="connsiteX6" fmla="*/ 7666903 w 7666903"/>
                <a:gd name="connsiteY6" fmla="*/ 0 h 1334772"/>
                <a:gd name="connsiteX0" fmla="*/ 9145183 w 9145183"/>
                <a:gd name="connsiteY0" fmla="*/ 0 h 1349862"/>
                <a:gd name="connsiteX1" fmla="*/ 0 w 9145183"/>
                <a:gd name="connsiteY1" fmla="*/ 16362 h 1349862"/>
                <a:gd name="connsiteX2" fmla="*/ 0 w 9145183"/>
                <a:gd name="connsiteY2" fmla="*/ 1349862 h 1349862"/>
                <a:gd name="connsiteX3" fmla="*/ 1026160 w 9145183"/>
                <a:gd name="connsiteY3" fmla="*/ 1024742 h 1349862"/>
                <a:gd name="connsiteX4" fmla="*/ 4318000 w 9145183"/>
                <a:gd name="connsiteY4" fmla="*/ 666602 h 1349862"/>
                <a:gd name="connsiteX5" fmla="*/ 6840220 w 9145183"/>
                <a:gd name="connsiteY5" fmla="*/ 468482 h 1349862"/>
                <a:gd name="connsiteX6" fmla="*/ 9145183 w 9145183"/>
                <a:gd name="connsiteY6" fmla="*/ 0 h 1349862"/>
                <a:gd name="connsiteX0" fmla="*/ 9145183 w 9145183"/>
                <a:gd name="connsiteY0" fmla="*/ 0 h 1349862"/>
                <a:gd name="connsiteX1" fmla="*/ 0 w 9145183"/>
                <a:gd name="connsiteY1" fmla="*/ 16362 h 1349862"/>
                <a:gd name="connsiteX2" fmla="*/ 0 w 9145183"/>
                <a:gd name="connsiteY2" fmla="*/ 1349862 h 1349862"/>
                <a:gd name="connsiteX3" fmla="*/ 1026160 w 9145183"/>
                <a:gd name="connsiteY3" fmla="*/ 1024742 h 1349862"/>
                <a:gd name="connsiteX4" fmla="*/ 4318000 w 9145183"/>
                <a:gd name="connsiteY4" fmla="*/ 666602 h 1349862"/>
                <a:gd name="connsiteX5" fmla="*/ 6840220 w 9145183"/>
                <a:gd name="connsiteY5" fmla="*/ 468482 h 1349862"/>
                <a:gd name="connsiteX6" fmla="*/ 9145183 w 9145183"/>
                <a:gd name="connsiteY6" fmla="*/ 0 h 1349862"/>
                <a:gd name="connsiteX0" fmla="*/ 9152803 w 9152803"/>
                <a:gd name="connsiteY0" fmla="*/ 13817 h 1333500"/>
                <a:gd name="connsiteX1" fmla="*/ 0 w 9152803"/>
                <a:gd name="connsiteY1" fmla="*/ 0 h 1333500"/>
                <a:gd name="connsiteX2" fmla="*/ 0 w 9152803"/>
                <a:gd name="connsiteY2" fmla="*/ 1333500 h 1333500"/>
                <a:gd name="connsiteX3" fmla="*/ 1026160 w 9152803"/>
                <a:gd name="connsiteY3" fmla="*/ 1008380 h 1333500"/>
                <a:gd name="connsiteX4" fmla="*/ 4318000 w 9152803"/>
                <a:gd name="connsiteY4" fmla="*/ 650240 h 1333500"/>
                <a:gd name="connsiteX5" fmla="*/ 6840220 w 9152803"/>
                <a:gd name="connsiteY5" fmla="*/ 452120 h 1333500"/>
                <a:gd name="connsiteX6" fmla="*/ 9152803 w 9152803"/>
                <a:gd name="connsiteY6" fmla="*/ 13817 h 1333500"/>
                <a:gd name="connsiteX0" fmla="*/ 9152803 w 9152803"/>
                <a:gd name="connsiteY0" fmla="*/ 0 h 1319683"/>
                <a:gd name="connsiteX1" fmla="*/ 7620 w 9152803"/>
                <a:gd name="connsiteY1" fmla="*/ 16362 h 1319683"/>
                <a:gd name="connsiteX2" fmla="*/ 0 w 9152803"/>
                <a:gd name="connsiteY2" fmla="*/ 1319683 h 1319683"/>
                <a:gd name="connsiteX3" fmla="*/ 1026160 w 9152803"/>
                <a:gd name="connsiteY3" fmla="*/ 994563 h 1319683"/>
                <a:gd name="connsiteX4" fmla="*/ 4318000 w 9152803"/>
                <a:gd name="connsiteY4" fmla="*/ 636423 h 1319683"/>
                <a:gd name="connsiteX5" fmla="*/ 6840220 w 9152803"/>
                <a:gd name="connsiteY5" fmla="*/ 438303 h 1319683"/>
                <a:gd name="connsiteX6" fmla="*/ 9152803 w 9152803"/>
                <a:gd name="connsiteY6" fmla="*/ 0 h 1319683"/>
                <a:gd name="connsiteX0" fmla="*/ 9152803 w 9152803"/>
                <a:gd name="connsiteY0" fmla="*/ 0 h 1319683"/>
                <a:gd name="connsiteX1" fmla="*/ 7620 w 9152803"/>
                <a:gd name="connsiteY1" fmla="*/ 8817 h 1319683"/>
                <a:gd name="connsiteX2" fmla="*/ 0 w 9152803"/>
                <a:gd name="connsiteY2" fmla="*/ 1319683 h 1319683"/>
                <a:gd name="connsiteX3" fmla="*/ 1026160 w 9152803"/>
                <a:gd name="connsiteY3" fmla="*/ 994563 h 1319683"/>
                <a:gd name="connsiteX4" fmla="*/ 4318000 w 9152803"/>
                <a:gd name="connsiteY4" fmla="*/ 636423 h 1319683"/>
                <a:gd name="connsiteX5" fmla="*/ 6840220 w 9152803"/>
                <a:gd name="connsiteY5" fmla="*/ 438303 h 1319683"/>
                <a:gd name="connsiteX6" fmla="*/ 9152803 w 9152803"/>
                <a:gd name="connsiteY6" fmla="*/ 0 h 131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52803" h="1319683">
                  <a:moveTo>
                    <a:pt x="9152803" y="0"/>
                  </a:moveTo>
                  <a:lnTo>
                    <a:pt x="7620" y="8817"/>
                  </a:lnTo>
                  <a:lnTo>
                    <a:pt x="0" y="1319683"/>
                  </a:lnTo>
                  <a:lnTo>
                    <a:pt x="1026160" y="994563"/>
                  </a:lnTo>
                  <a:lnTo>
                    <a:pt x="4318000" y="636423"/>
                  </a:lnTo>
                  <a:lnTo>
                    <a:pt x="6840220" y="438303"/>
                  </a:lnTo>
                  <a:lnTo>
                    <a:pt x="915280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2" descr="H:\ppt\header 2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82" t="1" r="254" b="-1"/>
            <a:stretch/>
          </p:blipFill>
          <p:spPr bwMode="auto">
            <a:xfrm>
              <a:off x="1" y="-9526"/>
              <a:ext cx="9143999" cy="1404129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ight Triangle 34"/>
            <p:cNvSpPr/>
            <p:nvPr/>
          </p:nvSpPr>
          <p:spPr>
            <a:xfrm flipV="1">
              <a:off x="-7366" y="-6919"/>
              <a:ext cx="1238018" cy="1219201"/>
            </a:xfrm>
            <a:prstGeom prst="rtTriangle">
              <a:avLst/>
            </a:prstGeom>
            <a:solidFill>
              <a:srgbClr val="7286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9" descr="H:\ppt\11111111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923" y="205578"/>
              <a:ext cx="982369" cy="702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Picture 4" descr="C:\Users\giorgi basiashvili\Desktop\Untitled-1.png"/>
          <p:cNvPicPr>
            <a:picLocks noChangeAspect="1" noChangeArrowheads="1"/>
          </p:cNvPicPr>
          <p:nvPr/>
        </p:nvPicPr>
        <p:blipFill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5948" y="68853"/>
            <a:ext cx="1066800" cy="10676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itle 1"/>
          <p:cNvSpPr>
            <a:spLocks noGrp="1"/>
          </p:cNvSpPr>
          <p:nvPr>
            <p:ph type="title" idx="4294967295"/>
          </p:nvPr>
        </p:nvSpPr>
        <p:spPr>
          <a:xfrm>
            <a:off x="-7366" y="1466042"/>
            <a:ext cx="9151366" cy="442912"/>
          </a:xfrm>
          <a:solidFill>
            <a:srgbClr val="5C729F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400" dirty="0"/>
              <a:t>Rustavi – </a:t>
            </a:r>
            <a:r>
              <a:rPr lang="en-US" sz="2400" dirty="0" err="1"/>
              <a:t>Sadakhlo</a:t>
            </a:r>
            <a:r>
              <a:rPr lang="en-US" sz="2400" dirty="0"/>
              <a:t> 40 km</a:t>
            </a:r>
          </a:p>
        </p:txBody>
      </p:sp>
      <p:sp>
        <p:nvSpPr>
          <p:cNvPr id="20" name="Rectangle 19"/>
          <p:cNvSpPr/>
          <p:nvPr/>
        </p:nvSpPr>
        <p:spPr>
          <a:xfrm>
            <a:off x="-7368" y="4653280"/>
            <a:ext cx="4162239" cy="2204718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7368" y="2687320"/>
            <a:ext cx="388368" cy="152400"/>
          </a:xfrm>
          <a:prstGeom prst="rect">
            <a:avLst/>
          </a:prstGeom>
          <a:solidFill>
            <a:srgbClr val="DE853C"/>
          </a:solidFill>
          <a:ln>
            <a:solidFill>
              <a:srgbClr val="E46C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3589606"/>
              </p:ext>
            </p:extLst>
          </p:nvPr>
        </p:nvGraphicFramePr>
        <p:xfrm>
          <a:off x="35560" y="4684335"/>
          <a:ext cx="3926840" cy="21533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4449514" y="2362200"/>
            <a:ext cx="4503163" cy="3704686"/>
            <a:chOff x="3505200" y="2162714"/>
            <a:chExt cx="5430964" cy="4467974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62" t="5653" r="2135" b="3403"/>
            <a:stretch/>
          </p:blipFill>
          <p:spPr bwMode="auto">
            <a:xfrm>
              <a:off x="3505200" y="2162714"/>
              <a:ext cx="5430964" cy="446797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Freeform 16"/>
            <p:cNvSpPr/>
            <p:nvPr/>
          </p:nvSpPr>
          <p:spPr>
            <a:xfrm>
              <a:off x="5613892" y="3517917"/>
              <a:ext cx="1006998" cy="1932972"/>
            </a:xfrm>
            <a:custGeom>
              <a:avLst/>
              <a:gdLst>
                <a:gd name="connsiteX0" fmla="*/ 1006998 w 1006998"/>
                <a:gd name="connsiteY0" fmla="*/ 0 h 1932972"/>
                <a:gd name="connsiteX1" fmla="*/ 949124 w 1006998"/>
                <a:gd name="connsiteY1" fmla="*/ 34724 h 1932972"/>
                <a:gd name="connsiteX2" fmla="*/ 914400 w 1006998"/>
                <a:gd name="connsiteY2" fmla="*/ 46298 h 1932972"/>
                <a:gd name="connsiteX3" fmla="*/ 844952 w 1006998"/>
                <a:gd name="connsiteY3" fmla="*/ 81022 h 1932972"/>
                <a:gd name="connsiteX4" fmla="*/ 787079 w 1006998"/>
                <a:gd name="connsiteY4" fmla="*/ 138896 h 1932972"/>
                <a:gd name="connsiteX5" fmla="*/ 763929 w 1006998"/>
                <a:gd name="connsiteY5" fmla="*/ 173620 h 1932972"/>
                <a:gd name="connsiteX6" fmla="*/ 729205 w 1006998"/>
                <a:gd name="connsiteY6" fmla="*/ 196769 h 1932972"/>
                <a:gd name="connsiteX7" fmla="*/ 706056 w 1006998"/>
                <a:gd name="connsiteY7" fmla="*/ 231493 h 1932972"/>
                <a:gd name="connsiteX8" fmla="*/ 694481 w 1006998"/>
                <a:gd name="connsiteY8" fmla="*/ 266217 h 1932972"/>
                <a:gd name="connsiteX9" fmla="*/ 671332 w 1006998"/>
                <a:gd name="connsiteY9" fmla="*/ 289367 h 1932972"/>
                <a:gd name="connsiteX10" fmla="*/ 648183 w 1006998"/>
                <a:gd name="connsiteY10" fmla="*/ 324091 h 1932972"/>
                <a:gd name="connsiteX11" fmla="*/ 625033 w 1006998"/>
                <a:gd name="connsiteY11" fmla="*/ 416688 h 1932972"/>
                <a:gd name="connsiteX12" fmla="*/ 613459 w 1006998"/>
                <a:gd name="connsiteY12" fmla="*/ 451412 h 1932972"/>
                <a:gd name="connsiteX13" fmla="*/ 590309 w 1006998"/>
                <a:gd name="connsiteY13" fmla="*/ 590308 h 1932972"/>
                <a:gd name="connsiteX14" fmla="*/ 578734 w 1006998"/>
                <a:gd name="connsiteY14" fmla="*/ 636607 h 1932972"/>
                <a:gd name="connsiteX15" fmla="*/ 555585 w 1006998"/>
                <a:gd name="connsiteY15" fmla="*/ 682906 h 1932972"/>
                <a:gd name="connsiteX16" fmla="*/ 544010 w 1006998"/>
                <a:gd name="connsiteY16" fmla="*/ 740779 h 1932972"/>
                <a:gd name="connsiteX17" fmla="*/ 532436 w 1006998"/>
                <a:gd name="connsiteY17" fmla="*/ 821802 h 1932972"/>
                <a:gd name="connsiteX18" fmla="*/ 509286 w 1006998"/>
                <a:gd name="connsiteY18" fmla="*/ 856526 h 1932972"/>
                <a:gd name="connsiteX19" fmla="*/ 486137 w 1006998"/>
                <a:gd name="connsiteY19" fmla="*/ 949124 h 1932972"/>
                <a:gd name="connsiteX20" fmla="*/ 462988 w 1006998"/>
                <a:gd name="connsiteY20" fmla="*/ 995422 h 1932972"/>
                <a:gd name="connsiteX21" fmla="*/ 451413 w 1006998"/>
                <a:gd name="connsiteY21" fmla="*/ 1041721 h 1932972"/>
                <a:gd name="connsiteX22" fmla="*/ 428264 w 1006998"/>
                <a:gd name="connsiteY22" fmla="*/ 1111169 h 1932972"/>
                <a:gd name="connsiteX23" fmla="*/ 405114 w 1006998"/>
                <a:gd name="connsiteY23" fmla="*/ 1180617 h 1932972"/>
                <a:gd name="connsiteX24" fmla="*/ 347241 w 1006998"/>
                <a:gd name="connsiteY24" fmla="*/ 1342663 h 1932972"/>
                <a:gd name="connsiteX25" fmla="*/ 335666 w 1006998"/>
                <a:gd name="connsiteY25" fmla="*/ 1412111 h 1932972"/>
                <a:gd name="connsiteX26" fmla="*/ 300942 w 1006998"/>
                <a:gd name="connsiteY26" fmla="*/ 1504708 h 1932972"/>
                <a:gd name="connsiteX27" fmla="*/ 289367 w 1006998"/>
                <a:gd name="connsiteY27" fmla="*/ 1539432 h 1932972"/>
                <a:gd name="connsiteX28" fmla="*/ 243069 w 1006998"/>
                <a:gd name="connsiteY28" fmla="*/ 1620455 h 1932972"/>
                <a:gd name="connsiteX29" fmla="*/ 231494 w 1006998"/>
                <a:gd name="connsiteY29" fmla="*/ 1655179 h 1932972"/>
                <a:gd name="connsiteX30" fmla="*/ 185195 w 1006998"/>
                <a:gd name="connsiteY30" fmla="*/ 1701478 h 1932972"/>
                <a:gd name="connsiteX31" fmla="*/ 162046 w 1006998"/>
                <a:gd name="connsiteY31" fmla="*/ 1770926 h 1932972"/>
                <a:gd name="connsiteX32" fmla="*/ 104172 w 1006998"/>
                <a:gd name="connsiteY32" fmla="*/ 1840374 h 1932972"/>
                <a:gd name="connsiteX33" fmla="*/ 81023 w 1006998"/>
                <a:gd name="connsiteY33" fmla="*/ 1863524 h 1932972"/>
                <a:gd name="connsiteX34" fmla="*/ 57874 w 1006998"/>
                <a:gd name="connsiteY34" fmla="*/ 1898248 h 1932972"/>
                <a:gd name="connsiteX35" fmla="*/ 0 w 1006998"/>
                <a:gd name="connsiteY35" fmla="*/ 1932972 h 1932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006998" h="1932972">
                  <a:moveTo>
                    <a:pt x="1006998" y="0"/>
                  </a:moveTo>
                  <a:cubicBezTo>
                    <a:pt x="987707" y="11575"/>
                    <a:pt x="969246" y="24663"/>
                    <a:pt x="949124" y="34724"/>
                  </a:cubicBezTo>
                  <a:cubicBezTo>
                    <a:pt x="938211" y="40180"/>
                    <a:pt x="925313" y="40842"/>
                    <a:pt x="914400" y="46298"/>
                  </a:cubicBezTo>
                  <a:cubicBezTo>
                    <a:pt x="824649" y="91174"/>
                    <a:pt x="932231" y="51931"/>
                    <a:pt x="844952" y="81022"/>
                  </a:cubicBezTo>
                  <a:cubicBezTo>
                    <a:pt x="825661" y="100313"/>
                    <a:pt x="802213" y="116196"/>
                    <a:pt x="787079" y="138896"/>
                  </a:cubicBezTo>
                  <a:cubicBezTo>
                    <a:pt x="779362" y="150471"/>
                    <a:pt x="773766" y="163783"/>
                    <a:pt x="763929" y="173620"/>
                  </a:cubicBezTo>
                  <a:cubicBezTo>
                    <a:pt x="754092" y="183456"/>
                    <a:pt x="740780" y="189053"/>
                    <a:pt x="729205" y="196769"/>
                  </a:cubicBezTo>
                  <a:cubicBezTo>
                    <a:pt x="721489" y="208344"/>
                    <a:pt x="712277" y="219051"/>
                    <a:pt x="706056" y="231493"/>
                  </a:cubicBezTo>
                  <a:cubicBezTo>
                    <a:pt x="700600" y="242406"/>
                    <a:pt x="700758" y="255755"/>
                    <a:pt x="694481" y="266217"/>
                  </a:cubicBezTo>
                  <a:cubicBezTo>
                    <a:pt x="688866" y="275575"/>
                    <a:pt x="678149" y="280845"/>
                    <a:pt x="671332" y="289367"/>
                  </a:cubicBezTo>
                  <a:cubicBezTo>
                    <a:pt x="662642" y="300230"/>
                    <a:pt x="654404" y="311649"/>
                    <a:pt x="648183" y="324091"/>
                  </a:cubicBezTo>
                  <a:cubicBezTo>
                    <a:pt x="634954" y="350550"/>
                    <a:pt x="631637" y="390272"/>
                    <a:pt x="625033" y="416688"/>
                  </a:cubicBezTo>
                  <a:cubicBezTo>
                    <a:pt x="622074" y="428524"/>
                    <a:pt x="617317" y="439837"/>
                    <a:pt x="613459" y="451412"/>
                  </a:cubicBezTo>
                  <a:cubicBezTo>
                    <a:pt x="603796" y="519053"/>
                    <a:pt x="603850" y="529377"/>
                    <a:pt x="590309" y="590308"/>
                  </a:cubicBezTo>
                  <a:cubicBezTo>
                    <a:pt x="586858" y="605837"/>
                    <a:pt x="584320" y="621712"/>
                    <a:pt x="578734" y="636607"/>
                  </a:cubicBezTo>
                  <a:cubicBezTo>
                    <a:pt x="572676" y="652763"/>
                    <a:pt x="563301" y="667473"/>
                    <a:pt x="555585" y="682906"/>
                  </a:cubicBezTo>
                  <a:cubicBezTo>
                    <a:pt x="551727" y="702197"/>
                    <a:pt x="547244" y="721374"/>
                    <a:pt x="544010" y="740779"/>
                  </a:cubicBezTo>
                  <a:cubicBezTo>
                    <a:pt x="539525" y="767690"/>
                    <a:pt x="540275" y="795671"/>
                    <a:pt x="532436" y="821802"/>
                  </a:cubicBezTo>
                  <a:cubicBezTo>
                    <a:pt x="528439" y="835126"/>
                    <a:pt x="517003" y="844951"/>
                    <a:pt x="509286" y="856526"/>
                  </a:cubicBezTo>
                  <a:cubicBezTo>
                    <a:pt x="502492" y="890500"/>
                    <a:pt x="499485" y="917978"/>
                    <a:pt x="486137" y="949124"/>
                  </a:cubicBezTo>
                  <a:cubicBezTo>
                    <a:pt x="479340" y="964983"/>
                    <a:pt x="469046" y="979266"/>
                    <a:pt x="462988" y="995422"/>
                  </a:cubicBezTo>
                  <a:cubicBezTo>
                    <a:pt x="457402" y="1010317"/>
                    <a:pt x="455984" y="1026484"/>
                    <a:pt x="451413" y="1041721"/>
                  </a:cubicBezTo>
                  <a:cubicBezTo>
                    <a:pt x="444401" y="1065093"/>
                    <a:pt x="435980" y="1088020"/>
                    <a:pt x="428264" y="1111169"/>
                  </a:cubicBezTo>
                  <a:lnTo>
                    <a:pt x="405114" y="1180617"/>
                  </a:lnTo>
                  <a:cubicBezTo>
                    <a:pt x="378671" y="1392175"/>
                    <a:pt x="421007" y="1165625"/>
                    <a:pt x="347241" y="1342663"/>
                  </a:cubicBezTo>
                  <a:cubicBezTo>
                    <a:pt x="338215" y="1364326"/>
                    <a:pt x="340757" y="1389201"/>
                    <a:pt x="335666" y="1412111"/>
                  </a:cubicBezTo>
                  <a:cubicBezTo>
                    <a:pt x="330890" y="1433603"/>
                    <a:pt x="305855" y="1491606"/>
                    <a:pt x="300942" y="1504708"/>
                  </a:cubicBezTo>
                  <a:cubicBezTo>
                    <a:pt x="296658" y="1516132"/>
                    <a:pt x="294823" y="1528519"/>
                    <a:pt x="289367" y="1539432"/>
                  </a:cubicBezTo>
                  <a:cubicBezTo>
                    <a:pt x="231246" y="1655674"/>
                    <a:pt x="303945" y="1478410"/>
                    <a:pt x="243069" y="1620455"/>
                  </a:cubicBezTo>
                  <a:cubicBezTo>
                    <a:pt x="238263" y="1631669"/>
                    <a:pt x="238586" y="1645251"/>
                    <a:pt x="231494" y="1655179"/>
                  </a:cubicBezTo>
                  <a:cubicBezTo>
                    <a:pt x="218808" y="1672939"/>
                    <a:pt x="185195" y="1701478"/>
                    <a:pt x="185195" y="1701478"/>
                  </a:cubicBezTo>
                  <a:cubicBezTo>
                    <a:pt x="177479" y="1724627"/>
                    <a:pt x="179300" y="1753672"/>
                    <a:pt x="162046" y="1770926"/>
                  </a:cubicBezTo>
                  <a:cubicBezTo>
                    <a:pt x="79569" y="1853403"/>
                    <a:pt x="168625" y="1759807"/>
                    <a:pt x="104172" y="1840374"/>
                  </a:cubicBezTo>
                  <a:cubicBezTo>
                    <a:pt x="97355" y="1848895"/>
                    <a:pt x="87840" y="1855002"/>
                    <a:pt x="81023" y="1863524"/>
                  </a:cubicBezTo>
                  <a:cubicBezTo>
                    <a:pt x="72333" y="1874387"/>
                    <a:pt x="67711" y="1888411"/>
                    <a:pt x="57874" y="1898248"/>
                  </a:cubicBezTo>
                  <a:cubicBezTo>
                    <a:pt x="43907" y="1912215"/>
                    <a:pt x="18267" y="1923839"/>
                    <a:pt x="0" y="1932972"/>
                  </a:cubicBezTo>
                </a:path>
              </a:pathLst>
            </a:custGeom>
            <a:noFill/>
            <a:ln w="76200">
              <a:solidFill>
                <a:srgbClr val="E46C0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40095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3098"/>
          <a:stretch/>
        </p:blipFill>
        <p:spPr bwMode="auto">
          <a:xfrm rot="10800000">
            <a:off x="9879" y="4648201"/>
            <a:ext cx="9144001" cy="220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98125" y="2582530"/>
            <a:ext cx="39666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Project Data:</a:t>
            </a:r>
          </a:p>
          <a:p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Status: FS </a:t>
            </a:r>
            <a:r>
              <a:rPr lang="en-US" sz="1600" dirty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and DD </a:t>
            </a:r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is ongoing.</a:t>
            </a:r>
            <a:endParaRPr lang="en-GB" sz="1600" dirty="0">
              <a:latin typeface="+mj-lt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GB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Estimated Cost</a:t>
            </a:r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: 130 </a:t>
            </a:r>
            <a:r>
              <a:rPr lang="en-US" sz="1600" dirty="0" err="1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mln</a:t>
            </a:r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. USD</a:t>
            </a:r>
            <a:r>
              <a:rPr lang="ka-GE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Design Period: 2016 </a:t>
            </a:r>
            <a:r>
              <a:rPr lang="en-US" sz="1600" dirty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– </a:t>
            </a:r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2017</a:t>
            </a:r>
          </a:p>
          <a:p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Construction Period: 2018 </a:t>
            </a:r>
            <a:r>
              <a:rPr lang="en-US" sz="1600" dirty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– </a:t>
            </a:r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2020</a:t>
            </a:r>
          </a:p>
          <a:p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Donor: </a:t>
            </a:r>
            <a:r>
              <a:rPr lang="en-US" sz="1600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N/A</a:t>
            </a:r>
            <a:endParaRPr lang="en-US" sz="1600" dirty="0">
              <a:solidFill>
                <a:srgbClr val="C00000"/>
              </a:solidFill>
              <a:latin typeface="+mj-lt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8" t="5081" r="4403" b="1274"/>
          <a:stretch/>
        </p:blipFill>
        <p:spPr>
          <a:xfrm>
            <a:off x="3986444" y="2438399"/>
            <a:ext cx="5056304" cy="3981711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2" name="Group 31"/>
          <p:cNvGrpSpPr/>
          <p:nvPr/>
        </p:nvGrpSpPr>
        <p:grpSpPr>
          <a:xfrm>
            <a:off x="-7366" y="-9526"/>
            <a:ext cx="9159259" cy="1404129"/>
            <a:chOff x="-7366" y="-9526"/>
            <a:chExt cx="9159259" cy="1404129"/>
          </a:xfrm>
        </p:grpSpPr>
        <p:sp>
          <p:nvSpPr>
            <p:cNvPr id="33" name="Freeform 32"/>
            <p:cNvSpPr/>
            <p:nvPr/>
          </p:nvSpPr>
          <p:spPr>
            <a:xfrm>
              <a:off x="-910" y="-6919"/>
              <a:ext cx="9152803" cy="1332844"/>
            </a:xfrm>
            <a:custGeom>
              <a:avLst/>
              <a:gdLst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0 w 7734300"/>
                <a:gd name="connsiteY8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129540 w 7734300"/>
                <a:gd name="connsiteY8" fmla="*/ 304800 h 1760220"/>
                <a:gd name="connsiteX9" fmla="*/ 0 w 7734300"/>
                <a:gd name="connsiteY9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279400 w 7734300"/>
                <a:gd name="connsiteY8" fmla="*/ 147320 h 1760220"/>
                <a:gd name="connsiteX9" fmla="*/ 0 w 7734300"/>
                <a:gd name="connsiteY9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0 w 7734300"/>
                <a:gd name="connsiteY8" fmla="*/ 281940 h 1760220"/>
                <a:gd name="connsiteX0" fmla="*/ 0 w 7734300"/>
                <a:gd name="connsiteY0" fmla="*/ 281940 h 1760220"/>
                <a:gd name="connsiteX1" fmla="*/ 101600 w 7734300"/>
                <a:gd name="connsiteY1" fmla="*/ 355600 h 1760220"/>
                <a:gd name="connsiteX2" fmla="*/ 22860 w 7734300"/>
                <a:gd name="connsiteY2" fmla="*/ 1760220 h 1760220"/>
                <a:gd name="connsiteX3" fmla="*/ 121920 w 7734300"/>
                <a:gd name="connsiteY3" fmla="*/ 1684020 h 1760220"/>
                <a:gd name="connsiteX4" fmla="*/ 1127760 w 7734300"/>
                <a:gd name="connsiteY4" fmla="*/ 1363980 h 1760220"/>
                <a:gd name="connsiteX5" fmla="*/ 4419600 w 7734300"/>
                <a:gd name="connsiteY5" fmla="*/ 1005840 h 1760220"/>
                <a:gd name="connsiteX6" fmla="*/ 6941820 w 7734300"/>
                <a:gd name="connsiteY6" fmla="*/ 807720 h 1760220"/>
                <a:gd name="connsiteX7" fmla="*/ 7734300 w 7734300"/>
                <a:gd name="connsiteY7" fmla="*/ 381000 h 1760220"/>
                <a:gd name="connsiteX8" fmla="*/ 6903720 w 7734300"/>
                <a:gd name="connsiteY8" fmla="*/ 0 h 1760220"/>
                <a:gd name="connsiteX9" fmla="*/ 0 w 7734300"/>
                <a:gd name="connsiteY9" fmla="*/ 281940 h 1760220"/>
                <a:gd name="connsiteX0" fmla="*/ 6880860 w 7711440"/>
                <a:gd name="connsiteY0" fmla="*/ 0 h 1760220"/>
                <a:gd name="connsiteX1" fmla="*/ 78740 w 7711440"/>
                <a:gd name="connsiteY1" fmla="*/ 355600 h 1760220"/>
                <a:gd name="connsiteX2" fmla="*/ 0 w 7711440"/>
                <a:gd name="connsiteY2" fmla="*/ 1760220 h 1760220"/>
                <a:gd name="connsiteX3" fmla="*/ 99060 w 7711440"/>
                <a:gd name="connsiteY3" fmla="*/ 1684020 h 1760220"/>
                <a:gd name="connsiteX4" fmla="*/ 1104900 w 7711440"/>
                <a:gd name="connsiteY4" fmla="*/ 1363980 h 1760220"/>
                <a:gd name="connsiteX5" fmla="*/ 4396740 w 7711440"/>
                <a:gd name="connsiteY5" fmla="*/ 1005840 h 1760220"/>
                <a:gd name="connsiteX6" fmla="*/ 6918960 w 7711440"/>
                <a:gd name="connsiteY6" fmla="*/ 807720 h 1760220"/>
                <a:gd name="connsiteX7" fmla="*/ 7711440 w 7711440"/>
                <a:gd name="connsiteY7" fmla="*/ 381000 h 1760220"/>
                <a:gd name="connsiteX8" fmla="*/ 6880860 w 7711440"/>
                <a:gd name="connsiteY8" fmla="*/ 0 h 1760220"/>
                <a:gd name="connsiteX0" fmla="*/ 6802120 w 7632700"/>
                <a:gd name="connsiteY0" fmla="*/ 0 h 1684020"/>
                <a:gd name="connsiteX1" fmla="*/ 0 w 7632700"/>
                <a:gd name="connsiteY1" fmla="*/ 355600 h 1684020"/>
                <a:gd name="connsiteX2" fmla="*/ 20320 w 7632700"/>
                <a:gd name="connsiteY2" fmla="*/ 1684020 h 1684020"/>
                <a:gd name="connsiteX3" fmla="*/ 1026160 w 7632700"/>
                <a:gd name="connsiteY3" fmla="*/ 1363980 h 1684020"/>
                <a:gd name="connsiteX4" fmla="*/ 4318000 w 7632700"/>
                <a:gd name="connsiteY4" fmla="*/ 1005840 h 1684020"/>
                <a:gd name="connsiteX5" fmla="*/ 6840220 w 7632700"/>
                <a:gd name="connsiteY5" fmla="*/ 807720 h 1684020"/>
                <a:gd name="connsiteX6" fmla="*/ 7632700 w 7632700"/>
                <a:gd name="connsiteY6" fmla="*/ 381000 h 1684020"/>
                <a:gd name="connsiteX7" fmla="*/ 6802120 w 7632700"/>
                <a:gd name="connsiteY7" fmla="*/ 0 h 1684020"/>
                <a:gd name="connsiteX0" fmla="*/ 6802120 w 7632700"/>
                <a:gd name="connsiteY0" fmla="*/ 0 h 1689100"/>
                <a:gd name="connsiteX1" fmla="*/ 0 w 7632700"/>
                <a:gd name="connsiteY1" fmla="*/ 355600 h 1689100"/>
                <a:gd name="connsiteX2" fmla="*/ 0 w 7632700"/>
                <a:gd name="connsiteY2" fmla="*/ 1689100 h 1689100"/>
                <a:gd name="connsiteX3" fmla="*/ 1026160 w 7632700"/>
                <a:gd name="connsiteY3" fmla="*/ 1363980 h 1689100"/>
                <a:gd name="connsiteX4" fmla="*/ 4318000 w 7632700"/>
                <a:gd name="connsiteY4" fmla="*/ 1005840 h 1689100"/>
                <a:gd name="connsiteX5" fmla="*/ 6840220 w 7632700"/>
                <a:gd name="connsiteY5" fmla="*/ 807720 h 1689100"/>
                <a:gd name="connsiteX6" fmla="*/ 7632700 w 7632700"/>
                <a:gd name="connsiteY6" fmla="*/ 381000 h 1689100"/>
                <a:gd name="connsiteX7" fmla="*/ 6802120 w 7632700"/>
                <a:gd name="connsiteY7" fmla="*/ 0 h 1689100"/>
                <a:gd name="connsiteX0" fmla="*/ 7632700 w 7632700"/>
                <a:gd name="connsiteY0" fmla="*/ 25400 h 1333500"/>
                <a:gd name="connsiteX1" fmla="*/ 0 w 7632700"/>
                <a:gd name="connsiteY1" fmla="*/ 0 h 1333500"/>
                <a:gd name="connsiteX2" fmla="*/ 0 w 7632700"/>
                <a:gd name="connsiteY2" fmla="*/ 1333500 h 1333500"/>
                <a:gd name="connsiteX3" fmla="*/ 1026160 w 7632700"/>
                <a:gd name="connsiteY3" fmla="*/ 1008380 h 1333500"/>
                <a:gd name="connsiteX4" fmla="*/ 4318000 w 7632700"/>
                <a:gd name="connsiteY4" fmla="*/ 650240 h 1333500"/>
                <a:gd name="connsiteX5" fmla="*/ 6840220 w 7632700"/>
                <a:gd name="connsiteY5" fmla="*/ 452120 h 1333500"/>
                <a:gd name="connsiteX6" fmla="*/ 7632700 w 7632700"/>
                <a:gd name="connsiteY6" fmla="*/ 25400 h 1333500"/>
                <a:gd name="connsiteX0" fmla="*/ 7653020 w 7653020"/>
                <a:gd name="connsiteY0" fmla="*/ 0 h 1343660"/>
                <a:gd name="connsiteX1" fmla="*/ 0 w 7653020"/>
                <a:gd name="connsiteY1" fmla="*/ 10160 h 1343660"/>
                <a:gd name="connsiteX2" fmla="*/ 0 w 7653020"/>
                <a:gd name="connsiteY2" fmla="*/ 1343660 h 1343660"/>
                <a:gd name="connsiteX3" fmla="*/ 1026160 w 7653020"/>
                <a:gd name="connsiteY3" fmla="*/ 1018540 h 1343660"/>
                <a:gd name="connsiteX4" fmla="*/ 4318000 w 7653020"/>
                <a:gd name="connsiteY4" fmla="*/ 660400 h 1343660"/>
                <a:gd name="connsiteX5" fmla="*/ 6840220 w 7653020"/>
                <a:gd name="connsiteY5" fmla="*/ 462280 h 1343660"/>
                <a:gd name="connsiteX6" fmla="*/ 7653020 w 7653020"/>
                <a:gd name="connsiteY6" fmla="*/ 0 h 1343660"/>
                <a:gd name="connsiteX0" fmla="*/ 7653020 w 7653020"/>
                <a:gd name="connsiteY0" fmla="*/ 2242 h 1333500"/>
                <a:gd name="connsiteX1" fmla="*/ 0 w 7653020"/>
                <a:gd name="connsiteY1" fmla="*/ 0 h 1333500"/>
                <a:gd name="connsiteX2" fmla="*/ 0 w 7653020"/>
                <a:gd name="connsiteY2" fmla="*/ 1333500 h 1333500"/>
                <a:gd name="connsiteX3" fmla="*/ 1026160 w 7653020"/>
                <a:gd name="connsiteY3" fmla="*/ 1008380 h 1333500"/>
                <a:gd name="connsiteX4" fmla="*/ 4318000 w 7653020"/>
                <a:gd name="connsiteY4" fmla="*/ 650240 h 1333500"/>
                <a:gd name="connsiteX5" fmla="*/ 6840220 w 7653020"/>
                <a:gd name="connsiteY5" fmla="*/ 452120 h 1333500"/>
                <a:gd name="connsiteX6" fmla="*/ 7653020 w 7653020"/>
                <a:gd name="connsiteY6" fmla="*/ 2242 h 1333500"/>
                <a:gd name="connsiteX0" fmla="*/ 7659283 w 7659283"/>
                <a:gd name="connsiteY0" fmla="*/ 0 h 1349862"/>
                <a:gd name="connsiteX1" fmla="*/ 0 w 7659283"/>
                <a:gd name="connsiteY1" fmla="*/ 16362 h 1349862"/>
                <a:gd name="connsiteX2" fmla="*/ 0 w 7659283"/>
                <a:gd name="connsiteY2" fmla="*/ 1349862 h 1349862"/>
                <a:gd name="connsiteX3" fmla="*/ 1026160 w 7659283"/>
                <a:gd name="connsiteY3" fmla="*/ 1024742 h 1349862"/>
                <a:gd name="connsiteX4" fmla="*/ 4318000 w 7659283"/>
                <a:gd name="connsiteY4" fmla="*/ 666602 h 1349862"/>
                <a:gd name="connsiteX5" fmla="*/ 6840220 w 7659283"/>
                <a:gd name="connsiteY5" fmla="*/ 468482 h 1349862"/>
                <a:gd name="connsiteX6" fmla="*/ 7659283 w 7659283"/>
                <a:gd name="connsiteY6" fmla="*/ 0 h 1349862"/>
                <a:gd name="connsiteX0" fmla="*/ 7666903 w 7666903"/>
                <a:gd name="connsiteY0" fmla="*/ 0 h 1334772"/>
                <a:gd name="connsiteX1" fmla="*/ 0 w 7666903"/>
                <a:gd name="connsiteY1" fmla="*/ 1272 h 1334772"/>
                <a:gd name="connsiteX2" fmla="*/ 0 w 7666903"/>
                <a:gd name="connsiteY2" fmla="*/ 1334772 h 1334772"/>
                <a:gd name="connsiteX3" fmla="*/ 1026160 w 7666903"/>
                <a:gd name="connsiteY3" fmla="*/ 1009652 h 1334772"/>
                <a:gd name="connsiteX4" fmla="*/ 4318000 w 7666903"/>
                <a:gd name="connsiteY4" fmla="*/ 651512 h 1334772"/>
                <a:gd name="connsiteX5" fmla="*/ 6840220 w 7666903"/>
                <a:gd name="connsiteY5" fmla="*/ 453392 h 1334772"/>
                <a:gd name="connsiteX6" fmla="*/ 7666903 w 7666903"/>
                <a:gd name="connsiteY6" fmla="*/ 0 h 1334772"/>
                <a:gd name="connsiteX0" fmla="*/ 9145183 w 9145183"/>
                <a:gd name="connsiteY0" fmla="*/ 0 h 1349862"/>
                <a:gd name="connsiteX1" fmla="*/ 0 w 9145183"/>
                <a:gd name="connsiteY1" fmla="*/ 16362 h 1349862"/>
                <a:gd name="connsiteX2" fmla="*/ 0 w 9145183"/>
                <a:gd name="connsiteY2" fmla="*/ 1349862 h 1349862"/>
                <a:gd name="connsiteX3" fmla="*/ 1026160 w 9145183"/>
                <a:gd name="connsiteY3" fmla="*/ 1024742 h 1349862"/>
                <a:gd name="connsiteX4" fmla="*/ 4318000 w 9145183"/>
                <a:gd name="connsiteY4" fmla="*/ 666602 h 1349862"/>
                <a:gd name="connsiteX5" fmla="*/ 6840220 w 9145183"/>
                <a:gd name="connsiteY5" fmla="*/ 468482 h 1349862"/>
                <a:gd name="connsiteX6" fmla="*/ 9145183 w 9145183"/>
                <a:gd name="connsiteY6" fmla="*/ 0 h 1349862"/>
                <a:gd name="connsiteX0" fmla="*/ 9145183 w 9145183"/>
                <a:gd name="connsiteY0" fmla="*/ 0 h 1349862"/>
                <a:gd name="connsiteX1" fmla="*/ 0 w 9145183"/>
                <a:gd name="connsiteY1" fmla="*/ 16362 h 1349862"/>
                <a:gd name="connsiteX2" fmla="*/ 0 w 9145183"/>
                <a:gd name="connsiteY2" fmla="*/ 1349862 h 1349862"/>
                <a:gd name="connsiteX3" fmla="*/ 1026160 w 9145183"/>
                <a:gd name="connsiteY3" fmla="*/ 1024742 h 1349862"/>
                <a:gd name="connsiteX4" fmla="*/ 4318000 w 9145183"/>
                <a:gd name="connsiteY4" fmla="*/ 666602 h 1349862"/>
                <a:gd name="connsiteX5" fmla="*/ 6840220 w 9145183"/>
                <a:gd name="connsiteY5" fmla="*/ 468482 h 1349862"/>
                <a:gd name="connsiteX6" fmla="*/ 9145183 w 9145183"/>
                <a:gd name="connsiteY6" fmla="*/ 0 h 1349862"/>
                <a:gd name="connsiteX0" fmla="*/ 9152803 w 9152803"/>
                <a:gd name="connsiteY0" fmla="*/ 13817 h 1333500"/>
                <a:gd name="connsiteX1" fmla="*/ 0 w 9152803"/>
                <a:gd name="connsiteY1" fmla="*/ 0 h 1333500"/>
                <a:gd name="connsiteX2" fmla="*/ 0 w 9152803"/>
                <a:gd name="connsiteY2" fmla="*/ 1333500 h 1333500"/>
                <a:gd name="connsiteX3" fmla="*/ 1026160 w 9152803"/>
                <a:gd name="connsiteY3" fmla="*/ 1008380 h 1333500"/>
                <a:gd name="connsiteX4" fmla="*/ 4318000 w 9152803"/>
                <a:gd name="connsiteY4" fmla="*/ 650240 h 1333500"/>
                <a:gd name="connsiteX5" fmla="*/ 6840220 w 9152803"/>
                <a:gd name="connsiteY5" fmla="*/ 452120 h 1333500"/>
                <a:gd name="connsiteX6" fmla="*/ 9152803 w 9152803"/>
                <a:gd name="connsiteY6" fmla="*/ 13817 h 1333500"/>
                <a:gd name="connsiteX0" fmla="*/ 9152803 w 9152803"/>
                <a:gd name="connsiteY0" fmla="*/ 0 h 1319683"/>
                <a:gd name="connsiteX1" fmla="*/ 7620 w 9152803"/>
                <a:gd name="connsiteY1" fmla="*/ 16362 h 1319683"/>
                <a:gd name="connsiteX2" fmla="*/ 0 w 9152803"/>
                <a:gd name="connsiteY2" fmla="*/ 1319683 h 1319683"/>
                <a:gd name="connsiteX3" fmla="*/ 1026160 w 9152803"/>
                <a:gd name="connsiteY3" fmla="*/ 994563 h 1319683"/>
                <a:gd name="connsiteX4" fmla="*/ 4318000 w 9152803"/>
                <a:gd name="connsiteY4" fmla="*/ 636423 h 1319683"/>
                <a:gd name="connsiteX5" fmla="*/ 6840220 w 9152803"/>
                <a:gd name="connsiteY5" fmla="*/ 438303 h 1319683"/>
                <a:gd name="connsiteX6" fmla="*/ 9152803 w 9152803"/>
                <a:gd name="connsiteY6" fmla="*/ 0 h 1319683"/>
                <a:gd name="connsiteX0" fmla="*/ 9152803 w 9152803"/>
                <a:gd name="connsiteY0" fmla="*/ 0 h 1319683"/>
                <a:gd name="connsiteX1" fmla="*/ 7620 w 9152803"/>
                <a:gd name="connsiteY1" fmla="*/ 8817 h 1319683"/>
                <a:gd name="connsiteX2" fmla="*/ 0 w 9152803"/>
                <a:gd name="connsiteY2" fmla="*/ 1319683 h 1319683"/>
                <a:gd name="connsiteX3" fmla="*/ 1026160 w 9152803"/>
                <a:gd name="connsiteY3" fmla="*/ 994563 h 1319683"/>
                <a:gd name="connsiteX4" fmla="*/ 4318000 w 9152803"/>
                <a:gd name="connsiteY4" fmla="*/ 636423 h 1319683"/>
                <a:gd name="connsiteX5" fmla="*/ 6840220 w 9152803"/>
                <a:gd name="connsiteY5" fmla="*/ 438303 h 1319683"/>
                <a:gd name="connsiteX6" fmla="*/ 9152803 w 9152803"/>
                <a:gd name="connsiteY6" fmla="*/ 0 h 131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52803" h="1319683">
                  <a:moveTo>
                    <a:pt x="9152803" y="0"/>
                  </a:moveTo>
                  <a:lnTo>
                    <a:pt x="7620" y="8817"/>
                  </a:lnTo>
                  <a:lnTo>
                    <a:pt x="0" y="1319683"/>
                  </a:lnTo>
                  <a:lnTo>
                    <a:pt x="1026160" y="994563"/>
                  </a:lnTo>
                  <a:lnTo>
                    <a:pt x="4318000" y="636423"/>
                  </a:lnTo>
                  <a:lnTo>
                    <a:pt x="6840220" y="438303"/>
                  </a:lnTo>
                  <a:lnTo>
                    <a:pt x="915280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2" descr="H:\ppt\header 2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82" t="1" r="254" b="-1"/>
            <a:stretch/>
          </p:blipFill>
          <p:spPr bwMode="auto">
            <a:xfrm>
              <a:off x="1" y="-9526"/>
              <a:ext cx="9143999" cy="1404129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ight Triangle 34"/>
            <p:cNvSpPr/>
            <p:nvPr/>
          </p:nvSpPr>
          <p:spPr>
            <a:xfrm flipV="1">
              <a:off x="-7366" y="-6919"/>
              <a:ext cx="1238018" cy="1219201"/>
            </a:xfrm>
            <a:prstGeom prst="rtTriangle">
              <a:avLst/>
            </a:prstGeom>
            <a:solidFill>
              <a:srgbClr val="7286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9" descr="H:\ppt\111111111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923" y="205578"/>
              <a:ext cx="982369" cy="702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Picture 4" descr="C:\Users\giorgi basiashvili\Desktop\Untitled-1.png"/>
          <p:cNvPicPr>
            <a:picLocks noChangeAspect="1" noChangeArrowheads="1"/>
          </p:cNvPicPr>
          <p:nvPr/>
        </p:nvPicPr>
        <p:blipFill>
          <a:blip r:embed="rId7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5948" y="68853"/>
            <a:ext cx="1066800" cy="10676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itle 1"/>
          <p:cNvSpPr>
            <a:spLocks noGrp="1"/>
          </p:cNvSpPr>
          <p:nvPr>
            <p:ph type="title" idx="4294967295"/>
          </p:nvPr>
        </p:nvSpPr>
        <p:spPr>
          <a:xfrm>
            <a:off x="-7366" y="1466042"/>
            <a:ext cx="9151366" cy="442912"/>
          </a:xfrm>
          <a:solidFill>
            <a:srgbClr val="5C729F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400" dirty="0" err="1" smtClean="0"/>
              <a:t>Natakhtari-Jinvali</a:t>
            </a:r>
            <a:r>
              <a:rPr lang="en-US" sz="2400" dirty="0" smtClean="0"/>
              <a:t> </a:t>
            </a:r>
            <a:r>
              <a:rPr lang="en-US" sz="2400" dirty="0"/>
              <a:t>(28km)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-7368" y="4653280"/>
            <a:ext cx="3664968" cy="2204718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7368" y="2687320"/>
            <a:ext cx="388368" cy="152400"/>
          </a:xfrm>
          <a:prstGeom prst="rect">
            <a:avLst/>
          </a:prstGeom>
          <a:solidFill>
            <a:srgbClr val="DE853C"/>
          </a:solidFill>
          <a:ln>
            <a:solidFill>
              <a:srgbClr val="E46C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5867026"/>
              </p:ext>
            </p:extLst>
          </p:nvPr>
        </p:nvGraphicFramePr>
        <p:xfrm>
          <a:off x="9879" y="4665619"/>
          <a:ext cx="3733800" cy="21923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" name="Freeform 1"/>
          <p:cNvSpPr/>
          <p:nvPr/>
        </p:nvSpPr>
        <p:spPr>
          <a:xfrm>
            <a:off x="6069874" y="3251141"/>
            <a:ext cx="296417" cy="1329568"/>
          </a:xfrm>
          <a:custGeom>
            <a:avLst/>
            <a:gdLst>
              <a:gd name="connsiteX0" fmla="*/ 0 w 296417"/>
              <a:gd name="connsiteY0" fmla="*/ 1329568 h 1329568"/>
              <a:gd name="connsiteX1" fmla="*/ 60960 w 296417"/>
              <a:gd name="connsiteY1" fmla="*/ 1181522 h 1329568"/>
              <a:gd name="connsiteX2" fmla="*/ 121920 w 296417"/>
              <a:gd name="connsiteY2" fmla="*/ 1033476 h 1329568"/>
              <a:gd name="connsiteX3" fmla="*/ 156755 w 296417"/>
              <a:gd name="connsiteY3" fmla="*/ 885430 h 1329568"/>
              <a:gd name="connsiteX4" fmla="*/ 165463 w 296417"/>
              <a:gd name="connsiteY4" fmla="*/ 763510 h 1329568"/>
              <a:gd name="connsiteX5" fmla="*/ 165463 w 296417"/>
              <a:gd name="connsiteY5" fmla="*/ 580630 h 1329568"/>
              <a:gd name="connsiteX6" fmla="*/ 148046 w 296417"/>
              <a:gd name="connsiteY6" fmla="*/ 458710 h 1329568"/>
              <a:gd name="connsiteX7" fmla="*/ 165463 w 296417"/>
              <a:gd name="connsiteY7" fmla="*/ 345499 h 1329568"/>
              <a:gd name="connsiteX8" fmla="*/ 182880 w 296417"/>
              <a:gd name="connsiteY8" fmla="*/ 249705 h 1329568"/>
              <a:gd name="connsiteX9" fmla="*/ 252549 w 296417"/>
              <a:gd name="connsiteY9" fmla="*/ 188745 h 1329568"/>
              <a:gd name="connsiteX10" fmla="*/ 278675 w 296417"/>
              <a:gd name="connsiteY10" fmla="*/ 127785 h 1329568"/>
              <a:gd name="connsiteX11" fmla="*/ 278675 w 296417"/>
              <a:gd name="connsiteY11" fmla="*/ 66825 h 1329568"/>
              <a:gd name="connsiteX12" fmla="*/ 278675 w 296417"/>
              <a:gd name="connsiteY12" fmla="*/ 66825 h 1329568"/>
              <a:gd name="connsiteX13" fmla="*/ 296092 w 296417"/>
              <a:gd name="connsiteY13" fmla="*/ 5865 h 1329568"/>
              <a:gd name="connsiteX14" fmla="*/ 261257 w 296417"/>
              <a:gd name="connsiteY14" fmla="*/ 5865 h 132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6417" h="1329568">
                <a:moveTo>
                  <a:pt x="0" y="1329568"/>
                </a:moveTo>
                <a:lnTo>
                  <a:pt x="60960" y="1181522"/>
                </a:lnTo>
                <a:cubicBezTo>
                  <a:pt x="81280" y="1132173"/>
                  <a:pt x="105954" y="1082825"/>
                  <a:pt x="121920" y="1033476"/>
                </a:cubicBezTo>
                <a:cubicBezTo>
                  <a:pt x="137886" y="984127"/>
                  <a:pt x="149498" y="930424"/>
                  <a:pt x="156755" y="885430"/>
                </a:cubicBezTo>
                <a:cubicBezTo>
                  <a:pt x="164012" y="840436"/>
                  <a:pt x="164012" y="814310"/>
                  <a:pt x="165463" y="763510"/>
                </a:cubicBezTo>
                <a:cubicBezTo>
                  <a:pt x="166914" y="712710"/>
                  <a:pt x="168366" y="631430"/>
                  <a:pt x="165463" y="580630"/>
                </a:cubicBezTo>
                <a:cubicBezTo>
                  <a:pt x="162560" y="529830"/>
                  <a:pt x="148046" y="497898"/>
                  <a:pt x="148046" y="458710"/>
                </a:cubicBezTo>
                <a:cubicBezTo>
                  <a:pt x="148046" y="419522"/>
                  <a:pt x="159657" y="380333"/>
                  <a:pt x="165463" y="345499"/>
                </a:cubicBezTo>
                <a:cubicBezTo>
                  <a:pt x="171269" y="310665"/>
                  <a:pt x="168366" y="275831"/>
                  <a:pt x="182880" y="249705"/>
                </a:cubicBezTo>
                <a:cubicBezTo>
                  <a:pt x="197394" y="223579"/>
                  <a:pt x="236583" y="209065"/>
                  <a:pt x="252549" y="188745"/>
                </a:cubicBezTo>
                <a:cubicBezTo>
                  <a:pt x="268515" y="168425"/>
                  <a:pt x="274321" y="148105"/>
                  <a:pt x="278675" y="127785"/>
                </a:cubicBezTo>
                <a:cubicBezTo>
                  <a:pt x="283029" y="107465"/>
                  <a:pt x="278675" y="66825"/>
                  <a:pt x="278675" y="66825"/>
                </a:cubicBezTo>
                <a:lnTo>
                  <a:pt x="278675" y="66825"/>
                </a:lnTo>
                <a:cubicBezTo>
                  <a:pt x="281578" y="56665"/>
                  <a:pt x="298995" y="16025"/>
                  <a:pt x="296092" y="5865"/>
                </a:cubicBezTo>
                <a:cubicBezTo>
                  <a:pt x="293189" y="-4295"/>
                  <a:pt x="277223" y="785"/>
                  <a:pt x="261257" y="5865"/>
                </a:cubicBezTo>
              </a:path>
            </a:pathLst>
          </a:custGeom>
          <a:noFill/>
          <a:ln w="57150" cmpd="sng">
            <a:solidFill>
              <a:srgbClr val="E46C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7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3098"/>
          <a:stretch/>
        </p:blipFill>
        <p:spPr bwMode="auto">
          <a:xfrm rot="10800000">
            <a:off x="-7367" y="4648200"/>
            <a:ext cx="9144001" cy="220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98125" y="2582530"/>
            <a:ext cx="39666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Project Data:</a:t>
            </a:r>
          </a:p>
          <a:p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Status: Bidding </a:t>
            </a:r>
            <a:r>
              <a:rPr lang="en-US" sz="1600" dirty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for FS and DD </a:t>
            </a:r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is ongoing.</a:t>
            </a:r>
            <a:endParaRPr lang="en-GB" sz="1600" dirty="0">
              <a:latin typeface="+mj-lt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GB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Estimated Cost</a:t>
            </a:r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: 350 </a:t>
            </a:r>
            <a:r>
              <a:rPr lang="en-US" sz="1600" dirty="0" err="1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mln</a:t>
            </a:r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. USD</a:t>
            </a:r>
            <a:r>
              <a:rPr lang="ka-GE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Design Period: 2016 </a:t>
            </a:r>
            <a:r>
              <a:rPr lang="en-US" sz="1600" dirty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– </a:t>
            </a:r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2017</a:t>
            </a:r>
          </a:p>
          <a:p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Construction Period: </a:t>
            </a:r>
            <a:r>
              <a:rPr lang="en-US" sz="1600" dirty="0">
                <a:solidFill>
                  <a:srgbClr val="C0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N/A</a:t>
            </a:r>
          </a:p>
          <a:p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Donor: </a:t>
            </a:r>
            <a:r>
              <a:rPr lang="en-US" sz="1600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N/A</a:t>
            </a:r>
            <a:endParaRPr lang="en-US" sz="1600" dirty="0">
              <a:solidFill>
                <a:srgbClr val="C00000"/>
              </a:solidFill>
              <a:latin typeface="+mj-lt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221"/>
          <a:stretch/>
        </p:blipFill>
        <p:spPr>
          <a:xfrm>
            <a:off x="4581880" y="2312000"/>
            <a:ext cx="4038600" cy="3789806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2" name="Group 31"/>
          <p:cNvGrpSpPr/>
          <p:nvPr/>
        </p:nvGrpSpPr>
        <p:grpSpPr>
          <a:xfrm>
            <a:off x="-7366" y="-9526"/>
            <a:ext cx="9159259" cy="1404129"/>
            <a:chOff x="-7366" y="-9526"/>
            <a:chExt cx="9159259" cy="1404129"/>
          </a:xfrm>
        </p:grpSpPr>
        <p:sp>
          <p:nvSpPr>
            <p:cNvPr id="33" name="Freeform 32"/>
            <p:cNvSpPr/>
            <p:nvPr/>
          </p:nvSpPr>
          <p:spPr>
            <a:xfrm>
              <a:off x="-910" y="-6919"/>
              <a:ext cx="9152803" cy="1332844"/>
            </a:xfrm>
            <a:custGeom>
              <a:avLst/>
              <a:gdLst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0 w 7734300"/>
                <a:gd name="connsiteY8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129540 w 7734300"/>
                <a:gd name="connsiteY8" fmla="*/ 304800 h 1760220"/>
                <a:gd name="connsiteX9" fmla="*/ 0 w 7734300"/>
                <a:gd name="connsiteY9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279400 w 7734300"/>
                <a:gd name="connsiteY8" fmla="*/ 147320 h 1760220"/>
                <a:gd name="connsiteX9" fmla="*/ 0 w 7734300"/>
                <a:gd name="connsiteY9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0 w 7734300"/>
                <a:gd name="connsiteY8" fmla="*/ 281940 h 1760220"/>
                <a:gd name="connsiteX0" fmla="*/ 0 w 7734300"/>
                <a:gd name="connsiteY0" fmla="*/ 281940 h 1760220"/>
                <a:gd name="connsiteX1" fmla="*/ 101600 w 7734300"/>
                <a:gd name="connsiteY1" fmla="*/ 355600 h 1760220"/>
                <a:gd name="connsiteX2" fmla="*/ 22860 w 7734300"/>
                <a:gd name="connsiteY2" fmla="*/ 1760220 h 1760220"/>
                <a:gd name="connsiteX3" fmla="*/ 121920 w 7734300"/>
                <a:gd name="connsiteY3" fmla="*/ 1684020 h 1760220"/>
                <a:gd name="connsiteX4" fmla="*/ 1127760 w 7734300"/>
                <a:gd name="connsiteY4" fmla="*/ 1363980 h 1760220"/>
                <a:gd name="connsiteX5" fmla="*/ 4419600 w 7734300"/>
                <a:gd name="connsiteY5" fmla="*/ 1005840 h 1760220"/>
                <a:gd name="connsiteX6" fmla="*/ 6941820 w 7734300"/>
                <a:gd name="connsiteY6" fmla="*/ 807720 h 1760220"/>
                <a:gd name="connsiteX7" fmla="*/ 7734300 w 7734300"/>
                <a:gd name="connsiteY7" fmla="*/ 381000 h 1760220"/>
                <a:gd name="connsiteX8" fmla="*/ 6903720 w 7734300"/>
                <a:gd name="connsiteY8" fmla="*/ 0 h 1760220"/>
                <a:gd name="connsiteX9" fmla="*/ 0 w 7734300"/>
                <a:gd name="connsiteY9" fmla="*/ 281940 h 1760220"/>
                <a:gd name="connsiteX0" fmla="*/ 6880860 w 7711440"/>
                <a:gd name="connsiteY0" fmla="*/ 0 h 1760220"/>
                <a:gd name="connsiteX1" fmla="*/ 78740 w 7711440"/>
                <a:gd name="connsiteY1" fmla="*/ 355600 h 1760220"/>
                <a:gd name="connsiteX2" fmla="*/ 0 w 7711440"/>
                <a:gd name="connsiteY2" fmla="*/ 1760220 h 1760220"/>
                <a:gd name="connsiteX3" fmla="*/ 99060 w 7711440"/>
                <a:gd name="connsiteY3" fmla="*/ 1684020 h 1760220"/>
                <a:gd name="connsiteX4" fmla="*/ 1104900 w 7711440"/>
                <a:gd name="connsiteY4" fmla="*/ 1363980 h 1760220"/>
                <a:gd name="connsiteX5" fmla="*/ 4396740 w 7711440"/>
                <a:gd name="connsiteY5" fmla="*/ 1005840 h 1760220"/>
                <a:gd name="connsiteX6" fmla="*/ 6918960 w 7711440"/>
                <a:gd name="connsiteY6" fmla="*/ 807720 h 1760220"/>
                <a:gd name="connsiteX7" fmla="*/ 7711440 w 7711440"/>
                <a:gd name="connsiteY7" fmla="*/ 381000 h 1760220"/>
                <a:gd name="connsiteX8" fmla="*/ 6880860 w 7711440"/>
                <a:gd name="connsiteY8" fmla="*/ 0 h 1760220"/>
                <a:gd name="connsiteX0" fmla="*/ 6802120 w 7632700"/>
                <a:gd name="connsiteY0" fmla="*/ 0 h 1684020"/>
                <a:gd name="connsiteX1" fmla="*/ 0 w 7632700"/>
                <a:gd name="connsiteY1" fmla="*/ 355600 h 1684020"/>
                <a:gd name="connsiteX2" fmla="*/ 20320 w 7632700"/>
                <a:gd name="connsiteY2" fmla="*/ 1684020 h 1684020"/>
                <a:gd name="connsiteX3" fmla="*/ 1026160 w 7632700"/>
                <a:gd name="connsiteY3" fmla="*/ 1363980 h 1684020"/>
                <a:gd name="connsiteX4" fmla="*/ 4318000 w 7632700"/>
                <a:gd name="connsiteY4" fmla="*/ 1005840 h 1684020"/>
                <a:gd name="connsiteX5" fmla="*/ 6840220 w 7632700"/>
                <a:gd name="connsiteY5" fmla="*/ 807720 h 1684020"/>
                <a:gd name="connsiteX6" fmla="*/ 7632700 w 7632700"/>
                <a:gd name="connsiteY6" fmla="*/ 381000 h 1684020"/>
                <a:gd name="connsiteX7" fmla="*/ 6802120 w 7632700"/>
                <a:gd name="connsiteY7" fmla="*/ 0 h 1684020"/>
                <a:gd name="connsiteX0" fmla="*/ 6802120 w 7632700"/>
                <a:gd name="connsiteY0" fmla="*/ 0 h 1689100"/>
                <a:gd name="connsiteX1" fmla="*/ 0 w 7632700"/>
                <a:gd name="connsiteY1" fmla="*/ 355600 h 1689100"/>
                <a:gd name="connsiteX2" fmla="*/ 0 w 7632700"/>
                <a:gd name="connsiteY2" fmla="*/ 1689100 h 1689100"/>
                <a:gd name="connsiteX3" fmla="*/ 1026160 w 7632700"/>
                <a:gd name="connsiteY3" fmla="*/ 1363980 h 1689100"/>
                <a:gd name="connsiteX4" fmla="*/ 4318000 w 7632700"/>
                <a:gd name="connsiteY4" fmla="*/ 1005840 h 1689100"/>
                <a:gd name="connsiteX5" fmla="*/ 6840220 w 7632700"/>
                <a:gd name="connsiteY5" fmla="*/ 807720 h 1689100"/>
                <a:gd name="connsiteX6" fmla="*/ 7632700 w 7632700"/>
                <a:gd name="connsiteY6" fmla="*/ 381000 h 1689100"/>
                <a:gd name="connsiteX7" fmla="*/ 6802120 w 7632700"/>
                <a:gd name="connsiteY7" fmla="*/ 0 h 1689100"/>
                <a:gd name="connsiteX0" fmla="*/ 7632700 w 7632700"/>
                <a:gd name="connsiteY0" fmla="*/ 25400 h 1333500"/>
                <a:gd name="connsiteX1" fmla="*/ 0 w 7632700"/>
                <a:gd name="connsiteY1" fmla="*/ 0 h 1333500"/>
                <a:gd name="connsiteX2" fmla="*/ 0 w 7632700"/>
                <a:gd name="connsiteY2" fmla="*/ 1333500 h 1333500"/>
                <a:gd name="connsiteX3" fmla="*/ 1026160 w 7632700"/>
                <a:gd name="connsiteY3" fmla="*/ 1008380 h 1333500"/>
                <a:gd name="connsiteX4" fmla="*/ 4318000 w 7632700"/>
                <a:gd name="connsiteY4" fmla="*/ 650240 h 1333500"/>
                <a:gd name="connsiteX5" fmla="*/ 6840220 w 7632700"/>
                <a:gd name="connsiteY5" fmla="*/ 452120 h 1333500"/>
                <a:gd name="connsiteX6" fmla="*/ 7632700 w 7632700"/>
                <a:gd name="connsiteY6" fmla="*/ 25400 h 1333500"/>
                <a:gd name="connsiteX0" fmla="*/ 7653020 w 7653020"/>
                <a:gd name="connsiteY0" fmla="*/ 0 h 1343660"/>
                <a:gd name="connsiteX1" fmla="*/ 0 w 7653020"/>
                <a:gd name="connsiteY1" fmla="*/ 10160 h 1343660"/>
                <a:gd name="connsiteX2" fmla="*/ 0 w 7653020"/>
                <a:gd name="connsiteY2" fmla="*/ 1343660 h 1343660"/>
                <a:gd name="connsiteX3" fmla="*/ 1026160 w 7653020"/>
                <a:gd name="connsiteY3" fmla="*/ 1018540 h 1343660"/>
                <a:gd name="connsiteX4" fmla="*/ 4318000 w 7653020"/>
                <a:gd name="connsiteY4" fmla="*/ 660400 h 1343660"/>
                <a:gd name="connsiteX5" fmla="*/ 6840220 w 7653020"/>
                <a:gd name="connsiteY5" fmla="*/ 462280 h 1343660"/>
                <a:gd name="connsiteX6" fmla="*/ 7653020 w 7653020"/>
                <a:gd name="connsiteY6" fmla="*/ 0 h 1343660"/>
                <a:gd name="connsiteX0" fmla="*/ 7653020 w 7653020"/>
                <a:gd name="connsiteY0" fmla="*/ 2242 h 1333500"/>
                <a:gd name="connsiteX1" fmla="*/ 0 w 7653020"/>
                <a:gd name="connsiteY1" fmla="*/ 0 h 1333500"/>
                <a:gd name="connsiteX2" fmla="*/ 0 w 7653020"/>
                <a:gd name="connsiteY2" fmla="*/ 1333500 h 1333500"/>
                <a:gd name="connsiteX3" fmla="*/ 1026160 w 7653020"/>
                <a:gd name="connsiteY3" fmla="*/ 1008380 h 1333500"/>
                <a:gd name="connsiteX4" fmla="*/ 4318000 w 7653020"/>
                <a:gd name="connsiteY4" fmla="*/ 650240 h 1333500"/>
                <a:gd name="connsiteX5" fmla="*/ 6840220 w 7653020"/>
                <a:gd name="connsiteY5" fmla="*/ 452120 h 1333500"/>
                <a:gd name="connsiteX6" fmla="*/ 7653020 w 7653020"/>
                <a:gd name="connsiteY6" fmla="*/ 2242 h 1333500"/>
                <a:gd name="connsiteX0" fmla="*/ 7659283 w 7659283"/>
                <a:gd name="connsiteY0" fmla="*/ 0 h 1349862"/>
                <a:gd name="connsiteX1" fmla="*/ 0 w 7659283"/>
                <a:gd name="connsiteY1" fmla="*/ 16362 h 1349862"/>
                <a:gd name="connsiteX2" fmla="*/ 0 w 7659283"/>
                <a:gd name="connsiteY2" fmla="*/ 1349862 h 1349862"/>
                <a:gd name="connsiteX3" fmla="*/ 1026160 w 7659283"/>
                <a:gd name="connsiteY3" fmla="*/ 1024742 h 1349862"/>
                <a:gd name="connsiteX4" fmla="*/ 4318000 w 7659283"/>
                <a:gd name="connsiteY4" fmla="*/ 666602 h 1349862"/>
                <a:gd name="connsiteX5" fmla="*/ 6840220 w 7659283"/>
                <a:gd name="connsiteY5" fmla="*/ 468482 h 1349862"/>
                <a:gd name="connsiteX6" fmla="*/ 7659283 w 7659283"/>
                <a:gd name="connsiteY6" fmla="*/ 0 h 1349862"/>
                <a:gd name="connsiteX0" fmla="*/ 7666903 w 7666903"/>
                <a:gd name="connsiteY0" fmla="*/ 0 h 1334772"/>
                <a:gd name="connsiteX1" fmla="*/ 0 w 7666903"/>
                <a:gd name="connsiteY1" fmla="*/ 1272 h 1334772"/>
                <a:gd name="connsiteX2" fmla="*/ 0 w 7666903"/>
                <a:gd name="connsiteY2" fmla="*/ 1334772 h 1334772"/>
                <a:gd name="connsiteX3" fmla="*/ 1026160 w 7666903"/>
                <a:gd name="connsiteY3" fmla="*/ 1009652 h 1334772"/>
                <a:gd name="connsiteX4" fmla="*/ 4318000 w 7666903"/>
                <a:gd name="connsiteY4" fmla="*/ 651512 h 1334772"/>
                <a:gd name="connsiteX5" fmla="*/ 6840220 w 7666903"/>
                <a:gd name="connsiteY5" fmla="*/ 453392 h 1334772"/>
                <a:gd name="connsiteX6" fmla="*/ 7666903 w 7666903"/>
                <a:gd name="connsiteY6" fmla="*/ 0 h 1334772"/>
                <a:gd name="connsiteX0" fmla="*/ 9145183 w 9145183"/>
                <a:gd name="connsiteY0" fmla="*/ 0 h 1349862"/>
                <a:gd name="connsiteX1" fmla="*/ 0 w 9145183"/>
                <a:gd name="connsiteY1" fmla="*/ 16362 h 1349862"/>
                <a:gd name="connsiteX2" fmla="*/ 0 w 9145183"/>
                <a:gd name="connsiteY2" fmla="*/ 1349862 h 1349862"/>
                <a:gd name="connsiteX3" fmla="*/ 1026160 w 9145183"/>
                <a:gd name="connsiteY3" fmla="*/ 1024742 h 1349862"/>
                <a:gd name="connsiteX4" fmla="*/ 4318000 w 9145183"/>
                <a:gd name="connsiteY4" fmla="*/ 666602 h 1349862"/>
                <a:gd name="connsiteX5" fmla="*/ 6840220 w 9145183"/>
                <a:gd name="connsiteY5" fmla="*/ 468482 h 1349862"/>
                <a:gd name="connsiteX6" fmla="*/ 9145183 w 9145183"/>
                <a:gd name="connsiteY6" fmla="*/ 0 h 1349862"/>
                <a:gd name="connsiteX0" fmla="*/ 9145183 w 9145183"/>
                <a:gd name="connsiteY0" fmla="*/ 0 h 1349862"/>
                <a:gd name="connsiteX1" fmla="*/ 0 w 9145183"/>
                <a:gd name="connsiteY1" fmla="*/ 16362 h 1349862"/>
                <a:gd name="connsiteX2" fmla="*/ 0 w 9145183"/>
                <a:gd name="connsiteY2" fmla="*/ 1349862 h 1349862"/>
                <a:gd name="connsiteX3" fmla="*/ 1026160 w 9145183"/>
                <a:gd name="connsiteY3" fmla="*/ 1024742 h 1349862"/>
                <a:gd name="connsiteX4" fmla="*/ 4318000 w 9145183"/>
                <a:gd name="connsiteY4" fmla="*/ 666602 h 1349862"/>
                <a:gd name="connsiteX5" fmla="*/ 6840220 w 9145183"/>
                <a:gd name="connsiteY5" fmla="*/ 468482 h 1349862"/>
                <a:gd name="connsiteX6" fmla="*/ 9145183 w 9145183"/>
                <a:gd name="connsiteY6" fmla="*/ 0 h 1349862"/>
                <a:gd name="connsiteX0" fmla="*/ 9152803 w 9152803"/>
                <a:gd name="connsiteY0" fmla="*/ 13817 h 1333500"/>
                <a:gd name="connsiteX1" fmla="*/ 0 w 9152803"/>
                <a:gd name="connsiteY1" fmla="*/ 0 h 1333500"/>
                <a:gd name="connsiteX2" fmla="*/ 0 w 9152803"/>
                <a:gd name="connsiteY2" fmla="*/ 1333500 h 1333500"/>
                <a:gd name="connsiteX3" fmla="*/ 1026160 w 9152803"/>
                <a:gd name="connsiteY3" fmla="*/ 1008380 h 1333500"/>
                <a:gd name="connsiteX4" fmla="*/ 4318000 w 9152803"/>
                <a:gd name="connsiteY4" fmla="*/ 650240 h 1333500"/>
                <a:gd name="connsiteX5" fmla="*/ 6840220 w 9152803"/>
                <a:gd name="connsiteY5" fmla="*/ 452120 h 1333500"/>
                <a:gd name="connsiteX6" fmla="*/ 9152803 w 9152803"/>
                <a:gd name="connsiteY6" fmla="*/ 13817 h 1333500"/>
                <a:gd name="connsiteX0" fmla="*/ 9152803 w 9152803"/>
                <a:gd name="connsiteY0" fmla="*/ 0 h 1319683"/>
                <a:gd name="connsiteX1" fmla="*/ 7620 w 9152803"/>
                <a:gd name="connsiteY1" fmla="*/ 16362 h 1319683"/>
                <a:gd name="connsiteX2" fmla="*/ 0 w 9152803"/>
                <a:gd name="connsiteY2" fmla="*/ 1319683 h 1319683"/>
                <a:gd name="connsiteX3" fmla="*/ 1026160 w 9152803"/>
                <a:gd name="connsiteY3" fmla="*/ 994563 h 1319683"/>
                <a:gd name="connsiteX4" fmla="*/ 4318000 w 9152803"/>
                <a:gd name="connsiteY4" fmla="*/ 636423 h 1319683"/>
                <a:gd name="connsiteX5" fmla="*/ 6840220 w 9152803"/>
                <a:gd name="connsiteY5" fmla="*/ 438303 h 1319683"/>
                <a:gd name="connsiteX6" fmla="*/ 9152803 w 9152803"/>
                <a:gd name="connsiteY6" fmla="*/ 0 h 1319683"/>
                <a:gd name="connsiteX0" fmla="*/ 9152803 w 9152803"/>
                <a:gd name="connsiteY0" fmla="*/ 0 h 1319683"/>
                <a:gd name="connsiteX1" fmla="*/ 7620 w 9152803"/>
                <a:gd name="connsiteY1" fmla="*/ 8817 h 1319683"/>
                <a:gd name="connsiteX2" fmla="*/ 0 w 9152803"/>
                <a:gd name="connsiteY2" fmla="*/ 1319683 h 1319683"/>
                <a:gd name="connsiteX3" fmla="*/ 1026160 w 9152803"/>
                <a:gd name="connsiteY3" fmla="*/ 994563 h 1319683"/>
                <a:gd name="connsiteX4" fmla="*/ 4318000 w 9152803"/>
                <a:gd name="connsiteY4" fmla="*/ 636423 h 1319683"/>
                <a:gd name="connsiteX5" fmla="*/ 6840220 w 9152803"/>
                <a:gd name="connsiteY5" fmla="*/ 438303 h 1319683"/>
                <a:gd name="connsiteX6" fmla="*/ 9152803 w 9152803"/>
                <a:gd name="connsiteY6" fmla="*/ 0 h 131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52803" h="1319683">
                  <a:moveTo>
                    <a:pt x="9152803" y="0"/>
                  </a:moveTo>
                  <a:lnTo>
                    <a:pt x="7620" y="8817"/>
                  </a:lnTo>
                  <a:lnTo>
                    <a:pt x="0" y="1319683"/>
                  </a:lnTo>
                  <a:lnTo>
                    <a:pt x="1026160" y="994563"/>
                  </a:lnTo>
                  <a:lnTo>
                    <a:pt x="4318000" y="636423"/>
                  </a:lnTo>
                  <a:lnTo>
                    <a:pt x="6840220" y="438303"/>
                  </a:lnTo>
                  <a:lnTo>
                    <a:pt x="915280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2" descr="H:\ppt\header 2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82" t="1" r="254" b="-1"/>
            <a:stretch/>
          </p:blipFill>
          <p:spPr bwMode="auto">
            <a:xfrm>
              <a:off x="1" y="-9526"/>
              <a:ext cx="9143999" cy="1404129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ight Triangle 34"/>
            <p:cNvSpPr/>
            <p:nvPr/>
          </p:nvSpPr>
          <p:spPr>
            <a:xfrm flipV="1">
              <a:off x="-7366" y="-6919"/>
              <a:ext cx="1238018" cy="1219201"/>
            </a:xfrm>
            <a:prstGeom prst="rtTriangle">
              <a:avLst/>
            </a:prstGeom>
            <a:solidFill>
              <a:srgbClr val="7286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9" descr="H:\ppt\111111111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923" y="205578"/>
              <a:ext cx="982369" cy="702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Picture 4" descr="C:\Users\giorgi basiashvili\Desktop\Untitled-1.png"/>
          <p:cNvPicPr>
            <a:picLocks noChangeAspect="1" noChangeArrowheads="1"/>
          </p:cNvPicPr>
          <p:nvPr/>
        </p:nvPicPr>
        <p:blipFill>
          <a:blip r:embed="rId7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5948" y="68853"/>
            <a:ext cx="1066800" cy="10676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itle 1"/>
          <p:cNvSpPr>
            <a:spLocks noGrp="1"/>
          </p:cNvSpPr>
          <p:nvPr>
            <p:ph type="title" idx="4294967295"/>
          </p:nvPr>
        </p:nvSpPr>
        <p:spPr>
          <a:xfrm>
            <a:off x="-7366" y="1466042"/>
            <a:ext cx="9151366" cy="442912"/>
          </a:xfrm>
          <a:solidFill>
            <a:srgbClr val="5C729F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400" dirty="0"/>
              <a:t>Tbilisi Bypass (55km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20" name="Rectangle 19"/>
          <p:cNvSpPr/>
          <p:nvPr/>
        </p:nvSpPr>
        <p:spPr>
          <a:xfrm>
            <a:off x="-7368" y="4653280"/>
            <a:ext cx="4162239" cy="2204718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graphicFrame>
        <p:nvGraphicFramePr>
          <p:cNvPr id="22" name="Chart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6506308"/>
              </p:ext>
            </p:extLst>
          </p:nvPr>
        </p:nvGraphicFramePr>
        <p:xfrm>
          <a:off x="-7367" y="4653280"/>
          <a:ext cx="4073094" cy="2204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7" name="Rectangle 6"/>
          <p:cNvSpPr/>
          <p:nvPr/>
        </p:nvSpPr>
        <p:spPr>
          <a:xfrm>
            <a:off x="-7368" y="2687320"/>
            <a:ext cx="388368" cy="15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828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 descr="SAQARTVELO GZAA Cities crop 2.jpg"/>
          <p:cNvPicPr>
            <a:picLocks noChangeAspect="1"/>
          </p:cNvPicPr>
          <p:nvPr/>
        </p:nvPicPr>
        <p:blipFill rotWithShape="1">
          <a:blip r:embed="rId2" cstate="print"/>
          <a:srcRect t="373" b="24784"/>
          <a:stretch/>
        </p:blipFill>
        <p:spPr>
          <a:xfrm>
            <a:off x="0" y="1963996"/>
            <a:ext cx="9144000" cy="4876800"/>
          </a:xfrm>
          <a:prstGeom prst="rect">
            <a:avLst/>
          </a:prstGeom>
        </p:spPr>
      </p:pic>
      <p:sp>
        <p:nvSpPr>
          <p:cNvPr id="43" name="Oval 42"/>
          <p:cNvSpPr/>
          <p:nvPr/>
        </p:nvSpPr>
        <p:spPr>
          <a:xfrm rot="900000">
            <a:off x="3903239" y="4419441"/>
            <a:ext cx="1050558" cy="662224"/>
          </a:xfrm>
          <a:prstGeom prst="ellipse">
            <a:avLst/>
          </a:prstGeom>
          <a:solidFill>
            <a:schemeClr val="accent1">
              <a:lumMod val="60000"/>
              <a:lumOff val="40000"/>
              <a:alpha val="31000"/>
            </a:schemeClr>
          </a:solidFill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Полилиния 9"/>
          <p:cNvSpPr/>
          <p:nvPr/>
        </p:nvSpPr>
        <p:spPr>
          <a:xfrm>
            <a:off x="3733798" y="4478596"/>
            <a:ext cx="304801" cy="152400"/>
          </a:xfrm>
          <a:custGeom>
            <a:avLst/>
            <a:gdLst>
              <a:gd name="connsiteX0" fmla="*/ 435769 w 435769"/>
              <a:gd name="connsiteY0" fmla="*/ 223837 h 223837"/>
              <a:gd name="connsiteX1" fmla="*/ 361950 w 435769"/>
              <a:gd name="connsiteY1" fmla="*/ 171450 h 223837"/>
              <a:gd name="connsiteX2" fmla="*/ 316707 w 435769"/>
              <a:gd name="connsiteY2" fmla="*/ 119062 h 223837"/>
              <a:gd name="connsiteX3" fmla="*/ 190500 w 435769"/>
              <a:gd name="connsiteY3" fmla="*/ 69056 h 223837"/>
              <a:gd name="connsiteX4" fmla="*/ 109538 w 435769"/>
              <a:gd name="connsiteY4" fmla="*/ 26193 h 223837"/>
              <a:gd name="connsiteX5" fmla="*/ 47625 w 435769"/>
              <a:gd name="connsiteY5" fmla="*/ 19050 h 223837"/>
              <a:gd name="connsiteX6" fmla="*/ 0 w 435769"/>
              <a:gd name="connsiteY6" fmla="*/ 0 h 223837"/>
              <a:gd name="connsiteX7" fmla="*/ 0 w 435769"/>
              <a:gd name="connsiteY7" fmla="*/ 0 h 223837"/>
              <a:gd name="connsiteX8" fmla="*/ 2382 w 435769"/>
              <a:gd name="connsiteY8" fmla="*/ 2381 h 223837"/>
              <a:gd name="connsiteX0" fmla="*/ 435769 w 435769"/>
              <a:gd name="connsiteY0" fmla="*/ 223837 h 223837"/>
              <a:gd name="connsiteX1" fmla="*/ 361950 w 435769"/>
              <a:gd name="connsiteY1" fmla="*/ 171450 h 223837"/>
              <a:gd name="connsiteX2" fmla="*/ 316707 w 435769"/>
              <a:gd name="connsiteY2" fmla="*/ 119062 h 223837"/>
              <a:gd name="connsiteX3" fmla="*/ 190500 w 435769"/>
              <a:gd name="connsiteY3" fmla="*/ 69056 h 223837"/>
              <a:gd name="connsiteX4" fmla="*/ 109538 w 435769"/>
              <a:gd name="connsiteY4" fmla="*/ 26193 h 223837"/>
              <a:gd name="connsiteX5" fmla="*/ 47625 w 435769"/>
              <a:gd name="connsiteY5" fmla="*/ 19050 h 223837"/>
              <a:gd name="connsiteX6" fmla="*/ 0 w 435769"/>
              <a:gd name="connsiteY6" fmla="*/ 0 h 223837"/>
              <a:gd name="connsiteX7" fmla="*/ 0 w 435769"/>
              <a:gd name="connsiteY7" fmla="*/ 0 h 223837"/>
              <a:gd name="connsiteX0" fmla="*/ 523875 w 523875"/>
              <a:gd name="connsiteY0" fmla="*/ 229393 h 229393"/>
              <a:gd name="connsiteX1" fmla="*/ 450056 w 523875"/>
              <a:gd name="connsiteY1" fmla="*/ 177006 h 229393"/>
              <a:gd name="connsiteX2" fmla="*/ 404813 w 523875"/>
              <a:gd name="connsiteY2" fmla="*/ 124618 h 229393"/>
              <a:gd name="connsiteX3" fmla="*/ 278606 w 523875"/>
              <a:gd name="connsiteY3" fmla="*/ 74612 h 229393"/>
              <a:gd name="connsiteX4" fmla="*/ 197644 w 523875"/>
              <a:gd name="connsiteY4" fmla="*/ 31749 h 229393"/>
              <a:gd name="connsiteX5" fmla="*/ 135731 w 523875"/>
              <a:gd name="connsiteY5" fmla="*/ 24606 h 229393"/>
              <a:gd name="connsiteX6" fmla="*/ 88106 w 523875"/>
              <a:gd name="connsiteY6" fmla="*/ 5556 h 229393"/>
              <a:gd name="connsiteX7" fmla="*/ 0 w 523875"/>
              <a:gd name="connsiteY7" fmla="*/ 57943 h 229393"/>
              <a:gd name="connsiteX0" fmla="*/ 435769 w 435769"/>
              <a:gd name="connsiteY0" fmla="*/ 229393 h 229393"/>
              <a:gd name="connsiteX1" fmla="*/ 361950 w 435769"/>
              <a:gd name="connsiteY1" fmla="*/ 177006 h 229393"/>
              <a:gd name="connsiteX2" fmla="*/ 316707 w 435769"/>
              <a:gd name="connsiteY2" fmla="*/ 124618 h 229393"/>
              <a:gd name="connsiteX3" fmla="*/ 190500 w 435769"/>
              <a:gd name="connsiteY3" fmla="*/ 74612 h 229393"/>
              <a:gd name="connsiteX4" fmla="*/ 109538 w 435769"/>
              <a:gd name="connsiteY4" fmla="*/ 31749 h 229393"/>
              <a:gd name="connsiteX5" fmla="*/ 47625 w 435769"/>
              <a:gd name="connsiteY5" fmla="*/ 24606 h 229393"/>
              <a:gd name="connsiteX6" fmla="*/ 0 w 435769"/>
              <a:gd name="connsiteY6" fmla="*/ 5556 h 229393"/>
              <a:gd name="connsiteX0" fmla="*/ 447675 w 447675"/>
              <a:gd name="connsiteY0" fmla="*/ 209153 h 209153"/>
              <a:gd name="connsiteX1" fmla="*/ 373856 w 447675"/>
              <a:gd name="connsiteY1" fmla="*/ 156766 h 209153"/>
              <a:gd name="connsiteX2" fmla="*/ 328613 w 447675"/>
              <a:gd name="connsiteY2" fmla="*/ 104378 h 209153"/>
              <a:gd name="connsiteX3" fmla="*/ 202406 w 447675"/>
              <a:gd name="connsiteY3" fmla="*/ 54372 h 209153"/>
              <a:gd name="connsiteX4" fmla="*/ 121444 w 447675"/>
              <a:gd name="connsiteY4" fmla="*/ 11509 h 209153"/>
              <a:gd name="connsiteX5" fmla="*/ 59531 w 447675"/>
              <a:gd name="connsiteY5" fmla="*/ 4366 h 209153"/>
              <a:gd name="connsiteX6" fmla="*/ 0 w 447675"/>
              <a:gd name="connsiteY6" fmla="*/ 37703 h 209153"/>
              <a:gd name="connsiteX0" fmla="*/ 600075 w 600075"/>
              <a:gd name="connsiteY0" fmla="*/ 209153 h 209153"/>
              <a:gd name="connsiteX1" fmla="*/ 526256 w 600075"/>
              <a:gd name="connsiteY1" fmla="*/ 156766 h 209153"/>
              <a:gd name="connsiteX2" fmla="*/ 481013 w 600075"/>
              <a:gd name="connsiteY2" fmla="*/ 104378 h 209153"/>
              <a:gd name="connsiteX3" fmla="*/ 354806 w 600075"/>
              <a:gd name="connsiteY3" fmla="*/ 54372 h 209153"/>
              <a:gd name="connsiteX4" fmla="*/ 273844 w 600075"/>
              <a:gd name="connsiteY4" fmla="*/ 11509 h 209153"/>
              <a:gd name="connsiteX5" fmla="*/ 211931 w 600075"/>
              <a:gd name="connsiteY5" fmla="*/ 4366 h 209153"/>
              <a:gd name="connsiteX6" fmla="*/ 0 w 600075"/>
              <a:gd name="connsiteY6" fmla="*/ 37703 h 209153"/>
              <a:gd name="connsiteX0" fmla="*/ 388144 w 388144"/>
              <a:gd name="connsiteY0" fmla="*/ 209153 h 209153"/>
              <a:gd name="connsiteX1" fmla="*/ 314325 w 388144"/>
              <a:gd name="connsiteY1" fmla="*/ 156766 h 209153"/>
              <a:gd name="connsiteX2" fmla="*/ 269082 w 388144"/>
              <a:gd name="connsiteY2" fmla="*/ 104378 h 209153"/>
              <a:gd name="connsiteX3" fmla="*/ 142875 w 388144"/>
              <a:gd name="connsiteY3" fmla="*/ 54372 h 209153"/>
              <a:gd name="connsiteX4" fmla="*/ 61913 w 388144"/>
              <a:gd name="connsiteY4" fmla="*/ 11509 h 209153"/>
              <a:gd name="connsiteX5" fmla="*/ 0 w 388144"/>
              <a:gd name="connsiteY5" fmla="*/ 4366 h 209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8144" h="209153">
                <a:moveTo>
                  <a:pt x="388144" y="209153"/>
                </a:moveTo>
                <a:cubicBezTo>
                  <a:pt x="361156" y="191690"/>
                  <a:pt x="334169" y="174228"/>
                  <a:pt x="314325" y="156766"/>
                </a:cubicBezTo>
                <a:cubicBezTo>
                  <a:pt x="294481" y="139304"/>
                  <a:pt x="297657" y="121444"/>
                  <a:pt x="269082" y="104378"/>
                </a:cubicBezTo>
                <a:cubicBezTo>
                  <a:pt x="240507" y="87312"/>
                  <a:pt x="177403" y="69850"/>
                  <a:pt x="142875" y="54372"/>
                </a:cubicBezTo>
                <a:cubicBezTo>
                  <a:pt x="108347" y="38894"/>
                  <a:pt x="85725" y="19843"/>
                  <a:pt x="61913" y="11509"/>
                </a:cubicBezTo>
                <a:cubicBezTo>
                  <a:pt x="38101" y="3175"/>
                  <a:pt x="45641" y="0"/>
                  <a:pt x="0" y="4366"/>
                </a:cubicBezTo>
              </a:path>
            </a:pathLst>
          </a:custGeom>
          <a:ln w="4445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олилиния 10"/>
          <p:cNvSpPr/>
          <p:nvPr/>
        </p:nvSpPr>
        <p:spPr>
          <a:xfrm>
            <a:off x="4902994" y="4864359"/>
            <a:ext cx="126206" cy="30956"/>
          </a:xfrm>
          <a:custGeom>
            <a:avLst/>
            <a:gdLst>
              <a:gd name="connsiteX0" fmla="*/ 159544 w 159544"/>
              <a:gd name="connsiteY0" fmla="*/ 0 h 34131"/>
              <a:gd name="connsiteX1" fmla="*/ 33338 w 159544"/>
              <a:gd name="connsiteY1" fmla="*/ 30956 h 34131"/>
              <a:gd name="connsiteX2" fmla="*/ 0 w 159544"/>
              <a:gd name="connsiteY2" fmla="*/ 19050 h 34131"/>
              <a:gd name="connsiteX0" fmla="*/ 126206 w 126206"/>
              <a:gd name="connsiteY0" fmla="*/ 0 h 30956"/>
              <a:gd name="connsiteX1" fmla="*/ 0 w 126206"/>
              <a:gd name="connsiteY1" fmla="*/ 30956 h 30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6206" h="30956">
                <a:moveTo>
                  <a:pt x="126206" y="0"/>
                </a:moveTo>
                <a:cubicBezTo>
                  <a:pt x="76398" y="13890"/>
                  <a:pt x="26591" y="27781"/>
                  <a:pt x="0" y="30956"/>
                </a:cubicBezTo>
              </a:path>
            </a:pathLst>
          </a:custGeom>
          <a:ln w="44450" cmpd="dbl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олилиния 16"/>
          <p:cNvSpPr/>
          <p:nvPr/>
        </p:nvSpPr>
        <p:spPr>
          <a:xfrm>
            <a:off x="4038601" y="4630996"/>
            <a:ext cx="757238" cy="180975"/>
          </a:xfrm>
          <a:custGeom>
            <a:avLst/>
            <a:gdLst>
              <a:gd name="connsiteX0" fmla="*/ 683419 w 683419"/>
              <a:gd name="connsiteY0" fmla="*/ 154781 h 154781"/>
              <a:gd name="connsiteX1" fmla="*/ 623887 w 683419"/>
              <a:gd name="connsiteY1" fmla="*/ 119062 h 154781"/>
              <a:gd name="connsiteX2" fmla="*/ 578644 w 683419"/>
              <a:gd name="connsiteY2" fmla="*/ 45244 h 154781"/>
              <a:gd name="connsiteX3" fmla="*/ 507206 w 683419"/>
              <a:gd name="connsiteY3" fmla="*/ 40481 h 154781"/>
              <a:gd name="connsiteX4" fmla="*/ 357187 w 683419"/>
              <a:gd name="connsiteY4" fmla="*/ 16669 h 154781"/>
              <a:gd name="connsiteX5" fmla="*/ 269081 w 683419"/>
              <a:gd name="connsiteY5" fmla="*/ 28575 h 154781"/>
              <a:gd name="connsiteX6" fmla="*/ 211931 w 683419"/>
              <a:gd name="connsiteY6" fmla="*/ 26194 h 154781"/>
              <a:gd name="connsiteX7" fmla="*/ 178594 w 683419"/>
              <a:gd name="connsiteY7" fmla="*/ 64294 h 154781"/>
              <a:gd name="connsiteX8" fmla="*/ 135731 w 683419"/>
              <a:gd name="connsiteY8" fmla="*/ 40481 h 154781"/>
              <a:gd name="connsiteX9" fmla="*/ 69056 w 683419"/>
              <a:gd name="connsiteY9" fmla="*/ 40481 h 154781"/>
              <a:gd name="connsiteX10" fmla="*/ 0 w 683419"/>
              <a:gd name="connsiteY10" fmla="*/ 0 h 15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83419" h="154781">
                <a:moveTo>
                  <a:pt x="683419" y="154781"/>
                </a:moveTo>
                <a:cubicBezTo>
                  <a:pt x="662384" y="146049"/>
                  <a:pt x="641349" y="137318"/>
                  <a:pt x="623887" y="119062"/>
                </a:cubicBezTo>
                <a:cubicBezTo>
                  <a:pt x="606425" y="100806"/>
                  <a:pt x="598091" y="58341"/>
                  <a:pt x="578644" y="45244"/>
                </a:cubicBezTo>
                <a:cubicBezTo>
                  <a:pt x="559197" y="32147"/>
                  <a:pt x="544116" y="45244"/>
                  <a:pt x="507206" y="40481"/>
                </a:cubicBezTo>
                <a:cubicBezTo>
                  <a:pt x="470297" y="35719"/>
                  <a:pt x="396874" y="18653"/>
                  <a:pt x="357187" y="16669"/>
                </a:cubicBezTo>
                <a:cubicBezTo>
                  <a:pt x="317500" y="14685"/>
                  <a:pt x="293290" y="26988"/>
                  <a:pt x="269081" y="28575"/>
                </a:cubicBezTo>
                <a:cubicBezTo>
                  <a:pt x="244872" y="30162"/>
                  <a:pt x="227012" y="20241"/>
                  <a:pt x="211931" y="26194"/>
                </a:cubicBezTo>
                <a:cubicBezTo>
                  <a:pt x="196850" y="32147"/>
                  <a:pt x="191294" y="61913"/>
                  <a:pt x="178594" y="64294"/>
                </a:cubicBezTo>
                <a:cubicBezTo>
                  <a:pt x="165894" y="66675"/>
                  <a:pt x="153987" y="44450"/>
                  <a:pt x="135731" y="40481"/>
                </a:cubicBezTo>
                <a:cubicBezTo>
                  <a:pt x="117475" y="36512"/>
                  <a:pt x="91678" y="47228"/>
                  <a:pt x="69056" y="40481"/>
                </a:cubicBezTo>
                <a:cubicBezTo>
                  <a:pt x="46434" y="33734"/>
                  <a:pt x="23217" y="16867"/>
                  <a:pt x="0" y="0"/>
                </a:cubicBezTo>
              </a:path>
            </a:pathLst>
          </a:custGeom>
          <a:ln w="41275" cmpd="dbl">
            <a:solidFill>
              <a:srgbClr val="E46C0A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Полилиния 14"/>
          <p:cNvSpPr/>
          <p:nvPr/>
        </p:nvSpPr>
        <p:spPr>
          <a:xfrm>
            <a:off x="4791075" y="4811971"/>
            <a:ext cx="114300" cy="85725"/>
          </a:xfrm>
          <a:custGeom>
            <a:avLst/>
            <a:gdLst>
              <a:gd name="connsiteX0" fmla="*/ 114300 w 114300"/>
              <a:gd name="connsiteY0" fmla="*/ 85725 h 85725"/>
              <a:gd name="connsiteX1" fmla="*/ 69056 w 114300"/>
              <a:gd name="connsiteY1" fmla="*/ 47625 h 85725"/>
              <a:gd name="connsiteX2" fmla="*/ 59531 w 114300"/>
              <a:gd name="connsiteY2" fmla="*/ 14288 h 85725"/>
              <a:gd name="connsiteX3" fmla="*/ 0 w 114300"/>
              <a:gd name="connsiteY3" fmla="*/ 0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300" h="85725">
                <a:moveTo>
                  <a:pt x="114300" y="85725"/>
                </a:moveTo>
                <a:cubicBezTo>
                  <a:pt x="96242" y="72628"/>
                  <a:pt x="78184" y="59531"/>
                  <a:pt x="69056" y="47625"/>
                </a:cubicBezTo>
                <a:cubicBezTo>
                  <a:pt x="59928" y="35719"/>
                  <a:pt x="71040" y="22226"/>
                  <a:pt x="59531" y="14288"/>
                </a:cubicBezTo>
                <a:cubicBezTo>
                  <a:pt x="48022" y="6351"/>
                  <a:pt x="24011" y="3175"/>
                  <a:pt x="0" y="0"/>
                </a:cubicBezTo>
              </a:path>
            </a:pathLst>
          </a:custGeom>
          <a:ln w="38100" cmpd="dbl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7" name="Group 46"/>
          <p:cNvGrpSpPr/>
          <p:nvPr/>
        </p:nvGrpSpPr>
        <p:grpSpPr>
          <a:xfrm>
            <a:off x="-7366" y="-9526"/>
            <a:ext cx="9159259" cy="1404129"/>
            <a:chOff x="-7366" y="-9526"/>
            <a:chExt cx="9159259" cy="1404129"/>
          </a:xfrm>
        </p:grpSpPr>
        <p:sp>
          <p:nvSpPr>
            <p:cNvPr id="61" name="Freeform 60"/>
            <p:cNvSpPr/>
            <p:nvPr/>
          </p:nvSpPr>
          <p:spPr>
            <a:xfrm>
              <a:off x="-910" y="-6919"/>
              <a:ext cx="9152803" cy="1332844"/>
            </a:xfrm>
            <a:custGeom>
              <a:avLst/>
              <a:gdLst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0 w 7734300"/>
                <a:gd name="connsiteY8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129540 w 7734300"/>
                <a:gd name="connsiteY8" fmla="*/ 304800 h 1760220"/>
                <a:gd name="connsiteX9" fmla="*/ 0 w 7734300"/>
                <a:gd name="connsiteY9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279400 w 7734300"/>
                <a:gd name="connsiteY8" fmla="*/ 147320 h 1760220"/>
                <a:gd name="connsiteX9" fmla="*/ 0 w 7734300"/>
                <a:gd name="connsiteY9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0 w 7734300"/>
                <a:gd name="connsiteY8" fmla="*/ 281940 h 1760220"/>
                <a:gd name="connsiteX0" fmla="*/ 0 w 7734300"/>
                <a:gd name="connsiteY0" fmla="*/ 281940 h 1760220"/>
                <a:gd name="connsiteX1" fmla="*/ 101600 w 7734300"/>
                <a:gd name="connsiteY1" fmla="*/ 355600 h 1760220"/>
                <a:gd name="connsiteX2" fmla="*/ 22860 w 7734300"/>
                <a:gd name="connsiteY2" fmla="*/ 1760220 h 1760220"/>
                <a:gd name="connsiteX3" fmla="*/ 121920 w 7734300"/>
                <a:gd name="connsiteY3" fmla="*/ 1684020 h 1760220"/>
                <a:gd name="connsiteX4" fmla="*/ 1127760 w 7734300"/>
                <a:gd name="connsiteY4" fmla="*/ 1363980 h 1760220"/>
                <a:gd name="connsiteX5" fmla="*/ 4419600 w 7734300"/>
                <a:gd name="connsiteY5" fmla="*/ 1005840 h 1760220"/>
                <a:gd name="connsiteX6" fmla="*/ 6941820 w 7734300"/>
                <a:gd name="connsiteY6" fmla="*/ 807720 h 1760220"/>
                <a:gd name="connsiteX7" fmla="*/ 7734300 w 7734300"/>
                <a:gd name="connsiteY7" fmla="*/ 381000 h 1760220"/>
                <a:gd name="connsiteX8" fmla="*/ 6903720 w 7734300"/>
                <a:gd name="connsiteY8" fmla="*/ 0 h 1760220"/>
                <a:gd name="connsiteX9" fmla="*/ 0 w 7734300"/>
                <a:gd name="connsiteY9" fmla="*/ 281940 h 1760220"/>
                <a:gd name="connsiteX0" fmla="*/ 6880860 w 7711440"/>
                <a:gd name="connsiteY0" fmla="*/ 0 h 1760220"/>
                <a:gd name="connsiteX1" fmla="*/ 78740 w 7711440"/>
                <a:gd name="connsiteY1" fmla="*/ 355600 h 1760220"/>
                <a:gd name="connsiteX2" fmla="*/ 0 w 7711440"/>
                <a:gd name="connsiteY2" fmla="*/ 1760220 h 1760220"/>
                <a:gd name="connsiteX3" fmla="*/ 99060 w 7711440"/>
                <a:gd name="connsiteY3" fmla="*/ 1684020 h 1760220"/>
                <a:gd name="connsiteX4" fmla="*/ 1104900 w 7711440"/>
                <a:gd name="connsiteY4" fmla="*/ 1363980 h 1760220"/>
                <a:gd name="connsiteX5" fmla="*/ 4396740 w 7711440"/>
                <a:gd name="connsiteY5" fmla="*/ 1005840 h 1760220"/>
                <a:gd name="connsiteX6" fmla="*/ 6918960 w 7711440"/>
                <a:gd name="connsiteY6" fmla="*/ 807720 h 1760220"/>
                <a:gd name="connsiteX7" fmla="*/ 7711440 w 7711440"/>
                <a:gd name="connsiteY7" fmla="*/ 381000 h 1760220"/>
                <a:gd name="connsiteX8" fmla="*/ 6880860 w 7711440"/>
                <a:gd name="connsiteY8" fmla="*/ 0 h 1760220"/>
                <a:gd name="connsiteX0" fmla="*/ 6802120 w 7632700"/>
                <a:gd name="connsiteY0" fmla="*/ 0 h 1684020"/>
                <a:gd name="connsiteX1" fmla="*/ 0 w 7632700"/>
                <a:gd name="connsiteY1" fmla="*/ 355600 h 1684020"/>
                <a:gd name="connsiteX2" fmla="*/ 20320 w 7632700"/>
                <a:gd name="connsiteY2" fmla="*/ 1684020 h 1684020"/>
                <a:gd name="connsiteX3" fmla="*/ 1026160 w 7632700"/>
                <a:gd name="connsiteY3" fmla="*/ 1363980 h 1684020"/>
                <a:gd name="connsiteX4" fmla="*/ 4318000 w 7632700"/>
                <a:gd name="connsiteY4" fmla="*/ 1005840 h 1684020"/>
                <a:gd name="connsiteX5" fmla="*/ 6840220 w 7632700"/>
                <a:gd name="connsiteY5" fmla="*/ 807720 h 1684020"/>
                <a:gd name="connsiteX6" fmla="*/ 7632700 w 7632700"/>
                <a:gd name="connsiteY6" fmla="*/ 381000 h 1684020"/>
                <a:gd name="connsiteX7" fmla="*/ 6802120 w 7632700"/>
                <a:gd name="connsiteY7" fmla="*/ 0 h 1684020"/>
                <a:gd name="connsiteX0" fmla="*/ 6802120 w 7632700"/>
                <a:gd name="connsiteY0" fmla="*/ 0 h 1689100"/>
                <a:gd name="connsiteX1" fmla="*/ 0 w 7632700"/>
                <a:gd name="connsiteY1" fmla="*/ 355600 h 1689100"/>
                <a:gd name="connsiteX2" fmla="*/ 0 w 7632700"/>
                <a:gd name="connsiteY2" fmla="*/ 1689100 h 1689100"/>
                <a:gd name="connsiteX3" fmla="*/ 1026160 w 7632700"/>
                <a:gd name="connsiteY3" fmla="*/ 1363980 h 1689100"/>
                <a:gd name="connsiteX4" fmla="*/ 4318000 w 7632700"/>
                <a:gd name="connsiteY4" fmla="*/ 1005840 h 1689100"/>
                <a:gd name="connsiteX5" fmla="*/ 6840220 w 7632700"/>
                <a:gd name="connsiteY5" fmla="*/ 807720 h 1689100"/>
                <a:gd name="connsiteX6" fmla="*/ 7632700 w 7632700"/>
                <a:gd name="connsiteY6" fmla="*/ 381000 h 1689100"/>
                <a:gd name="connsiteX7" fmla="*/ 6802120 w 7632700"/>
                <a:gd name="connsiteY7" fmla="*/ 0 h 1689100"/>
                <a:gd name="connsiteX0" fmla="*/ 7632700 w 7632700"/>
                <a:gd name="connsiteY0" fmla="*/ 25400 h 1333500"/>
                <a:gd name="connsiteX1" fmla="*/ 0 w 7632700"/>
                <a:gd name="connsiteY1" fmla="*/ 0 h 1333500"/>
                <a:gd name="connsiteX2" fmla="*/ 0 w 7632700"/>
                <a:gd name="connsiteY2" fmla="*/ 1333500 h 1333500"/>
                <a:gd name="connsiteX3" fmla="*/ 1026160 w 7632700"/>
                <a:gd name="connsiteY3" fmla="*/ 1008380 h 1333500"/>
                <a:gd name="connsiteX4" fmla="*/ 4318000 w 7632700"/>
                <a:gd name="connsiteY4" fmla="*/ 650240 h 1333500"/>
                <a:gd name="connsiteX5" fmla="*/ 6840220 w 7632700"/>
                <a:gd name="connsiteY5" fmla="*/ 452120 h 1333500"/>
                <a:gd name="connsiteX6" fmla="*/ 7632700 w 7632700"/>
                <a:gd name="connsiteY6" fmla="*/ 25400 h 1333500"/>
                <a:gd name="connsiteX0" fmla="*/ 7653020 w 7653020"/>
                <a:gd name="connsiteY0" fmla="*/ 0 h 1343660"/>
                <a:gd name="connsiteX1" fmla="*/ 0 w 7653020"/>
                <a:gd name="connsiteY1" fmla="*/ 10160 h 1343660"/>
                <a:gd name="connsiteX2" fmla="*/ 0 w 7653020"/>
                <a:gd name="connsiteY2" fmla="*/ 1343660 h 1343660"/>
                <a:gd name="connsiteX3" fmla="*/ 1026160 w 7653020"/>
                <a:gd name="connsiteY3" fmla="*/ 1018540 h 1343660"/>
                <a:gd name="connsiteX4" fmla="*/ 4318000 w 7653020"/>
                <a:gd name="connsiteY4" fmla="*/ 660400 h 1343660"/>
                <a:gd name="connsiteX5" fmla="*/ 6840220 w 7653020"/>
                <a:gd name="connsiteY5" fmla="*/ 462280 h 1343660"/>
                <a:gd name="connsiteX6" fmla="*/ 7653020 w 7653020"/>
                <a:gd name="connsiteY6" fmla="*/ 0 h 1343660"/>
                <a:gd name="connsiteX0" fmla="*/ 7653020 w 7653020"/>
                <a:gd name="connsiteY0" fmla="*/ 2242 h 1333500"/>
                <a:gd name="connsiteX1" fmla="*/ 0 w 7653020"/>
                <a:gd name="connsiteY1" fmla="*/ 0 h 1333500"/>
                <a:gd name="connsiteX2" fmla="*/ 0 w 7653020"/>
                <a:gd name="connsiteY2" fmla="*/ 1333500 h 1333500"/>
                <a:gd name="connsiteX3" fmla="*/ 1026160 w 7653020"/>
                <a:gd name="connsiteY3" fmla="*/ 1008380 h 1333500"/>
                <a:gd name="connsiteX4" fmla="*/ 4318000 w 7653020"/>
                <a:gd name="connsiteY4" fmla="*/ 650240 h 1333500"/>
                <a:gd name="connsiteX5" fmla="*/ 6840220 w 7653020"/>
                <a:gd name="connsiteY5" fmla="*/ 452120 h 1333500"/>
                <a:gd name="connsiteX6" fmla="*/ 7653020 w 7653020"/>
                <a:gd name="connsiteY6" fmla="*/ 2242 h 1333500"/>
                <a:gd name="connsiteX0" fmla="*/ 7659283 w 7659283"/>
                <a:gd name="connsiteY0" fmla="*/ 0 h 1349862"/>
                <a:gd name="connsiteX1" fmla="*/ 0 w 7659283"/>
                <a:gd name="connsiteY1" fmla="*/ 16362 h 1349862"/>
                <a:gd name="connsiteX2" fmla="*/ 0 w 7659283"/>
                <a:gd name="connsiteY2" fmla="*/ 1349862 h 1349862"/>
                <a:gd name="connsiteX3" fmla="*/ 1026160 w 7659283"/>
                <a:gd name="connsiteY3" fmla="*/ 1024742 h 1349862"/>
                <a:gd name="connsiteX4" fmla="*/ 4318000 w 7659283"/>
                <a:gd name="connsiteY4" fmla="*/ 666602 h 1349862"/>
                <a:gd name="connsiteX5" fmla="*/ 6840220 w 7659283"/>
                <a:gd name="connsiteY5" fmla="*/ 468482 h 1349862"/>
                <a:gd name="connsiteX6" fmla="*/ 7659283 w 7659283"/>
                <a:gd name="connsiteY6" fmla="*/ 0 h 1349862"/>
                <a:gd name="connsiteX0" fmla="*/ 7666903 w 7666903"/>
                <a:gd name="connsiteY0" fmla="*/ 0 h 1334772"/>
                <a:gd name="connsiteX1" fmla="*/ 0 w 7666903"/>
                <a:gd name="connsiteY1" fmla="*/ 1272 h 1334772"/>
                <a:gd name="connsiteX2" fmla="*/ 0 w 7666903"/>
                <a:gd name="connsiteY2" fmla="*/ 1334772 h 1334772"/>
                <a:gd name="connsiteX3" fmla="*/ 1026160 w 7666903"/>
                <a:gd name="connsiteY3" fmla="*/ 1009652 h 1334772"/>
                <a:gd name="connsiteX4" fmla="*/ 4318000 w 7666903"/>
                <a:gd name="connsiteY4" fmla="*/ 651512 h 1334772"/>
                <a:gd name="connsiteX5" fmla="*/ 6840220 w 7666903"/>
                <a:gd name="connsiteY5" fmla="*/ 453392 h 1334772"/>
                <a:gd name="connsiteX6" fmla="*/ 7666903 w 7666903"/>
                <a:gd name="connsiteY6" fmla="*/ 0 h 1334772"/>
                <a:gd name="connsiteX0" fmla="*/ 9145183 w 9145183"/>
                <a:gd name="connsiteY0" fmla="*/ 0 h 1349862"/>
                <a:gd name="connsiteX1" fmla="*/ 0 w 9145183"/>
                <a:gd name="connsiteY1" fmla="*/ 16362 h 1349862"/>
                <a:gd name="connsiteX2" fmla="*/ 0 w 9145183"/>
                <a:gd name="connsiteY2" fmla="*/ 1349862 h 1349862"/>
                <a:gd name="connsiteX3" fmla="*/ 1026160 w 9145183"/>
                <a:gd name="connsiteY3" fmla="*/ 1024742 h 1349862"/>
                <a:gd name="connsiteX4" fmla="*/ 4318000 w 9145183"/>
                <a:gd name="connsiteY4" fmla="*/ 666602 h 1349862"/>
                <a:gd name="connsiteX5" fmla="*/ 6840220 w 9145183"/>
                <a:gd name="connsiteY5" fmla="*/ 468482 h 1349862"/>
                <a:gd name="connsiteX6" fmla="*/ 9145183 w 9145183"/>
                <a:gd name="connsiteY6" fmla="*/ 0 h 1349862"/>
                <a:gd name="connsiteX0" fmla="*/ 9145183 w 9145183"/>
                <a:gd name="connsiteY0" fmla="*/ 0 h 1349862"/>
                <a:gd name="connsiteX1" fmla="*/ 0 w 9145183"/>
                <a:gd name="connsiteY1" fmla="*/ 16362 h 1349862"/>
                <a:gd name="connsiteX2" fmla="*/ 0 w 9145183"/>
                <a:gd name="connsiteY2" fmla="*/ 1349862 h 1349862"/>
                <a:gd name="connsiteX3" fmla="*/ 1026160 w 9145183"/>
                <a:gd name="connsiteY3" fmla="*/ 1024742 h 1349862"/>
                <a:gd name="connsiteX4" fmla="*/ 4318000 w 9145183"/>
                <a:gd name="connsiteY4" fmla="*/ 666602 h 1349862"/>
                <a:gd name="connsiteX5" fmla="*/ 6840220 w 9145183"/>
                <a:gd name="connsiteY5" fmla="*/ 468482 h 1349862"/>
                <a:gd name="connsiteX6" fmla="*/ 9145183 w 9145183"/>
                <a:gd name="connsiteY6" fmla="*/ 0 h 1349862"/>
                <a:gd name="connsiteX0" fmla="*/ 9152803 w 9152803"/>
                <a:gd name="connsiteY0" fmla="*/ 13817 h 1333500"/>
                <a:gd name="connsiteX1" fmla="*/ 0 w 9152803"/>
                <a:gd name="connsiteY1" fmla="*/ 0 h 1333500"/>
                <a:gd name="connsiteX2" fmla="*/ 0 w 9152803"/>
                <a:gd name="connsiteY2" fmla="*/ 1333500 h 1333500"/>
                <a:gd name="connsiteX3" fmla="*/ 1026160 w 9152803"/>
                <a:gd name="connsiteY3" fmla="*/ 1008380 h 1333500"/>
                <a:gd name="connsiteX4" fmla="*/ 4318000 w 9152803"/>
                <a:gd name="connsiteY4" fmla="*/ 650240 h 1333500"/>
                <a:gd name="connsiteX5" fmla="*/ 6840220 w 9152803"/>
                <a:gd name="connsiteY5" fmla="*/ 452120 h 1333500"/>
                <a:gd name="connsiteX6" fmla="*/ 9152803 w 9152803"/>
                <a:gd name="connsiteY6" fmla="*/ 13817 h 1333500"/>
                <a:gd name="connsiteX0" fmla="*/ 9152803 w 9152803"/>
                <a:gd name="connsiteY0" fmla="*/ 0 h 1319683"/>
                <a:gd name="connsiteX1" fmla="*/ 7620 w 9152803"/>
                <a:gd name="connsiteY1" fmla="*/ 16362 h 1319683"/>
                <a:gd name="connsiteX2" fmla="*/ 0 w 9152803"/>
                <a:gd name="connsiteY2" fmla="*/ 1319683 h 1319683"/>
                <a:gd name="connsiteX3" fmla="*/ 1026160 w 9152803"/>
                <a:gd name="connsiteY3" fmla="*/ 994563 h 1319683"/>
                <a:gd name="connsiteX4" fmla="*/ 4318000 w 9152803"/>
                <a:gd name="connsiteY4" fmla="*/ 636423 h 1319683"/>
                <a:gd name="connsiteX5" fmla="*/ 6840220 w 9152803"/>
                <a:gd name="connsiteY5" fmla="*/ 438303 h 1319683"/>
                <a:gd name="connsiteX6" fmla="*/ 9152803 w 9152803"/>
                <a:gd name="connsiteY6" fmla="*/ 0 h 1319683"/>
                <a:gd name="connsiteX0" fmla="*/ 9152803 w 9152803"/>
                <a:gd name="connsiteY0" fmla="*/ 0 h 1319683"/>
                <a:gd name="connsiteX1" fmla="*/ 7620 w 9152803"/>
                <a:gd name="connsiteY1" fmla="*/ 8817 h 1319683"/>
                <a:gd name="connsiteX2" fmla="*/ 0 w 9152803"/>
                <a:gd name="connsiteY2" fmla="*/ 1319683 h 1319683"/>
                <a:gd name="connsiteX3" fmla="*/ 1026160 w 9152803"/>
                <a:gd name="connsiteY3" fmla="*/ 994563 h 1319683"/>
                <a:gd name="connsiteX4" fmla="*/ 4318000 w 9152803"/>
                <a:gd name="connsiteY4" fmla="*/ 636423 h 1319683"/>
                <a:gd name="connsiteX5" fmla="*/ 6840220 w 9152803"/>
                <a:gd name="connsiteY5" fmla="*/ 438303 h 1319683"/>
                <a:gd name="connsiteX6" fmla="*/ 9152803 w 9152803"/>
                <a:gd name="connsiteY6" fmla="*/ 0 h 131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52803" h="1319683">
                  <a:moveTo>
                    <a:pt x="9152803" y="0"/>
                  </a:moveTo>
                  <a:lnTo>
                    <a:pt x="7620" y="8817"/>
                  </a:lnTo>
                  <a:lnTo>
                    <a:pt x="0" y="1319683"/>
                  </a:lnTo>
                  <a:lnTo>
                    <a:pt x="1026160" y="994563"/>
                  </a:lnTo>
                  <a:lnTo>
                    <a:pt x="4318000" y="636423"/>
                  </a:lnTo>
                  <a:lnTo>
                    <a:pt x="6840220" y="438303"/>
                  </a:lnTo>
                  <a:lnTo>
                    <a:pt x="915280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2" name="Picture 2" descr="H:\ppt\header 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82" t="1" r="254" b="-1"/>
            <a:stretch/>
          </p:blipFill>
          <p:spPr bwMode="auto">
            <a:xfrm>
              <a:off x="1" y="-9526"/>
              <a:ext cx="9143999" cy="1404129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Right Triangle 62"/>
            <p:cNvSpPr/>
            <p:nvPr/>
          </p:nvSpPr>
          <p:spPr>
            <a:xfrm flipV="1">
              <a:off x="-7366" y="-6919"/>
              <a:ext cx="1238018" cy="1219201"/>
            </a:xfrm>
            <a:prstGeom prst="rtTriangle">
              <a:avLst/>
            </a:prstGeom>
            <a:solidFill>
              <a:srgbClr val="7286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4" name="Picture 9" descr="H:\ppt\11111111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923" y="205578"/>
              <a:ext cx="982369" cy="702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5" name="Picture 4" descr="C:\Users\giorgi basiashvili\Desktop\Untitled-1.png"/>
          <p:cNvPicPr>
            <a:picLocks noChangeAspect="1" noChangeArrowheads="1"/>
          </p:cNvPicPr>
          <p:nvPr/>
        </p:nvPicPr>
        <p:blipFill>
          <a:blip r:embed="rId5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5948" y="68853"/>
            <a:ext cx="1066800" cy="10676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itle 1"/>
          <p:cNvSpPr>
            <a:spLocks noGrp="1"/>
          </p:cNvSpPr>
          <p:nvPr>
            <p:ph type="title" idx="4294967295"/>
          </p:nvPr>
        </p:nvSpPr>
        <p:spPr>
          <a:xfrm>
            <a:off x="-7366" y="1466042"/>
            <a:ext cx="9151366" cy="442912"/>
          </a:xfrm>
          <a:solidFill>
            <a:srgbClr val="5C729F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400" dirty="0" err="1" smtClean="0"/>
              <a:t>Chumateleti</a:t>
            </a:r>
            <a:r>
              <a:rPr lang="en-US" sz="2400" dirty="0" smtClean="0"/>
              <a:t> - </a:t>
            </a:r>
            <a:r>
              <a:rPr lang="en-US" sz="2400" dirty="0" err="1" smtClean="0"/>
              <a:t>Argveta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657600" y="2310780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Russia</a:t>
            </a:r>
            <a:endParaRPr lang="en-GB" sz="1400" dirty="0"/>
          </a:p>
        </p:txBody>
      </p:sp>
      <p:sp>
        <p:nvSpPr>
          <p:cNvPr id="82" name="TextBox 81"/>
          <p:cNvSpPr txBox="1"/>
          <p:nvPr/>
        </p:nvSpPr>
        <p:spPr>
          <a:xfrm>
            <a:off x="4912456" y="6483057"/>
            <a:ext cx="806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Armenia</a:t>
            </a:r>
            <a:endParaRPr lang="en-GB" sz="1400" dirty="0"/>
          </a:p>
        </p:txBody>
      </p:sp>
      <p:sp>
        <p:nvSpPr>
          <p:cNvPr id="83" name="TextBox 82"/>
          <p:cNvSpPr txBox="1"/>
          <p:nvPr/>
        </p:nvSpPr>
        <p:spPr>
          <a:xfrm>
            <a:off x="7329385" y="6483057"/>
            <a:ext cx="9548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Azerbaijan</a:t>
            </a:r>
            <a:endParaRPr lang="en-GB" sz="1400" dirty="0"/>
          </a:p>
        </p:txBody>
      </p:sp>
      <p:sp>
        <p:nvSpPr>
          <p:cNvPr id="45" name="TextBox 44"/>
          <p:cNvSpPr txBox="1"/>
          <p:nvPr/>
        </p:nvSpPr>
        <p:spPr>
          <a:xfrm>
            <a:off x="1681545" y="6192593"/>
            <a:ext cx="6651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Turkey</a:t>
            </a:r>
            <a:endParaRPr lang="en-GB" sz="1400" dirty="0"/>
          </a:p>
        </p:txBody>
      </p:sp>
      <p:sp>
        <p:nvSpPr>
          <p:cNvPr id="67" name="Oval 66"/>
          <p:cNvSpPr/>
          <p:nvPr/>
        </p:nvSpPr>
        <p:spPr>
          <a:xfrm>
            <a:off x="2273635" y="5417579"/>
            <a:ext cx="85725" cy="8572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TextBox 67"/>
          <p:cNvSpPr txBox="1"/>
          <p:nvPr/>
        </p:nvSpPr>
        <p:spPr>
          <a:xfrm>
            <a:off x="1553508" y="5240715"/>
            <a:ext cx="8082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Batumi Port</a:t>
            </a:r>
            <a:endParaRPr lang="en-GB" sz="1000" dirty="0"/>
          </a:p>
        </p:txBody>
      </p:sp>
      <p:sp>
        <p:nvSpPr>
          <p:cNvPr id="70" name="Oval 69"/>
          <p:cNvSpPr/>
          <p:nvPr/>
        </p:nvSpPr>
        <p:spPr>
          <a:xfrm>
            <a:off x="2233430" y="4532710"/>
            <a:ext cx="85725" cy="8572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TextBox 71"/>
          <p:cNvSpPr txBox="1"/>
          <p:nvPr/>
        </p:nvSpPr>
        <p:spPr>
          <a:xfrm>
            <a:off x="1632108" y="4443170"/>
            <a:ext cx="6399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Poti</a:t>
            </a:r>
            <a:r>
              <a:rPr lang="en-US" sz="1000" dirty="0" smtClean="0"/>
              <a:t> Port</a:t>
            </a:r>
            <a:endParaRPr lang="en-GB" sz="1000" dirty="0"/>
          </a:p>
        </p:txBody>
      </p:sp>
      <p:sp>
        <p:nvSpPr>
          <p:cNvPr id="73" name="Oval 72"/>
          <p:cNvSpPr/>
          <p:nvPr/>
        </p:nvSpPr>
        <p:spPr>
          <a:xfrm>
            <a:off x="2082099" y="4067953"/>
            <a:ext cx="85725" cy="8572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TextBox 73"/>
          <p:cNvSpPr txBox="1"/>
          <p:nvPr/>
        </p:nvSpPr>
        <p:spPr>
          <a:xfrm>
            <a:off x="963524" y="3747605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dirty="0" err="1" smtClean="0"/>
              <a:t>Anaklia</a:t>
            </a:r>
            <a:r>
              <a:rPr lang="en-US" sz="900" dirty="0" smtClean="0"/>
              <a:t> Deep Sea Port</a:t>
            </a:r>
          </a:p>
          <a:p>
            <a:pPr algn="r"/>
            <a:r>
              <a:rPr lang="en-US" sz="900" dirty="0" smtClean="0"/>
              <a:t>(Planned)</a:t>
            </a:r>
            <a:endParaRPr lang="en-GB" sz="900" dirty="0"/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0027896"/>
              </p:ext>
            </p:extLst>
          </p:nvPr>
        </p:nvGraphicFramePr>
        <p:xfrm>
          <a:off x="5137022" y="1963996"/>
          <a:ext cx="3905726" cy="14478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70306"/>
                <a:gridCol w="838139"/>
                <a:gridCol w="1397281"/>
              </a:tblGrid>
              <a:tr h="274321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/>
                        <a:t>Section</a:t>
                      </a:r>
                      <a:endParaRPr lang="en-US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/>
                        <a:t>Length</a:t>
                      </a:r>
                      <a:endParaRPr lang="en-US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/>
                        <a:t>Cost </a:t>
                      </a:r>
                      <a:r>
                        <a:rPr lang="en-US" sz="1300" b="1" dirty="0" err="1" smtClean="0"/>
                        <a:t>Mln</a:t>
                      </a:r>
                      <a:r>
                        <a:rPr lang="en-US" sz="1300" b="1" dirty="0" smtClean="0"/>
                        <a:t> USD</a:t>
                      </a:r>
                      <a:endParaRPr lang="en-US" sz="1300" b="1" dirty="0"/>
                    </a:p>
                  </a:txBody>
                  <a:tcPr/>
                </a:tc>
              </a:tr>
              <a:tr h="27432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Chumateleti-Khevi (F1)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US" sz="1300" b="0" dirty="0" smtClean="0"/>
                        <a:t>11.1km</a:t>
                      </a:r>
                      <a:endParaRPr lang="en-US" sz="13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 smtClean="0"/>
                        <a:t>120</a:t>
                      </a:r>
                      <a:endParaRPr lang="en-US" sz="1300" b="0" dirty="0"/>
                    </a:p>
                  </a:txBody>
                  <a:tcPr/>
                </a:tc>
              </a:tr>
              <a:tr h="20425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Khevi-Ubisa (F2)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US" sz="1300" b="0" dirty="0" smtClean="0"/>
                        <a:t>15.4km</a:t>
                      </a:r>
                      <a:endParaRPr lang="en-US" sz="13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 smtClean="0"/>
                        <a:t>210</a:t>
                      </a:r>
                      <a:endParaRPr lang="en-US" sz="1300" b="0" dirty="0"/>
                    </a:p>
                  </a:txBody>
                  <a:tcPr/>
                </a:tc>
              </a:tr>
              <a:tr h="2194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Ubisa-Shorapani (F3)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US" sz="1300" b="0" dirty="0" smtClean="0"/>
                        <a:t>10.5km</a:t>
                      </a:r>
                      <a:endParaRPr lang="en-US" sz="13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 smtClean="0"/>
                        <a:t>260</a:t>
                      </a:r>
                      <a:endParaRPr lang="en-US" sz="1300" b="0" dirty="0"/>
                    </a:p>
                  </a:txBody>
                  <a:tcPr/>
                </a:tc>
              </a:tr>
              <a:tr h="23473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Shorapani-Argveta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 (F4)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US" sz="1300" b="0" dirty="0" smtClean="0"/>
                        <a:t>15.8km</a:t>
                      </a:r>
                      <a:endParaRPr lang="en-US" sz="13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 smtClean="0"/>
                        <a:t>230</a:t>
                      </a:r>
                      <a:endParaRPr lang="en-US" sz="1300" b="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541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3098"/>
          <a:stretch/>
        </p:blipFill>
        <p:spPr bwMode="auto">
          <a:xfrm rot="10800000">
            <a:off x="-7367" y="4648200"/>
            <a:ext cx="9144001" cy="220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98125" y="2582530"/>
            <a:ext cx="39666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Project Data:</a:t>
            </a:r>
          </a:p>
          <a:p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Status: </a:t>
            </a:r>
            <a:r>
              <a:rPr lang="en-GB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DD </a:t>
            </a:r>
            <a:r>
              <a:rPr lang="en-GB" sz="1600" dirty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is ongoing.</a:t>
            </a:r>
          </a:p>
          <a:p>
            <a:r>
              <a:rPr lang="en-GB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Estimated Cost</a:t>
            </a:r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: 820 </a:t>
            </a:r>
            <a:r>
              <a:rPr lang="en-US" sz="1600" dirty="0" err="1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mln</a:t>
            </a:r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. USD</a:t>
            </a:r>
            <a:r>
              <a:rPr lang="ka-GE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Design Period: 2017 </a:t>
            </a:r>
            <a:r>
              <a:rPr lang="en-US" sz="1600" dirty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– </a:t>
            </a:r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2018</a:t>
            </a:r>
          </a:p>
          <a:p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Construction Period: 2018 </a:t>
            </a:r>
            <a:r>
              <a:rPr lang="en-US" sz="1600" dirty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– </a:t>
            </a:r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2020</a:t>
            </a:r>
          </a:p>
          <a:p>
            <a:r>
              <a:rPr lang="en-US" sz="1600" dirty="0">
                <a:ea typeface="Tahoma" panose="020B0604030504040204" pitchFamily="34" charset="0"/>
                <a:cs typeface="Times New Roman" panose="02020603050405020304" pitchFamily="18" charset="0"/>
              </a:rPr>
              <a:t>Donor: </a:t>
            </a:r>
            <a:r>
              <a:rPr lang="en-US" sz="1600" dirty="0" smtClean="0">
                <a:solidFill>
                  <a:srgbClr val="C0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Multi donor project. Consultations with WB, ADB, AIIB, EIB, JICA, EDCF Korea</a:t>
            </a:r>
            <a:endParaRPr lang="en-US" sz="1600" dirty="0">
              <a:solidFill>
                <a:srgbClr val="C00000"/>
              </a:solidFill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-7366" y="-9526"/>
            <a:ext cx="9159259" cy="1404129"/>
            <a:chOff x="-7366" y="-9526"/>
            <a:chExt cx="9159259" cy="1404129"/>
          </a:xfrm>
        </p:grpSpPr>
        <p:sp>
          <p:nvSpPr>
            <p:cNvPr id="33" name="Freeform 32"/>
            <p:cNvSpPr/>
            <p:nvPr/>
          </p:nvSpPr>
          <p:spPr>
            <a:xfrm>
              <a:off x="-910" y="-6919"/>
              <a:ext cx="9152803" cy="1332844"/>
            </a:xfrm>
            <a:custGeom>
              <a:avLst/>
              <a:gdLst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0 w 7734300"/>
                <a:gd name="connsiteY8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129540 w 7734300"/>
                <a:gd name="connsiteY8" fmla="*/ 304800 h 1760220"/>
                <a:gd name="connsiteX9" fmla="*/ 0 w 7734300"/>
                <a:gd name="connsiteY9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279400 w 7734300"/>
                <a:gd name="connsiteY8" fmla="*/ 147320 h 1760220"/>
                <a:gd name="connsiteX9" fmla="*/ 0 w 7734300"/>
                <a:gd name="connsiteY9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0 w 7734300"/>
                <a:gd name="connsiteY8" fmla="*/ 281940 h 1760220"/>
                <a:gd name="connsiteX0" fmla="*/ 0 w 7734300"/>
                <a:gd name="connsiteY0" fmla="*/ 281940 h 1760220"/>
                <a:gd name="connsiteX1" fmla="*/ 101600 w 7734300"/>
                <a:gd name="connsiteY1" fmla="*/ 355600 h 1760220"/>
                <a:gd name="connsiteX2" fmla="*/ 22860 w 7734300"/>
                <a:gd name="connsiteY2" fmla="*/ 1760220 h 1760220"/>
                <a:gd name="connsiteX3" fmla="*/ 121920 w 7734300"/>
                <a:gd name="connsiteY3" fmla="*/ 1684020 h 1760220"/>
                <a:gd name="connsiteX4" fmla="*/ 1127760 w 7734300"/>
                <a:gd name="connsiteY4" fmla="*/ 1363980 h 1760220"/>
                <a:gd name="connsiteX5" fmla="*/ 4419600 w 7734300"/>
                <a:gd name="connsiteY5" fmla="*/ 1005840 h 1760220"/>
                <a:gd name="connsiteX6" fmla="*/ 6941820 w 7734300"/>
                <a:gd name="connsiteY6" fmla="*/ 807720 h 1760220"/>
                <a:gd name="connsiteX7" fmla="*/ 7734300 w 7734300"/>
                <a:gd name="connsiteY7" fmla="*/ 381000 h 1760220"/>
                <a:gd name="connsiteX8" fmla="*/ 6903720 w 7734300"/>
                <a:gd name="connsiteY8" fmla="*/ 0 h 1760220"/>
                <a:gd name="connsiteX9" fmla="*/ 0 w 7734300"/>
                <a:gd name="connsiteY9" fmla="*/ 281940 h 1760220"/>
                <a:gd name="connsiteX0" fmla="*/ 6880860 w 7711440"/>
                <a:gd name="connsiteY0" fmla="*/ 0 h 1760220"/>
                <a:gd name="connsiteX1" fmla="*/ 78740 w 7711440"/>
                <a:gd name="connsiteY1" fmla="*/ 355600 h 1760220"/>
                <a:gd name="connsiteX2" fmla="*/ 0 w 7711440"/>
                <a:gd name="connsiteY2" fmla="*/ 1760220 h 1760220"/>
                <a:gd name="connsiteX3" fmla="*/ 99060 w 7711440"/>
                <a:gd name="connsiteY3" fmla="*/ 1684020 h 1760220"/>
                <a:gd name="connsiteX4" fmla="*/ 1104900 w 7711440"/>
                <a:gd name="connsiteY4" fmla="*/ 1363980 h 1760220"/>
                <a:gd name="connsiteX5" fmla="*/ 4396740 w 7711440"/>
                <a:gd name="connsiteY5" fmla="*/ 1005840 h 1760220"/>
                <a:gd name="connsiteX6" fmla="*/ 6918960 w 7711440"/>
                <a:gd name="connsiteY6" fmla="*/ 807720 h 1760220"/>
                <a:gd name="connsiteX7" fmla="*/ 7711440 w 7711440"/>
                <a:gd name="connsiteY7" fmla="*/ 381000 h 1760220"/>
                <a:gd name="connsiteX8" fmla="*/ 6880860 w 7711440"/>
                <a:gd name="connsiteY8" fmla="*/ 0 h 1760220"/>
                <a:gd name="connsiteX0" fmla="*/ 6802120 w 7632700"/>
                <a:gd name="connsiteY0" fmla="*/ 0 h 1684020"/>
                <a:gd name="connsiteX1" fmla="*/ 0 w 7632700"/>
                <a:gd name="connsiteY1" fmla="*/ 355600 h 1684020"/>
                <a:gd name="connsiteX2" fmla="*/ 20320 w 7632700"/>
                <a:gd name="connsiteY2" fmla="*/ 1684020 h 1684020"/>
                <a:gd name="connsiteX3" fmla="*/ 1026160 w 7632700"/>
                <a:gd name="connsiteY3" fmla="*/ 1363980 h 1684020"/>
                <a:gd name="connsiteX4" fmla="*/ 4318000 w 7632700"/>
                <a:gd name="connsiteY4" fmla="*/ 1005840 h 1684020"/>
                <a:gd name="connsiteX5" fmla="*/ 6840220 w 7632700"/>
                <a:gd name="connsiteY5" fmla="*/ 807720 h 1684020"/>
                <a:gd name="connsiteX6" fmla="*/ 7632700 w 7632700"/>
                <a:gd name="connsiteY6" fmla="*/ 381000 h 1684020"/>
                <a:gd name="connsiteX7" fmla="*/ 6802120 w 7632700"/>
                <a:gd name="connsiteY7" fmla="*/ 0 h 1684020"/>
                <a:gd name="connsiteX0" fmla="*/ 6802120 w 7632700"/>
                <a:gd name="connsiteY0" fmla="*/ 0 h 1689100"/>
                <a:gd name="connsiteX1" fmla="*/ 0 w 7632700"/>
                <a:gd name="connsiteY1" fmla="*/ 355600 h 1689100"/>
                <a:gd name="connsiteX2" fmla="*/ 0 w 7632700"/>
                <a:gd name="connsiteY2" fmla="*/ 1689100 h 1689100"/>
                <a:gd name="connsiteX3" fmla="*/ 1026160 w 7632700"/>
                <a:gd name="connsiteY3" fmla="*/ 1363980 h 1689100"/>
                <a:gd name="connsiteX4" fmla="*/ 4318000 w 7632700"/>
                <a:gd name="connsiteY4" fmla="*/ 1005840 h 1689100"/>
                <a:gd name="connsiteX5" fmla="*/ 6840220 w 7632700"/>
                <a:gd name="connsiteY5" fmla="*/ 807720 h 1689100"/>
                <a:gd name="connsiteX6" fmla="*/ 7632700 w 7632700"/>
                <a:gd name="connsiteY6" fmla="*/ 381000 h 1689100"/>
                <a:gd name="connsiteX7" fmla="*/ 6802120 w 7632700"/>
                <a:gd name="connsiteY7" fmla="*/ 0 h 1689100"/>
                <a:gd name="connsiteX0" fmla="*/ 7632700 w 7632700"/>
                <a:gd name="connsiteY0" fmla="*/ 25400 h 1333500"/>
                <a:gd name="connsiteX1" fmla="*/ 0 w 7632700"/>
                <a:gd name="connsiteY1" fmla="*/ 0 h 1333500"/>
                <a:gd name="connsiteX2" fmla="*/ 0 w 7632700"/>
                <a:gd name="connsiteY2" fmla="*/ 1333500 h 1333500"/>
                <a:gd name="connsiteX3" fmla="*/ 1026160 w 7632700"/>
                <a:gd name="connsiteY3" fmla="*/ 1008380 h 1333500"/>
                <a:gd name="connsiteX4" fmla="*/ 4318000 w 7632700"/>
                <a:gd name="connsiteY4" fmla="*/ 650240 h 1333500"/>
                <a:gd name="connsiteX5" fmla="*/ 6840220 w 7632700"/>
                <a:gd name="connsiteY5" fmla="*/ 452120 h 1333500"/>
                <a:gd name="connsiteX6" fmla="*/ 7632700 w 7632700"/>
                <a:gd name="connsiteY6" fmla="*/ 25400 h 1333500"/>
                <a:gd name="connsiteX0" fmla="*/ 7653020 w 7653020"/>
                <a:gd name="connsiteY0" fmla="*/ 0 h 1343660"/>
                <a:gd name="connsiteX1" fmla="*/ 0 w 7653020"/>
                <a:gd name="connsiteY1" fmla="*/ 10160 h 1343660"/>
                <a:gd name="connsiteX2" fmla="*/ 0 w 7653020"/>
                <a:gd name="connsiteY2" fmla="*/ 1343660 h 1343660"/>
                <a:gd name="connsiteX3" fmla="*/ 1026160 w 7653020"/>
                <a:gd name="connsiteY3" fmla="*/ 1018540 h 1343660"/>
                <a:gd name="connsiteX4" fmla="*/ 4318000 w 7653020"/>
                <a:gd name="connsiteY4" fmla="*/ 660400 h 1343660"/>
                <a:gd name="connsiteX5" fmla="*/ 6840220 w 7653020"/>
                <a:gd name="connsiteY5" fmla="*/ 462280 h 1343660"/>
                <a:gd name="connsiteX6" fmla="*/ 7653020 w 7653020"/>
                <a:gd name="connsiteY6" fmla="*/ 0 h 1343660"/>
                <a:gd name="connsiteX0" fmla="*/ 7653020 w 7653020"/>
                <a:gd name="connsiteY0" fmla="*/ 2242 h 1333500"/>
                <a:gd name="connsiteX1" fmla="*/ 0 w 7653020"/>
                <a:gd name="connsiteY1" fmla="*/ 0 h 1333500"/>
                <a:gd name="connsiteX2" fmla="*/ 0 w 7653020"/>
                <a:gd name="connsiteY2" fmla="*/ 1333500 h 1333500"/>
                <a:gd name="connsiteX3" fmla="*/ 1026160 w 7653020"/>
                <a:gd name="connsiteY3" fmla="*/ 1008380 h 1333500"/>
                <a:gd name="connsiteX4" fmla="*/ 4318000 w 7653020"/>
                <a:gd name="connsiteY4" fmla="*/ 650240 h 1333500"/>
                <a:gd name="connsiteX5" fmla="*/ 6840220 w 7653020"/>
                <a:gd name="connsiteY5" fmla="*/ 452120 h 1333500"/>
                <a:gd name="connsiteX6" fmla="*/ 7653020 w 7653020"/>
                <a:gd name="connsiteY6" fmla="*/ 2242 h 1333500"/>
                <a:gd name="connsiteX0" fmla="*/ 7659283 w 7659283"/>
                <a:gd name="connsiteY0" fmla="*/ 0 h 1349862"/>
                <a:gd name="connsiteX1" fmla="*/ 0 w 7659283"/>
                <a:gd name="connsiteY1" fmla="*/ 16362 h 1349862"/>
                <a:gd name="connsiteX2" fmla="*/ 0 w 7659283"/>
                <a:gd name="connsiteY2" fmla="*/ 1349862 h 1349862"/>
                <a:gd name="connsiteX3" fmla="*/ 1026160 w 7659283"/>
                <a:gd name="connsiteY3" fmla="*/ 1024742 h 1349862"/>
                <a:gd name="connsiteX4" fmla="*/ 4318000 w 7659283"/>
                <a:gd name="connsiteY4" fmla="*/ 666602 h 1349862"/>
                <a:gd name="connsiteX5" fmla="*/ 6840220 w 7659283"/>
                <a:gd name="connsiteY5" fmla="*/ 468482 h 1349862"/>
                <a:gd name="connsiteX6" fmla="*/ 7659283 w 7659283"/>
                <a:gd name="connsiteY6" fmla="*/ 0 h 1349862"/>
                <a:gd name="connsiteX0" fmla="*/ 7666903 w 7666903"/>
                <a:gd name="connsiteY0" fmla="*/ 0 h 1334772"/>
                <a:gd name="connsiteX1" fmla="*/ 0 w 7666903"/>
                <a:gd name="connsiteY1" fmla="*/ 1272 h 1334772"/>
                <a:gd name="connsiteX2" fmla="*/ 0 w 7666903"/>
                <a:gd name="connsiteY2" fmla="*/ 1334772 h 1334772"/>
                <a:gd name="connsiteX3" fmla="*/ 1026160 w 7666903"/>
                <a:gd name="connsiteY3" fmla="*/ 1009652 h 1334772"/>
                <a:gd name="connsiteX4" fmla="*/ 4318000 w 7666903"/>
                <a:gd name="connsiteY4" fmla="*/ 651512 h 1334772"/>
                <a:gd name="connsiteX5" fmla="*/ 6840220 w 7666903"/>
                <a:gd name="connsiteY5" fmla="*/ 453392 h 1334772"/>
                <a:gd name="connsiteX6" fmla="*/ 7666903 w 7666903"/>
                <a:gd name="connsiteY6" fmla="*/ 0 h 1334772"/>
                <a:gd name="connsiteX0" fmla="*/ 9145183 w 9145183"/>
                <a:gd name="connsiteY0" fmla="*/ 0 h 1349862"/>
                <a:gd name="connsiteX1" fmla="*/ 0 w 9145183"/>
                <a:gd name="connsiteY1" fmla="*/ 16362 h 1349862"/>
                <a:gd name="connsiteX2" fmla="*/ 0 w 9145183"/>
                <a:gd name="connsiteY2" fmla="*/ 1349862 h 1349862"/>
                <a:gd name="connsiteX3" fmla="*/ 1026160 w 9145183"/>
                <a:gd name="connsiteY3" fmla="*/ 1024742 h 1349862"/>
                <a:gd name="connsiteX4" fmla="*/ 4318000 w 9145183"/>
                <a:gd name="connsiteY4" fmla="*/ 666602 h 1349862"/>
                <a:gd name="connsiteX5" fmla="*/ 6840220 w 9145183"/>
                <a:gd name="connsiteY5" fmla="*/ 468482 h 1349862"/>
                <a:gd name="connsiteX6" fmla="*/ 9145183 w 9145183"/>
                <a:gd name="connsiteY6" fmla="*/ 0 h 1349862"/>
                <a:gd name="connsiteX0" fmla="*/ 9145183 w 9145183"/>
                <a:gd name="connsiteY0" fmla="*/ 0 h 1349862"/>
                <a:gd name="connsiteX1" fmla="*/ 0 w 9145183"/>
                <a:gd name="connsiteY1" fmla="*/ 16362 h 1349862"/>
                <a:gd name="connsiteX2" fmla="*/ 0 w 9145183"/>
                <a:gd name="connsiteY2" fmla="*/ 1349862 h 1349862"/>
                <a:gd name="connsiteX3" fmla="*/ 1026160 w 9145183"/>
                <a:gd name="connsiteY3" fmla="*/ 1024742 h 1349862"/>
                <a:gd name="connsiteX4" fmla="*/ 4318000 w 9145183"/>
                <a:gd name="connsiteY4" fmla="*/ 666602 h 1349862"/>
                <a:gd name="connsiteX5" fmla="*/ 6840220 w 9145183"/>
                <a:gd name="connsiteY5" fmla="*/ 468482 h 1349862"/>
                <a:gd name="connsiteX6" fmla="*/ 9145183 w 9145183"/>
                <a:gd name="connsiteY6" fmla="*/ 0 h 1349862"/>
                <a:gd name="connsiteX0" fmla="*/ 9152803 w 9152803"/>
                <a:gd name="connsiteY0" fmla="*/ 13817 h 1333500"/>
                <a:gd name="connsiteX1" fmla="*/ 0 w 9152803"/>
                <a:gd name="connsiteY1" fmla="*/ 0 h 1333500"/>
                <a:gd name="connsiteX2" fmla="*/ 0 w 9152803"/>
                <a:gd name="connsiteY2" fmla="*/ 1333500 h 1333500"/>
                <a:gd name="connsiteX3" fmla="*/ 1026160 w 9152803"/>
                <a:gd name="connsiteY3" fmla="*/ 1008380 h 1333500"/>
                <a:gd name="connsiteX4" fmla="*/ 4318000 w 9152803"/>
                <a:gd name="connsiteY4" fmla="*/ 650240 h 1333500"/>
                <a:gd name="connsiteX5" fmla="*/ 6840220 w 9152803"/>
                <a:gd name="connsiteY5" fmla="*/ 452120 h 1333500"/>
                <a:gd name="connsiteX6" fmla="*/ 9152803 w 9152803"/>
                <a:gd name="connsiteY6" fmla="*/ 13817 h 1333500"/>
                <a:gd name="connsiteX0" fmla="*/ 9152803 w 9152803"/>
                <a:gd name="connsiteY0" fmla="*/ 0 h 1319683"/>
                <a:gd name="connsiteX1" fmla="*/ 7620 w 9152803"/>
                <a:gd name="connsiteY1" fmla="*/ 16362 h 1319683"/>
                <a:gd name="connsiteX2" fmla="*/ 0 w 9152803"/>
                <a:gd name="connsiteY2" fmla="*/ 1319683 h 1319683"/>
                <a:gd name="connsiteX3" fmla="*/ 1026160 w 9152803"/>
                <a:gd name="connsiteY3" fmla="*/ 994563 h 1319683"/>
                <a:gd name="connsiteX4" fmla="*/ 4318000 w 9152803"/>
                <a:gd name="connsiteY4" fmla="*/ 636423 h 1319683"/>
                <a:gd name="connsiteX5" fmla="*/ 6840220 w 9152803"/>
                <a:gd name="connsiteY5" fmla="*/ 438303 h 1319683"/>
                <a:gd name="connsiteX6" fmla="*/ 9152803 w 9152803"/>
                <a:gd name="connsiteY6" fmla="*/ 0 h 1319683"/>
                <a:gd name="connsiteX0" fmla="*/ 9152803 w 9152803"/>
                <a:gd name="connsiteY0" fmla="*/ 0 h 1319683"/>
                <a:gd name="connsiteX1" fmla="*/ 7620 w 9152803"/>
                <a:gd name="connsiteY1" fmla="*/ 8817 h 1319683"/>
                <a:gd name="connsiteX2" fmla="*/ 0 w 9152803"/>
                <a:gd name="connsiteY2" fmla="*/ 1319683 h 1319683"/>
                <a:gd name="connsiteX3" fmla="*/ 1026160 w 9152803"/>
                <a:gd name="connsiteY3" fmla="*/ 994563 h 1319683"/>
                <a:gd name="connsiteX4" fmla="*/ 4318000 w 9152803"/>
                <a:gd name="connsiteY4" fmla="*/ 636423 h 1319683"/>
                <a:gd name="connsiteX5" fmla="*/ 6840220 w 9152803"/>
                <a:gd name="connsiteY5" fmla="*/ 438303 h 1319683"/>
                <a:gd name="connsiteX6" fmla="*/ 9152803 w 9152803"/>
                <a:gd name="connsiteY6" fmla="*/ 0 h 131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52803" h="1319683">
                  <a:moveTo>
                    <a:pt x="9152803" y="0"/>
                  </a:moveTo>
                  <a:lnTo>
                    <a:pt x="7620" y="8817"/>
                  </a:lnTo>
                  <a:lnTo>
                    <a:pt x="0" y="1319683"/>
                  </a:lnTo>
                  <a:lnTo>
                    <a:pt x="1026160" y="994563"/>
                  </a:lnTo>
                  <a:lnTo>
                    <a:pt x="4318000" y="636423"/>
                  </a:lnTo>
                  <a:lnTo>
                    <a:pt x="6840220" y="438303"/>
                  </a:lnTo>
                  <a:lnTo>
                    <a:pt x="915280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2" descr="H:\ppt\header 2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82" t="1" r="254" b="-1"/>
            <a:stretch/>
          </p:blipFill>
          <p:spPr bwMode="auto">
            <a:xfrm>
              <a:off x="1" y="-9526"/>
              <a:ext cx="9143999" cy="1404129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ight Triangle 34"/>
            <p:cNvSpPr/>
            <p:nvPr/>
          </p:nvSpPr>
          <p:spPr>
            <a:xfrm flipV="1">
              <a:off x="-7366" y="-6919"/>
              <a:ext cx="1238018" cy="1219201"/>
            </a:xfrm>
            <a:prstGeom prst="rtTriangle">
              <a:avLst/>
            </a:prstGeom>
            <a:solidFill>
              <a:srgbClr val="7286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9" descr="H:\ppt\11111111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923" y="205578"/>
              <a:ext cx="982369" cy="702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Picture 4" descr="C:\Users\giorgi basiashvili\Desktop\Untitled-1.png"/>
          <p:cNvPicPr>
            <a:picLocks noChangeAspect="1" noChangeArrowheads="1"/>
          </p:cNvPicPr>
          <p:nvPr/>
        </p:nvPicPr>
        <p:blipFill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5948" y="68853"/>
            <a:ext cx="1066800" cy="10676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itle 1"/>
          <p:cNvSpPr>
            <a:spLocks noGrp="1"/>
          </p:cNvSpPr>
          <p:nvPr>
            <p:ph type="title" idx="4294967295"/>
          </p:nvPr>
        </p:nvSpPr>
        <p:spPr>
          <a:xfrm>
            <a:off x="-7366" y="1466042"/>
            <a:ext cx="9151366" cy="442912"/>
          </a:xfrm>
          <a:solidFill>
            <a:srgbClr val="5C729F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400" dirty="0" err="1" smtClean="0"/>
              <a:t>Chumateleti</a:t>
            </a:r>
            <a:r>
              <a:rPr lang="en-US" sz="2400" dirty="0" smtClean="0"/>
              <a:t> – </a:t>
            </a:r>
            <a:r>
              <a:rPr lang="en-US" sz="2400" dirty="0" err="1" smtClean="0"/>
              <a:t>Argveta</a:t>
            </a:r>
            <a:r>
              <a:rPr lang="en-US" sz="2400" dirty="0" smtClean="0"/>
              <a:t> (53km</a:t>
            </a:r>
            <a:r>
              <a:rPr lang="en-US" sz="2400" dirty="0"/>
              <a:t>) 4-lane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-7368" y="4653280"/>
            <a:ext cx="4162239" cy="2204718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7368" y="2687320"/>
            <a:ext cx="388368" cy="15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4846" y="2375830"/>
            <a:ext cx="4636114" cy="2999839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5628140"/>
              </p:ext>
            </p:extLst>
          </p:nvPr>
        </p:nvGraphicFramePr>
        <p:xfrm>
          <a:off x="0" y="4648200"/>
          <a:ext cx="4043472" cy="2209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254878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 descr="SAQARTVELO GZAA Cities crop 2.jpg"/>
          <p:cNvPicPr>
            <a:picLocks noChangeAspect="1"/>
          </p:cNvPicPr>
          <p:nvPr/>
        </p:nvPicPr>
        <p:blipFill rotWithShape="1">
          <a:blip r:embed="rId2" cstate="print"/>
          <a:srcRect t="373" b="24784"/>
          <a:stretch/>
        </p:blipFill>
        <p:spPr>
          <a:xfrm>
            <a:off x="0" y="1963996"/>
            <a:ext cx="9144000" cy="4876800"/>
          </a:xfrm>
          <a:prstGeom prst="rect">
            <a:avLst/>
          </a:prstGeom>
        </p:spPr>
      </p:pic>
      <p:sp>
        <p:nvSpPr>
          <p:cNvPr id="43" name="Oval 42"/>
          <p:cNvSpPr/>
          <p:nvPr/>
        </p:nvSpPr>
        <p:spPr>
          <a:xfrm rot="20700000">
            <a:off x="2166891" y="4409546"/>
            <a:ext cx="514081" cy="734972"/>
          </a:xfrm>
          <a:prstGeom prst="ellipse">
            <a:avLst/>
          </a:prstGeom>
          <a:solidFill>
            <a:schemeClr val="accent1">
              <a:lumMod val="60000"/>
              <a:lumOff val="40000"/>
              <a:alpha val="31000"/>
            </a:schemeClr>
          </a:solidFill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Полилиния 15"/>
          <p:cNvSpPr/>
          <p:nvPr/>
        </p:nvSpPr>
        <p:spPr>
          <a:xfrm>
            <a:off x="2426494" y="4814352"/>
            <a:ext cx="41672" cy="257175"/>
          </a:xfrm>
          <a:custGeom>
            <a:avLst/>
            <a:gdLst>
              <a:gd name="connsiteX0" fmla="*/ 0 w 41672"/>
              <a:gd name="connsiteY0" fmla="*/ 0 h 257175"/>
              <a:gd name="connsiteX1" fmla="*/ 35719 w 41672"/>
              <a:gd name="connsiteY1" fmla="*/ 83344 h 257175"/>
              <a:gd name="connsiteX2" fmla="*/ 35719 w 41672"/>
              <a:gd name="connsiteY2" fmla="*/ 183357 h 257175"/>
              <a:gd name="connsiteX3" fmla="*/ 38100 w 41672"/>
              <a:gd name="connsiteY3" fmla="*/ 257175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72" h="257175">
                <a:moveTo>
                  <a:pt x="0" y="0"/>
                </a:moveTo>
                <a:cubicBezTo>
                  <a:pt x="14883" y="26392"/>
                  <a:pt x="29766" y="52785"/>
                  <a:pt x="35719" y="83344"/>
                </a:cubicBezTo>
                <a:cubicBezTo>
                  <a:pt x="41672" y="113903"/>
                  <a:pt x="35322" y="154385"/>
                  <a:pt x="35719" y="183357"/>
                </a:cubicBezTo>
                <a:cubicBezTo>
                  <a:pt x="36116" y="212329"/>
                  <a:pt x="37108" y="234752"/>
                  <a:pt x="38100" y="257175"/>
                </a:cubicBezTo>
              </a:path>
            </a:pathLst>
          </a:custGeom>
          <a:ln w="25400">
            <a:solidFill>
              <a:srgbClr val="E46C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олилиния 14"/>
          <p:cNvSpPr/>
          <p:nvPr/>
        </p:nvSpPr>
        <p:spPr>
          <a:xfrm>
            <a:off x="2429411" y="4586665"/>
            <a:ext cx="794278" cy="230438"/>
          </a:xfrm>
          <a:custGeom>
            <a:avLst/>
            <a:gdLst>
              <a:gd name="connsiteX0" fmla="*/ 789375 w 794278"/>
              <a:gd name="connsiteY0" fmla="*/ 0 h 230438"/>
              <a:gd name="connsiteX1" fmla="*/ 769763 w 794278"/>
              <a:gd name="connsiteY1" fmla="*/ 83350 h 230438"/>
              <a:gd name="connsiteX2" fmla="*/ 642287 w 794278"/>
              <a:gd name="connsiteY2" fmla="*/ 112768 h 230438"/>
              <a:gd name="connsiteX3" fmla="*/ 475586 w 794278"/>
              <a:gd name="connsiteY3" fmla="*/ 132380 h 230438"/>
              <a:gd name="connsiteX4" fmla="*/ 409397 w 794278"/>
              <a:gd name="connsiteY4" fmla="*/ 134831 h 230438"/>
              <a:gd name="connsiteX5" fmla="*/ 318692 w 794278"/>
              <a:gd name="connsiteY5" fmla="*/ 127477 h 230438"/>
              <a:gd name="connsiteX6" fmla="*/ 242696 w 794278"/>
              <a:gd name="connsiteY6" fmla="*/ 139734 h 230438"/>
              <a:gd name="connsiteX7" fmla="*/ 129928 w 794278"/>
              <a:gd name="connsiteY7" fmla="*/ 178958 h 230438"/>
              <a:gd name="connsiteX8" fmla="*/ 46578 w 794278"/>
              <a:gd name="connsiteY8" fmla="*/ 223084 h 230438"/>
              <a:gd name="connsiteX9" fmla="*/ 0 w 794278"/>
              <a:gd name="connsiteY9" fmla="*/ 223084 h 230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4278" h="230438">
                <a:moveTo>
                  <a:pt x="789375" y="0"/>
                </a:moveTo>
                <a:cubicBezTo>
                  <a:pt x="791826" y="32277"/>
                  <a:pt x="794278" y="64555"/>
                  <a:pt x="769763" y="83350"/>
                </a:cubicBezTo>
                <a:cubicBezTo>
                  <a:pt x="745248" y="102145"/>
                  <a:pt x="691317" y="104596"/>
                  <a:pt x="642287" y="112768"/>
                </a:cubicBezTo>
                <a:cubicBezTo>
                  <a:pt x="593258" y="120940"/>
                  <a:pt x="514401" y="128703"/>
                  <a:pt x="475586" y="132380"/>
                </a:cubicBezTo>
                <a:cubicBezTo>
                  <a:pt x="436771" y="136057"/>
                  <a:pt x="435546" y="135648"/>
                  <a:pt x="409397" y="134831"/>
                </a:cubicBezTo>
                <a:cubicBezTo>
                  <a:pt x="383248" y="134014"/>
                  <a:pt x="346475" y="126660"/>
                  <a:pt x="318692" y="127477"/>
                </a:cubicBezTo>
                <a:cubicBezTo>
                  <a:pt x="290909" y="128294"/>
                  <a:pt x="274157" y="131154"/>
                  <a:pt x="242696" y="139734"/>
                </a:cubicBezTo>
                <a:cubicBezTo>
                  <a:pt x="211235" y="148314"/>
                  <a:pt x="162614" y="165066"/>
                  <a:pt x="129928" y="178958"/>
                </a:cubicBezTo>
                <a:cubicBezTo>
                  <a:pt x="97242" y="192850"/>
                  <a:pt x="68233" y="215730"/>
                  <a:pt x="46578" y="223084"/>
                </a:cubicBezTo>
                <a:cubicBezTo>
                  <a:pt x="24923" y="230438"/>
                  <a:pt x="12461" y="226761"/>
                  <a:pt x="0" y="223084"/>
                </a:cubicBezTo>
              </a:path>
            </a:pathLst>
          </a:custGeom>
          <a:ln w="4445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7" name="Group 46"/>
          <p:cNvGrpSpPr/>
          <p:nvPr/>
        </p:nvGrpSpPr>
        <p:grpSpPr>
          <a:xfrm>
            <a:off x="-7366" y="-9526"/>
            <a:ext cx="9159259" cy="1404129"/>
            <a:chOff x="-7366" y="-9526"/>
            <a:chExt cx="9159259" cy="1404129"/>
          </a:xfrm>
        </p:grpSpPr>
        <p:sp>
          <p:nvSpPr>
            <p:cNvPr id="61" name="Freeform 60"/>
            <p:cNvSpPr/>
            <p:nvPr/>
          </p:nvSpPr>
          <p:spPr>
            <a:xfrm>
              <a:off x="-910" y="-6919"/>
              <a:ext cx="9152803" cy="1332844"/>
            </a:xfrm>
            <a:custGeom>
              <a:avLst/>
              <a:gdLst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0 w 7734300"/>
                <a:gd name="connsiteY8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129540 w 7734300"/>
                <a:gd name="connsiteY8" fmla="*/ 304800 h 1760220"/>
                <a:gd name="connsiteX9" fmla="*/ 0 w 7734300"/>
                <a:gd name="connsiteY9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279400 w 7734300"/>
                <a:gd name="connsiteY8" fmla="*/ 147320 h 1760220"/>
                <a:gd name="connsiteX9" fmla="*/ 0 w 7734300"/>
                <a:gd name="connsiteY9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0 w 7734300"/>
                <a:gd name="connsiteY8" fmla="*/ 281940 h 1760220"/>
                <a:gd name="connsiteX0" fmla="*/ 0 w 7734300"/>
                <a:gd name="connsiteY0" fmla="*/ 281940 h 1760220"/>
                <a:gd name="connsiteX1" fmla="*/ 101600 w 7734300"/>
                <a:gd name="connsiteY1" fmla="*/ 355600 h 1760220"/>
                <a:gd name="connsiteX2" fmla="*/ 22860 w 7734300"/>
                <a:gd name="connsiteY2" fmla="*/ 1760220 h 1760220"/>
                <a:gd name="connsiteX3" fmla="*/ 121920 w 7734300"/>
                <a:gd name="connsiteY3" fmla="*/ 1684020 h 1760220"/>
                <a:gd name="connsiteX4" fmla="*/ 1127760 w 7734300"/>
                <a:gd name="connsiteY4" fmla="*/ 1363980 h 1760220"/>
                <a:gd name="connsiteX5" fmla="*/ 4419600 w 7734300"/>
                <a:gd name="connsiteY5" fmla="*/ 1005840 h 1760220"/>
                <a:gd name="connsiteX6" fmla="*/ 6941820 w 7734300"/>
                <a:gd name="connsiteY6" fmla="*/ 807720 h 1760220"/>
                <a:gd name="connsiteX7" fmla="*/ 7734300 w 7734300"/>
                <a:gd name="connsiteY7" fmla="*/ 381000 h 1760220"/>
                <a:gd name="connsiteX8" fmla="*/ 6903720 w 7734300"/>
                <a:gd name="connsiteY8" fmla="*/ 0 h 1760220"/>
                <a:gd name="connsiteX9" fmla="*/ 0 w 7734300"/>
                <a:gd name="connsiteY9" fmla="*/ 281940 h 1760220"/>
                <a:gd name="connsiteX0" fmla="*/ 6880860 w 7711440"/>
                <a:gd name="connsiteY0" fmla="*/ 0 h 1760220"/>
                <a:gd name="connsiteX1" fmla="*/ 78740 w 7711440"/>
                <a:gd name="connsiteY1" fmla="*/ 355600 h 1760220"/>
                <a:gd name="connsiteX2" fmla="*/ 0 w 7711440"/>
                <a:gd name="connsiteY2" fmla="*/ 1760220 h 1760220"/>
                <a:gd name="connsiteX3" fmla="*/ 99060 w 7711440"/>
                <a:gd name="connsiteY3" fmla="*/ 1684020 h 1760220"/>
                <a:gd name="connsiteX4" fmla="*/ 1104900 w 7711440"/>
                <a:gd name="connsiteY4" fmla="*/ 1363980 h 1760220"/>
                <a:gd name="connsiteX5" fmla="*/ 4396740 w 7711440"/>
                <a:gd name="connsiteY5" fmla="*/ 1005840 h 1760220"/>
                <a:gd name="connsiteX6" fmla="*/ 6918960 w 7711440"/>
                <a:gd name="connsiteY6" fmla="*/ 807720 h 1760220"/>
                <a:gd name="connsiteX7" fmla="*/ 7711440 w 7711440"/>
                <a:gd name="connsiteY7" fmla="*/ 381000 h 1760220"/>
                <a:gd name="connsiteX8" fmla="*/ 6880860 w 7711440"/>
                <a:gd name="connsiteY8" fmla="*/ 0 h 1760220"/>
                <a:gd name="connsiteX0" fmla="*/ 6802120 w 7632700"/>
                <a:gd name="connsiteY0" fmla="*/ 0 h 1684020"/>
                <a:gd name="connsiteX1" fmla="*/ 0 w 7632700"/>
                <a:gd name="connsiteY1" fmla="*/ 355600 h 1684020"/>
                <a:gd name="connsiteX2" fmla="*/ 20320 w 7632700"/>
                <a:gd name="connsiteY2" fmla="*/ 1684020 h 1684020"/>
                <a:gd name="connsiteX3" fmla="*/ 1026160 w 7632700"/>
                <a:gd name="connsiteY3" fmla="*/ 1363980 h 1684020"/>
                <a:gd name="connsiteX4" fmla="*/ 4318000 w 7632700"/>
                <a:gd name="connsiteY4" fmla="*/ 1005840 h 1684020"/>
                <a:gd name="connsiteX5" fmla="*/ 6840220 w 7632700"/>
                <a:gd name="connsiteY5" fmla="*/ 807720 h 1684020"/>
                <a:gd name="connsiteX6" fmla="*/ 7632700 w 7632700"/>
                <a:gd name="connsiteY6" fmla="*/ 381000 h 1684020"/>
                <a:gd name="connsiteX7" fmla="*/ 6802120 w 7632700"/>
                <a:gd name="connsiteY7" fmla="*/ 0 h 1684020"/>
                <a:gd name="connsiteX0" fmla="*/ 6802120 w 7632700"/>
                <a:gd name="connsiteY0" fmla="*/ 0 h 1689100"/>
                <a:gd name="connsiteX1" fmla="*/ 0 w 7632700"/>
                <a:gd name="connsiteY1" fmla="*/ 355600 h 1689100"/>
                <a:gd name="connsiteX2" fmla="*/ 0 w 7632700"/>
                <a:gd name="connsiteY2" fmla="*/ 1689100 h 1689100"/>
                <a:gd name="connsiteX3" fmla="*/ 1026160 w 7632700"/>
                <a:gd name="connsiteY3" fmla="*/ 1363980 h 1689100"/>
                <a:gd name="connsiteX4" fmla="*/ 4318000 w 7632700"/>
                <a:gd name="connsiteY4" fmla="*/ 1005840 h 1689100"/>
                <a:gd name="connsiteX5" fmla="*/ 6840220 w 7632700"/>
                <a:gd name="connsiteY5" fmla="*/ 807720 h 1689100"/>
                <a:gd name="connsiteX6" fmla="*/ 7632700 w 7632700"/>
                <a:gd name="connsiteY6" fmla="*/ 381000 h 1689100"/>
                <a:gd name="connsiteX7" fmla="*/ 6802120 w 7632700"/>
                <a:gd name="connsiteY7" fmla="*/ 0 h 1689100"/>
                <a:gd name="connsiteX0" fmla="*/ 7632700 w 7632700"/>
                <a:gd name="connsiteY0" fmla="*/ 25400 h 1333500"/>
                <a:gd name="connsiteX1" fmla="*/ 0 w 7632700"/>
                <a:gd name="connsiteY1" fmla="*/ 0 h 1333500"/>
                <a:gd name="connsiteX2" fmla="*/ 0 w 7632700"/>
                <a:gd name="connsiteY2" fmla="*/ 1333500 h 1333500"/>
                <a:gd name="connsiteX3" fmla="*/ 1026160 w 7632700"/>
                <a:gd name="connsiteY3" fmla="*/ 1008380 h 1333500"/>
                <a:gd name="connsiteX4" fmla="*/ 4318000 w 7632700"/>
                <a:gd name="connsiteY4" fmla="*/ 650240 h 1333500"/>
                <a:gd name="connsiteX5" fmla="*/ 6840220 w 7632700"/>
                <a:gd name="connsiteY5" fmla="*/ 452120 h 1333500"/>
                <a:gd name="connsiteX6" fmla="*/ 7632700 w 7632700"/>
                <a:gd name="connsiteY6" fmla="*/ 25400 h 1333500"/>
                <a:gd name="connsiteX0" fmla="*/ 7653020 w 7653020"/>
                <a:gd name="connsiteY0" fmla="*/ 0 h 1343660"/>
                <a:gd name="connsiteX1" fmla="*/ 0 w 7653020"/>
                <a:gd name="connsiteY1" fmla="*/ 10160 h 1343660"/>
                <a:gd name="connsiteX2" fmla="*/ 0 w 7653020"/>
                <a:gd name="connsiteY2" fmla="*/ 1343660 h 1343660"/>
                <a:gd name="connsiteX3" fmla="*/ 1026160 w 7653020"/>
                <a:gd name="connsiteY3" fmla="*/ 1018540 h 1343660"/>
                <a:gd name="connsiteX4" fmla="*/ 4318000 w 7653020"/>
                <a:gd name="connsiteY4" fmla="*/ 660400 h 1343660"/>
                <a:gd name="connsiteX5" fmla="*/ 6840220 w 7653020"/>
                <a:gd name="connsiteY5" fmla="*/ 462280 h 1343660"/>
                <a:gd name="connsiteX6" fmla="*/ 7653020 w 7653020"/>
                <a:gd name="connsiteY6" fmla="*/ 0 h 1343660"/>
                <a:gd name="connsiteX0" fmla="*/ 7653020 w 7653020"/>
                <a:gd name="connsiteY0" fmla="*/ 2242 h 1333500"/>
                <a:gd name="connsiteX1" fmla="*/ 0 w 7653020"/>
                <a:gd name="connsiteY1" fmla="*/ 0 h 1333500"/>
                <a:gd name="connsiteX2" fmla="*/ 0 w 7653020"/>
                <a:gd name="connsiteY2" fmla="*/ 1333500 h 1333500"/>
                <a:gd name="connsiteX3" fmla="*/ 1026160 w 7653020"/>
                <a:gd name="connsiteY3" fmla="*/ 1008380 h 1333500"/>
                <a:gd name="connsiteX4" fmla="*/ 4318000 w 7653020"/>
                <a:gd name="connsiteY4" fmla="*/ 650240 h 1333500"/>
                <a:gd name="connsiteX5" fmla="*/ 6840220 w 7653020"/>
                <a:gd name="connsiteY5" fmla="*/ 452120 h 1333500"/>
                <a:gd name="connsiteX6" fmla="*/ 7653020 w 7653020"/>
                <a:gd name="connsiteY6" fmla="*/ 2242 h 1333500"/>
                <a:gd name="connsiteX0" fmla="*/ 7659283 w 7659283"/>
                <a:gd name="connsiteY0" fmla="*/ 0 h 1349862"/>
                <a:gd name="connsiteX1" fmla="*/ 0 w 7659283"/>
                <a:gd name="connsiteY1" fmla="*/ 16362 h 1349862"/>
                <a:gd name="connsiteX2" fmla="*/ 0 w 7659283"/>
                <a:gd name="connsiteY2" fmla="*/ 1349862 h 1349862"/>
                <a:gd name="connsiteX3" fmla="*/ 1026160 w 7659283"/>
                <a:gd name="connsiteY3" fmla="*/ 1024742 h 1349862"/>
                <a:gd name="connsiteX4" fmla="*/ 4318000 w 7659283"/>
                <a:gd name="connsiteY4" fmla="*/ 666602 h 1349862"/>
                <a:gd name="connsiteX5" fmla="*/ 6840220 w 7659283"/>
                <a:gd name="connsiteY5" fmla="*/ 468482 h 1349862"/>
                <a:gd name="connsiteX6" fmla="*/ 7659283 w 7659283"/>
                <a:gd name="connsiteY6" fmla="*/ 0 h 1349862"/>
                <a:gd name="connsiteX0" fmla="*/ 7666903 w 7666903"/>
                <a:gd name="connsiteY0" fmla="*/ 0 h 1334772"/>
                <a:gd name="connsiteX1" fmla="*/ 0 w 7666903"/>
                <a:gd name="connsiteY1" fmla="*/ 1272 h 1334772"/>
                <a:gd name="connsiteX2" fmla="*/ 0 w 7666903"/>
                <a:gd name="connsiteY2" fmla="*/ 1334772 h 1334772"/>
                <a:gd name="connsiteX3" fmla="*/ 1026160 w 7666903"/>
                <a:gd name="connsiteY3" fmla="*/ 1009652 h 1334772"/>
                <a:gd name="connsiteX4" fmla="*/ 4318000 w 7666903"/>
                <a:gd name="connsiteY4" fmla="*/ 651512 h 1334772"/>
                <a:gd name="connsiteX5" fmla="*/ 6840220 w 7666903"/>
                <a:gd name="connsiteY5" fmla="*/ 453392 h 1334772"/>
                <a:gd name="connsiteX6" fmla="*/ 7666903 w 7666903"/>
                <a:gd name="connsiteY6" fmla="*/ 0 h 1334772"/>
                <a:gd name="connsiteX0" fmla="*/ 9145183 w 9145183"/>
                <a:gd name="connsiteY0" fmla="*/ 0 h 1349862"/>
                <a:gd name="connsiteX1" fmla="*/ 0 w 9145183"/>
                <a:gd name="connsiteY1" fmla="*/ 16362 h 1349862"/>
                <a:gd name="connsiteX2" fmla="*/ 0 w 9145183"/>
                <a:gd name="connsiteY2" fmla="*/ 1349862 h 1349862"/>
                <a:gd name="connsiteX3" fmla="*/ 1026160 w 9145183"/>
                <a:gd name="connsiteY3" fmla="*/ 1024742 h 1349862"/>
                <a:gd name="connsiteX4" fmla="*/ 4318000 w 9145183"/>
                <a:gd name="connsiteY4" fmla="*/ 666602 h 1349862"/>
                <a:gd name="connsiteX5" fmla="*/ 6840220 w 9145183"/>
                <a:gd name="connsiteY5" fmla="*/ 468482 h 1349862"/>
                <a:gd name="connsiteX6" fmla="*/ 9145183 w 9145183"/>
                <a:gd name="connsiteY6" fmla="*/ 0 h 1349862"/>
                <a:gd name="connsiteX0" fmla="*/ 9145183 w 9145183"/>
                <a:gd name="connsiteY0" fmla="*/ 0 h 1349862"/>
                <a:gd name="connsiteX1" fmla="*/ 0 w 9145183"/>
                <a:gd name="connsiteY1" fmla="*/ 16362 h 1349862"/>
                <a:gd name="connsiteX2" fmla="*/ 0 w 9145183"/>
                <a:gd name="connsiteY2" fmla="*/ 1349862 h 1349862"/>
                <a:gd name="connsiteX3" fmla="*/ 1026160 w 9145183"/>
                <a:gd name="connsiteY3" fmla="*/ 1024742 h 1349862"/>
                <a:gd name="connsiteX4" fmla="*/ 4318000 w 9145183"/>
                <a:gd name="connsiteY4" fmla="*/ 666602 h 1349862"/>
                <a:gd name="connsiteX5" fmla="*/ 6840220 w 9145183"/>
                <a:gd name="connsiteY5" fmla="*/ 468482 h 1349862"/>
                <a:gd name="connsiteX6" fmla="*/ 9145183 w 9145183"/>
                <a:gd name="connsiteY6" fmla="*/ 0 h 1349862"/>
                <a:gd name="connsiteX0" fmla="*/ 9152803 w 9152803"/>
                <a:gd name="connsiteY0" fmla="*/ 13817 h 1333500"/>
                <a:gd name="connsiteX1" fmla="*/ 0 w 9152803"/>
                <a:gd name="connsiteY1" fmla="*/ 0 h 1333500"/>
                <a:gd name="connsiteX2" fmla="*/ 0 w 9152803"/>
                <a:gd name="connsiteY2" fmla="*/ 1333500 h 1333500"/>
                <a:gd name="connsiteX3" fmla="*/ 1026160 w 9152803"/>
                <a:gd name="connsiteY3" fmla="*/ 1008380 h 1333500"/>
                <a:gd name="connsiteX4" fmla="*/ 4318000 w 9152803"/>
                <a:gd name="connsiteY4" fmla="*/ 650240 h 1333500"/>
                <a:gd name="connsiteX5" fmla="*/ 6840220 w 9152803"/>
                <a:gd name="connsiteY5" fmla="*/ 452120 h 1333500"/>
                <a:gd name="connsiteX6" fmla="*/ 9152803 w 9152803"/>
                <a:gd name="connsiteY6" fmla="*/ 13817 h 1333500"/>
                <a:gd name="connsiteX0" fmla="*/ 9152803 w 9152803"/>
                <a:gd name="connsiteY0" fmla="*/ 0 h 1319683"/>
                <a:gd name="connsiteX1" fmla="*/ 7620 w 9152803"/>
                <a:gd name="connsiteY1" fmla="*/ 16362 h 1319683"/>
                <a:gd name="connsiteX2" fmla="*/ 0 w 9152803"/>
                <a:gd name="connsiteY2" fmla="*/ 1319683 h 1319683"/>
                <a:gd name="connsiteX3" fmla="*/ 1026160 w 9152803"/>
                <a:gd name="connsiteY3" fmla="*/ 994563 h 1319683"/>
                <a:gd name="connsiteX4" fmla="*/ 4318000 w 9152803"/>
                <a:gd name="connsiteY4" fmla="*/ 636423 h 1319683"/>
                <a:gd name="connsiteX5" fmla="*/ 6840220 w 9152803"/>
                <a:gd name="connsiteY5" fmla="*/ 438303 h 1319683"/>
                <a:gd name="connsiteX6" fmla="*/ 9152803 w 9152803"/>
                <a:gd name="connsiteY6" fmla="*/ 0 h 1319683"/>
                <a:gd name="connsiteX0" fmla="*/ 9152803 w 9152803"/>
                <a:gd name="connsiteY0" fmla="*/ 0 h 1319683"/>
                <a:gd name="connsiteX1" fmla="*/ 7620 w 9152803"/>
                <a:gd name="connsiteY1" fmla="*/ 8817 h 1319683"/>
                <a:gd name="connsiteX2" fmla="*/ 0 w 9152803"/>
                <a:gd name="connsiteY2" fmla="*/ 1319683 h 1319683"/>
                <a:gd name="connsiteX3" fmla="*/ 1026160 w 9152803"/>
                <a:gd name="connsiteY3" fmla="*/ 994563 h 1319683"/>
                <a:gd name="connsiteX4" fmla="*/ 4318000 w 9152803"/>
                <a:gd name="connsiteY4" fmla="*/ 636423 h 1319683"/>
                <a:gd name="connsiteX5" fmla="*/ 6840220 w 9152803"/>
                <a:gd name="connsiteY5" fmla="*/ 438303 h 1319683"/>
                <a:gd name="connsiteX6" fmla="*/ 9152803 w 9152803"/>
                <a:gd name="connsiteY6" fmla="*/ 0 h 131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52803" h="1319683">
                  <a:moveTo>
                    <a:pt x="9152803" y="0"/>
                  </a:moveTo>
                  <a:lnTo>
                    <a:pt x="7620" y="8817"/>
                  </a:lnTo>
                  <a:lnTo>
                    <a:pt x="0" y="1319683"/>
                  </a:lnTo>
                  <a:lnTo>
                    <a:pt x="1026160" y="994563"/>
                  </a:lnTo>
                  <a:lnTo>
                    <a:pt x="4318000" y="636423"/>
                  </a:lnTo>
                  <a:lnTo>
                    <a:pt x="6840220" y="438303"/>
                  </a:lnTo>
                  <a:lnTo>
                    <a:pt x="915280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2" name="Picture 2" descr="H:\ppt\header 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82" t="1" r="254" b="-1"/>
            <a:stretch/>
          </p:blipFill>
          <p:spPr bwMode="auto">
            <a:xfrm>
              <a:off x="1" y="-9526"/>
              <a:ext cx="9143999" cy="1404129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Right Triangle 62"/>
            <p:cNvSpPr/>
            <p:nvPr/>
          </p:nvSpPr>
          <p:spPr>
            <a:xfrm flipV="1">
              <a:off x="-7366" y="-6919"/>
              <a:ext cx="1238018" cy="1219201"/>
            </a:xfrm>
            <a:prstGeom prst="rtTriangle">
              <a:avLst/>
            </a:prstGeom>
            <a:solidFill>
              <a:srgbClr val="7286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4" name="Picture 9" descr="H:\ppt\11111111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923" y="205578"/>
              <a:ext cx="982369" cy="702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5" name="Picture 4" descr="C:\Users\giorgi basiashvili\Desktop\Untitled-1.png"/>
          <p:cNvPicPr>
            <a:picLocks noChangeAspect="1" noChangeArrowheads="1"/>
          </p:cNvPicPr>
          <p:nvPr/>
        </p:nvPicPr>
        <p:blipFill>
          <a:blip r:embed="rId5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5948" y="68853"/>
            <a:ext cx="1066800" cy="10676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itle 1"/>
          <p:cNvSpPr>
            <a:spLocks noGrp="1"/>
          </p:cNvSpPr>
          <p:nvPr>
            <p:ph type="title" idx="4294967295"/>
          </p:nvPr>
        </p:nvSpPr>
        <p:spPr>
          <a:xfrm>
            <a:off x="-7366" y="1466042"/>
            <a:ext cx="9151366" cy="442912"/>
          </a:xfrm>
          <a:solidFill>
            <a:srgbClr val="5C729F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400" dirty="0" err="1"/>
              <a:t>Grigoleti</a:t>
            </a:r>
            <a:r>
              <a:rPr lang="en-US" sz="2400" dirty="0"/>
              <a:t> – </a:t>
            </a:r>
            <a:r>
              <a:rPr lang="en-US" sz="2400" dirty="0" err="1" smtClean="0"/>
              <a:t>Choloqi</a:t>
            </a:r>
            <a:r>
              <a:rPr lang="en-US" sz="2400" dirty="0"/>
              <a:t> – </a:t>
            </a:r>
            <a:r>
              <a:rPr lang="en-US" sz="2400" dirty="0" err="1"/>
              <a:t>Poti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581400" y="2286000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Russia</a:t>
            </a:r>
            <a:endParaRPr lang="en-GB" sz="1400" dirty="0"/>
          </a:p>
        </p:txBody>
      </p:sp>
      <p:sp>
        <p:nvSpPr>
          <p:cNvPr id="82" name="TextBox 81"/>
          <p:cNvSpPr txBox="1"/>
          <p:nvPr/>
        </p:nvSpPr>
        <p:spPr>
          <a:xfrm>
            <a:off x="4912456" y="6483057"/>
            <a:ext cx="806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Armenia</a:t>
            </a:r>
            <a:endParaRPr lang="en-GB" sz="1400" dirty="0"/>
          </a:p>
        </p:txBody>
      </p:sp>
      <p:sp>
        <p:nvSpPr>
          <p:cNvPr id="83" name="TextBox 82"/>
          <p:cNvSpPr txBox="1"/>
          <p:nvPr/>
        </p:nvSpPr>
        <p:spPr>
          <a:xfrm>
            <a:off x="7329385" y="6483057"/>
            <a:ext cx="9548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Azerbaijan</a:t>
            </a:r>
            <a:endParaRPr lang="en-GB" sz="1400" dirty="0"/>
          </a:p>
        </p:txBody>
      </p:sp>
      <p:sp>
        <p:nvSpPr>
          <p:cNvPr id="84" name="TextBox 83"/>
          <p:cNvSpPr txBox="1"/>
          <p:nvPr/>
        </p:nvSpPr>
        <p:spPr>
          <a:xfrm>
            <a:off x="1681545" y="6192593"/>
            <a:ext cx="6651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Turkey</a:t>
            </a:r>
            <a:endParaRPr lang="en-GB" sz="1400" dirty="0"/>
          </a:p>
        </p:txBody>
      </p:sp>
      <p:sp>
        <p:nvSpPr>
          <p:cNvPr id="44" name="Oval 43"/>
          <p:cNvSpPr/>
          <p:nvPr/>
        </p:nvSpPr>
        <p:spPr>
          <a:xfrm>
            <a:off x="2273635" y="5417579"/>
            <a:ext cx="85725" cy="8572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TextBox 44"/>
          <p:cNvSpPr txBox="1"/>
          <p:nvPr/>
        </p:nvSpPr>
        <p:spPr>
          <a:xfrm>
            <a:off x="1553508" y="5240715"/>
            <a:ext cx="8082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Batumi Port</a:t>
            </a:r>
            <a:endParaRPr lang="en-GB" sz="1000" dirty="0"/>
          </a:p>
        </p:txBody>
      </p:sp>
      <p:sp>
        <p:nvSpPr>
          <p:cNvPr id="51" name="Oval 50"/>
          <p:cNvSpPr/>
          <p:nvPr/>
        </p:nvSpPr>
        <p:spPr>
          <a:xfrm>
            <a:off x="2233430" y="4532710"/>
            <a:ext cx="85725" cy="8572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TextBox 53"/>
          <p:cNvSpPr txBox="1"/>
          <p:nvPr/>
        </p:nvSpPr>
        <p:spPr>
          <a:xfrm>
            <a:off x="1632108" y="4443170"/>
            <a:ext cx="6399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Poti</a:t>
            </a:r>
            <a:r>
              <a:rPr lang="en-US" sz="1000" dirty="0" smtClean="0"/>
              <a:t> Port</a:t>
            </a:r>
            <a:endParaRPr lang="en-GB" sz="1000" dirty="0"/>
          </a:p>
        </p:txBody>
      </p:sp>
      <p:sp>
        <p:nvSpPr>
          <p:cNvPr id="55" name="Oval 54"/>
          <p:cNvSpPr/>
          <p:nvPr/>
        </p:nvSpPr>
        <p:spPr>
          <a:xfrm>
            <a:off x="2082099" y="4067953"/>
            <a:ext cx="85725" cy="8572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TextBox 56"/>
          <p:cNvSpPr txBox="1"/>
          <p:nvPr/>
        </p:nvSpPr>
        <p:spPr>
          <a:xfrm>
            <a:off x="963524" y="3747605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dirty="0" err="1" smtClean="0"/>
              <a:t>Anaklia</a:t>
            </a:r>
            <a:r>
              <a:rPr lang="en-US" sz="900" dirty="0" smtClean="0"/>
              <a:t> Deep Sea Port</a:t>
            </a:r>
          </a:p>
          <a:p>
            <a:pPr algn="r"/>
            <a:r>
              <a:rPr lang="en-US" sz="900" dirty="0" smtClean="0"/>
              <a:t>(Planned)</a:t>
            </a:r>
            <a:endParaRPr lang="en-GB" sz="900" dirty="0"/>
          </a:p>
        </p:txBody>
      </p:sp>
      <p:sp>
        <p:nvSpPr>
          <p:cNvPr id="23" name="Полилиния 16"/>
          <p:cNvSpPr/>
          <p:nvPr/>
        </p:nvSpPr>
        <p:spPr>
          <a:xfrm>
            <a:off x="2326481" y="4580990"/>
            <a:ext cx="104775" cy="223837"/>
          </a:xfrm>
          <a:custGeom>
            <a:avLst/>
            <a:gdLst>
              <a:gd name="connsiteX0" fmla="*/ 104775 w 104775"/>
              <a:gd name="connsiteY0" fmla="*/ 223837 h 223837"/>
              <a:gd name="connsiteX1" fmla="*/ 54769 w 104775"/>
              <a:gd name="connsiteY1" fmla="*/ 138112 h 223837"/>
              <a:gd name="connsiteX2" fmla="*/ 23813 w 104775"/>
              <a:gd name="connsiteY2" fmla="*/ 64294 h 223837"/>
              <a:gd name="connsiteX3" fmla="*/ 0 w 104775"/>
              <a:gd name="connsiteY3" fmla="*/ 0 h 223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75" h="223837">
                <a:moveTo>
                  <a:pt x="104775" y="223837"/>
                </a:moveTo>
                <a:cubicBezTo>
                  <a:pt x="86519" y="194269"/>
                  <a:pt x="68263" y="164702"/>
                  <a:pt x="54769" y="138112"/>
                </a:cubicBezTo>
                <a:cubicBezTo>
                  <a:pt x="41275" y="111522"/>
                  <a:pt x="32941" y="87313"/>
                  <a:pt x="23813" y="64294"/>
                </a:cubicBezTo>
                <a:cubicBezTo>
                  <a:pt x="14685" y="41275"/>
                  <a:pt x="7342" y="20637"/>
                  <a:pt x="0" y="0"/>
                </a:cubicBez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9193857"/>
              </p:ext>
            </p:extLst>
          </p:nvPr>
        </p:nvGraphicFramePr>
        <p:xfrm>
          <a:off x="5105400" y="2159437"/>
          <a:ext cx="3905726" cy="8686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70306"/>
                <a:gridCol w="838139"/>
                <a:gridCol w="1397281"/>
              </a:tblGrid>
              <a:tr h="274321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/>
                        <a:t>Section</a:t>
                      </a:r>
                      <a:endParaRPr lang="en-US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/>
                        <a:t>Length</a:t>
                      </a:r>
                      <a:endParaRPr lang="en-US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/>
                        <a:t>Cost </a:t>
                      </a:r>
                      <a:r>
                        <a:rPr lang="en-US" sz="1300" b="1" dirty="0" err="1" smtClean="0"/>
                        <a:t>Mln</a:t>
                      </a:r>
                      <a:r>
                        <a:rPr lang="en-US" sz="1300" b="1" dirty="0" smtClean="0"/>
                        <a:t> USD</a:t>
                      </a:r>
                      <a:endParaRPr lang="en-US" sz="1300" b="1" dirty="0"/>
                    </a:p>
                  </a:txBody>
                  <a:tcPr/>
                </a:tc>
              </a:tr>
              <a:tr h="27432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Grigoleti-Choloki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Sylfaen" panose="010A05020503060303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US" sz="1300" b="0" dirty="0" smtClean="0"/>
                        <a:t>14km</a:t>
                      </a:r>
                      <a:endParaRPr lang="en-US" sz="13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 smtClean="0"/>
                        <a:t>80</a:t>
                      </a:r>
                      <a:endParaRPr lang="en-US" sz="1300" b="0" dirty="0"/>
                    </a:p>
                  </a:txBody>
                  <a:tcPr/>
                </a:tc>
              </a:tr>
              <a:tr h="20425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Grigoleti-Poti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Sylfaen" panose="010A05020503060303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US" sz="1300" b="0" dirty="0" smtClean="0"/>
                        <a:t>24km</a:t>
                      </a:r>
                      <a:endParaRPr lang="en-US" sz="13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 smtClean="0"/>
                        <a:t>100</a:t>
                      </a:r>
                      <a:endParaRPr lang="en-US" sz="1300" b="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772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3098"/>
          <a:stretch/>
        </p:blipFill>
        <p:spPr bwMode="auto">
          <a:xfrm rot="10800000">
            <a:off x="-7367" y="4648200"/>
            <a:ext cx="9144001" cy="220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98125" y="2582530"/>
            <a:ext cx="39666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Project Data:</a:t>
            </a:r>
          </a:p>
          <a:p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Status: </a:t>
            </a:r>
            <a:r>
              <a:rPr lang="en-GB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DD </a:t>
            </a:r>
            <a:r>
              <a:rPr lang="en-GB" sz="1600" dirty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is ongoing.</a:t>
            </a:r>
          </a:p>
          <a:p>
            <a:r>
              <a:rPr lang="en-GB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Estimated Cost</a:t>
            </a:r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: 80mln. USD</a:t>
            </a:r>
            <a:r>
              <a:rPr lang="ka-GE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Design Period: 2017 </a:t>
            </a:r>
            <a:r>
              <a:rPr lang="en-US" sz="1600" dirty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– </a:t>
            </a:r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2018</a:t>
            </a:r>
          </a:p>
          <a:p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Construction Period: 2018 </a:t>
            </a:r>
            <a:r>
              <a:rPr lang="en-US" sz="1600" dirty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– </a:t>
            </a:r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2020</a:t>
            </a:r>
          </a:p>
          <a:p>
            <a:r>
              <a:rPr lang="en-US" sz="1600" dirty="0">
                <a:ea typeface="Tahoma" panose="020B0604030504040204" pitchFamily="34" charset="0"/>
                <a:cs typeface="Times New Roman" panose="02020603050405020304" pitchFamily="18" charset="0"/>
              </a:rPr>
              <a:t>Donor: </a:t>
            </a:r>
            <a:r>
              <a:rPr lang="en-US" sz="1600" dirty="0" smtClean="0">
                <a:solidFill>
                  <a:srgbClr val="C0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EIB</a:t>
            </a:r>
            <a:endParaRPr lang="en-US" sz="1600" dirty="0">
              <a:solidFill>
                <a:srgbClr val="C00000"/>
              </a:solidFill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-7366" y="-9526"/>
            <a:ext cx="9159259" cy="1404129"/>
            <a:chOff x="-7366" y="-9526"/>
            <a:chExt cx="9159259" cy="1404129"/>
          </a:xfrm>
        </p:grpSpPr>
        <p:sp>
          <p:nvSpPr>
            <p:cNvPr id="33" name="Freeform 32"/>
            <p:cNvSpPr/>
            <p:nvPr/>
          </p:nvSpPr>
          <p:spPr>
            <a:xfrm>
              <a:off x="-910" y="-6919"/>
              <a:ext cx="9152803" cy="1332844"/>
            </a:xfrm>
            <a:custGeom>
              <a:avLst/>
              <a:gdLst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0 w 7734300"/>
                <a:gd name="connsiteY8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129540 w 7734300"/>
                <a:gd name="connsiteY8" fmla="*/ 304800 h 1760220"/>
                <a:gd name="connsiteX9" fmla="*/ 0 w 7734300"/>
                <a:gd name="connsiteY9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279400 w 7734300"/>
                <a:gd name="connsiteY8" fmla="*/ 147320 h 1760220"/>
                <a:gd name="connsiteX9" fmla="*/ 0 w 7734300"/>
                <a:gd name="connsiteY9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0 w 7734300"/>
                <a:gd name="connsiteY8" fmla="*/ 281940 h 1760220"/>
                <a:gd name="connsiteX0" fmla="*/ 0 w 7734300"/>
                <a:gd name="connsiteY0" fmla="*/ 281940 h 1760220"/>
                <a:gd name="connsiteX1" fmla="*/ 101600 w 7734300"/>
                <a:gd name="connsiteY1" fmla="*/ 355600 h 1760220"/>
                <a:gd name="connsiteX2" fmla="*/ 22860 w 7734300"/>
                <a:gd name="connsiteY2" fmla="*/ 1760220 h 1760220"/>
                <a:gd name="connsiteX3" fmla="*/ 121920 w 7734300"/>
                <a:gd name="connsiteY3" fmla="*/ 1684020 h 1760220"/>
                <a:gd name="connsiteX4" fmla="*/ 1127760 w 7734300"/>
                <a:gd name="connsiteY4" fmla="*/ 1363980 h 1760220"/>
                <a:gd name="connsiteX5" fmla="*/ 4419600 w 7734300"/>
                <a:gd name="connsiteY5" fmla="*/ 1005840 h 1760220"/>
                <a:gd name="connsiteX6" fmla="*/ 6941820 w 7734300"/>
                <a:gd name="connsiteY6" fmla="*/ 807720 h 1760220"/>
                <a:gd name="connsiteX7" fmla="*/ 7734300 w 7734300"/>
                <a:gd name="connsiteY7" fmla="*/ 381000 h 1760220"/>
                <a:gd name="connsiteX8" fmla="*/ 6903720 w 7734300"/>
                <a:gd name="connsiteY8" fmla="*/ 0 h 1760220"/>
                <a:gd name="connsiteX9" fmla="*/ 0 w 7734300"/>
                <a:gd name="connsiteY9" fmla="*/ 281940 h 1760220"/>
                <a:gd name="connsiteX0" fmla="*/ 6880860 w 7711440"/>
                <a:gd name="connsiteY0" fmla="*/ 0 h 1760220"/>
                <a:gd name="connsiteX1" fmla="*/ 78740 w 7711440"/>
                <a:gd name="connsiteY1" fmla="*/ 355600 h 1760220"/>
                <a:gd name="connsiteX2" fmla="*/ 0 w 7711440"/>
                <a:gd name="connsiteY2" fmla="*/ 1760220 h 1760220"/>
                <a:gd name="connsiteX3" fmla="*/ 99060 w 7711440"/>
                <a:gd name="connsiteY3" fmla="*/ 1684020 h 1760220"/>
                <a:gd name="connsiteX4" fmla="*/ 1104900 w 7711440"/>
                <a:gd name="connsiteY4" fmla="*/ 1363980 h 1760220"/>
                <a:gd name="connsiteX5" fmla="*/ 4396740 w 7711440"/>
                <a:gd name="connsiteY5" fmla="*/ 1005840 h 1760220"/>
                <a:gd name="connsiteX6" fmla="*/ 6918960 w 7711440"/>
                <a:gd name="connsiteY6" fmla="*/ 807720 h 1760220"/>
                <a:gd name="connsiteX7" fmla="*/ 7711440 w 7711440"/>
                <a:gd name="connsiteY7" fmla="*/ 381000 h 1760220"/>
                <a:gd name="connsiteX8" fmla="*/ 6880860 w 7711440"/>
                <a:gd name="connsiteY8" fmla="*/ 0 h 1760220"/>
                <a:gd name="connsiteX0" fmla="*/ 6802120 w 7632700"/>
                <a:gd name="connsiteY0" fmla="*/ 0 h 1684020"/>
                <a:gd name="connsiteX1" fmla="*/ 0 w 7632700"/>
                <a:gd name="connsiteY1" fmla="*/ 355600 h 1684020"/>
                <a:gd name="connsiteX2" fmla="*/ 20320 w 7632700"/>
                <a:gd name="connsiteY2" fmla="*/ 1684020 h 1684020"/>
                <a:gd name="connsiteX3" fmla="*/ 1026160 w 7632700"/>
                <a:gd name="connsiteY3" fmla="*/ 1363980 h 1684020"/>
                <a:gd name="connsiteX4" fmla="*/ 4318000 w 7632700"/>
                <a:gd name="connsiteY4" fmla="*/ 1005840 h 1684020"/>
                <a:gd name="connsiteX5" fmla="*/ 6840220 w 7632700"/>
                <a:gd name="connsiteY5" fmla="*/ 807720 h 1684020"/>
                <a:gd name="connsiteX6" fmla="*/ 7632700 w 7632700"/>
                <a:gd name="connsiteY6" fmla="*/ 381000 h 1684020"/>
                <a:gd name="connsiteX7" fmla="*/ 6802120 w 7632700"/>
                <a:gd name="connsiteY7" fmla="*/ 0 h 1684020"/>
                <a:gd name="connsiteX0" fmla="*/ 6802120 w 7632700"/>
                <a:gd name="connsiteY0" fmla="*/ 0 h 1689100"/>
                <a:gd name="connsiteX1" fmla="*/ 0 w 7632700"/>
                <a:gd name="connsiteY1" fmla="*/ 355600 h 1689100"/>
                <a:gd name="connsiteX2" fmla="*/ 0 w 7632700"/>
                <a:gd name="connsiteY2" fmla="*/ 1689100 h 1689100"/>
                <a:gd name="connsiteX3" fmla="*/ 1026160 w 7632700"/>
                <a:gd name="connsiteY3" fmla="*/ 1363980 h 1689100"/>
                <a:gd name="connsiteX4" fmla="*/ 4318000 w 7632700"/>
                <a:gd name="connsiteY4" fmla="*/ 1005840 h 1689100"/>
                <a:gd name="connsiteX5" fmla="*/ 6840220 w 7632700"/>
                <a:gd name="connsiteY5" fmla="*/ 807720 h 1689100"/>
                <a:gd name="connsiteX6" fmla="*/ 7632700 w 7632700"/>
                <a:gd name="connsiteY6" fmla="*/ 381000 h 1689100"/>
                <a:gd name="connsiteX7" fmla="*/ 6802120 w 7632700"/>
                <a:gd name="connsiteY7" fmla="*/ 0 h 1689100"/>
                <a:gd name="connsiteX0" fmla="*/ 7632700 w 7632700"/>
                <a:gd name="connsiteY0" fmla="*/ 25400 h 1333500"/>
                <a:gd name="connsiteX1" fmla="*/ 0 w 7632700"/>
                <a:gd name="connsiteY1" fmla="*/ 0 h 1333500"/>
                <a:gd name="connsiteX2" fmla="*/ 0 w 7632700"/>
                <a:gd name="connsiteY2" fmla="*/ 1333500 h 1333500"/>
                <a:gd name="connsiteX3" fmla="*/ 1026160 w 7632700"/>
                <a:gd name="connsiteY3" fmla="*/ 1008380 h 1333500"/>
                <a:gd name="connsiteX4" fmla="*/ 4318000 w 7632700"/>
                <a:gd name="connsiteY4" fmla="*/ 650240 h 1333500"/>
                <a:gd name="connsiteX5" fmla="*/ 6840220 w 7632700"/>
                <a:gd name="connsiteY5" fmla="*/ 452120 h 1333500"/>
                <a:gd name="connsiteX6" fmla="*/ 7632700 w 7632700"/>
                <a:gd name="connsiteY6" fmla="*/ 25400 h 1333500"/>
                <a:gd name="connsiteX0" fmla="*/ 7653020 w 7653020"/>
                <a:gd name="connsiteY0" fmla="*/ 0 h 1343660"/>
                <a:gd name="connsiteX1" fmla="*/ 0 w 7653020"/>
                <a:gd name="connsiteY1" fmla="*/ 10160 h 1343660"/>
                <a:gd name="connsiteX2" fmla="*/ 0 w 7653020"/>
                <a:gd name="connsiteY2" fmla="*/ 1343660 h 1343660"/>
                <a:gd name="connsiteX3" fmla="*/ 1026160 w 7653020"/>
                <a:gd name="connsiteY3" fmla="*/ 1018540 h 1343660"/>
                <a:gd name="connsiteX4" fmla="*/ 4318000 w 7653020"/>
                <a:gd name="connsiteY4" fmla="*/ 660400 h 1343660"/>
                <a:gd name="connsiteX5" fmla="*/ 6840220 w 7653020"/>
                <a:gd name="connsiteY5" fmla="*/ 462280 h 1343660"/>
                <a:gd name="connsiteX6" fmla="*/ 7653020 w 7653020"/>
                <a:gd name="connsiteY6" fmla="*/ 0 h 1343660"/>
                <a:gd name="connsiteX0" fmla="*/ 7653020 w 7653020"/>
                <a:gd name="connsiteY0" fmla="*/ 2242 h 1333500"/>
                <a:gd name="connsiteX1" fmla="*/ 0 w 7653020"/>
                <a:gd name="connsiteY1" fmla="*/ 0 h 1333500"/>
                <a:gd name="connsiteX2" fmla="*/ 0 w 7653020"/>
                <a:gd name="connsiteY2" fmla="*/ 1333500 h 1333500"/>
                <a:gd name="connsiteX3" fmla="*/ 1026160 w 7653020"/>
                <a:gd name="connsiteY3" fmla="*/ 1008380 h 1333500"/>
                <a:gd name="connsiteX4" fmla="*/ 4318000 w 7653020"/>
                <a:gd name="connsiteY4" fmla="*/ 650240 h 1333500"/>
                <a:gd name="connsiteX5" fmla="*/ 6840220 w 7653020"/>
                <a:gd name="connsiteY5" fmla="*/ 452120 h 1333500"/>
                <a:gd name="connsiteX6" fmla="*/ 7653020 w 7653020"/>
                <a:gd name="connsiteY6" fmla="*/ 2242 h 1333500"/>
                <a:gd name="connsiteX0" fmla="*/ 7659283 w 7659283"/>
                <a:gd name="connsiteY0" fmla="*/ 0 h 1349862"/>
                <a:gd name="connsiteX1" fmla="*/ 0 w 7659283"/>
                <a:gd name="connsiteY1" fmla="*/ 16362 h 1349862"/>
                <a:gd name="connsiteX2" fmla="*/ 0 w 7659283"/>
                <a:gd name="connsiteY2" fmla="*/ 1349862 h 1349862"/>
                <a:gd name="connsiteX3" fmla="*/ 1026160 w 7659283"/>
                <a:gd name="connsiteY3" fmla="*/ 1024742 h 1349862"/>
                <a:gd name="connsiteX4" fmla="*/ 4318000 w 7659283"/>
                <a:gd name="connsiteY4" fmla="*/ 666602 h 1349862"/>
                <a:gd name="connsiteX5" fmla="*/ 6840220 w 7659283"/>
                <a:gd name="connsiteY5" fmla="*/ 468482 h 1349862"/>
                <a:gd name="connsiteX6" fmla="*/ 7659283 w 7659283"/>
                <a:gd name="connsiteY6" fmla="*/ 0 h 1349862"/>
                <a:gd name="connsiteX0" fmla="*/ 7666903 w 7666903"/>
                <a:gd name="connsiteY0" fmla="*/ 0 h 1334772"/>
                <a:gd name="connsiteX1" fmla="*/ 0 w 7666903"/>
                <a:gd name="connsiteY1" fmla="*/ 1272 h 1334772"/>
                <a:gd name="connsiteX2" fmla="*/ 0 w 7666903"/>
                <a:gd name="connsiteY2" fmla="*/ 1334772 h 1334772"/>
                <a:gd name="connsiteX3" fmla="*/ 1026160 w 7666903"/>
                <a:gd name="connsiteY3" fmla="*/ 1009652 h 1334772"/>
                <a:gd name="connsiteX4" fmla="*/ 4318000 w 7666903"/>
                <a:gd name="connsiteY4" fmla="*/ 651512 h 1334772"/>
                <a:gd name="connsiteX5" fmla="*/ 6840220 w 7666903"/>
                <a:gd name="connsiteY5" fmla="*/ 453392 h 1334772"/>
                <a:gd name="connsiteX6" fmla="*/ 7666903 w 7666903"/>
                <a:gd name="connsiteY6" fmla="*/ 0 h 1334772"/>
                <a:gd name="connsiteX0" fmla="*/ 9145183 w 9145183"/>
                <a:gd name="connsiteY0" fmla="*/ 0 h 1349862"/>
                <a:gd name="connsiteX1" fmla="*/ 0 w 9145183"/>
                <a:gd name="connsiteY1" fmla="*/ 16362 h 1349862"/>
                <a:gd name="connsiteX2" fmla="*/ 0 w 9145183"/>
                <a:gd name="connsiteY2" fmla="*/ 1349862 h 1349862"/>
                <a:gd name="connsiteX3" fmla="*/ 1026160 w 9145183"/>
                <a:gd name="connsiteY3" fmla="*/ 1024742 h 1349862"/>
                <a:gd name="connsiteX4" fmla="*/ 4318000 w 9145183"/>
                <a:gd name="connsiteY4" fmla="*/ 666602 h 1349862"/>
                <a:gd name="connsiteX5" fmla="*/ 6840220 w 9145183"/>
                <a:gd name="connsiteY5" fmla="*/ 468482 h 1349862"/>
                <a:gd name="connsiteX6" fmla="*/ 9145183 w 9145183"/>
                <a:gd name="connsiteY6" fmla="*/ 0 h 1349862"/>
                <a:gd name="connsiteX0" fmla="*/ 9145183 w 9145183"/>
                <a:gd name="connsiteY0" fmla="*/ 0 h 1349862"/>
                <a:gd name="connsiteX1" fmla="*/ 0 w 9145183"/>
                <a:gd name="connsiteY1" fmla="*/ 16362 h 1349862"/>
                <a:gd name="connsiteX2" fmla="*/ 0 w 9145183"/>
                <a:gd name="connsiteY2" fmla="*/ 1349862 h 1349862"/>
                <a:gd name="connsiteX3" fmla="*/ 1026160 w 9145183"/>
                <a:gd name="connsiteY3" fmla="*/ 1024742 h 1349862"/>
                <a:gd name="connsiteX4" fmla="*/ 4318000 w 9145183"/>
                <a:gd name="connsiteY4" fmla="*/ 666602 h 1349862"/>
                <a:gd name="connsiteX5" fmla="*/ 6840220 w 9145183"/>
                <a:gd name="connsiteY5" fmla="*/ 468482 h 1349862"/>
                <a:gd name="connsiteX6" fmla="*/ 9145183 w 9145183"/>
                <a:gd name="connsiteY6" fmla="*/ 0 h 1349862"/>
                <a:gd name="connsiteX0" fmla="*/ 9152803 w 9152803"/>
                <a:gd name="connsiteY0" fmla="*/ 13817 h 1333500"/>
                <a:gd name="connsiteX1" fmla="*/ 0 w 9152803"/>
                <a:gd name="connsiteY1" fmla="*/ 0 h 1333500"/>
                <a:gd name="connsiteX2" fmla="*/ 0 w 9152803"/>
                <a:gd name="connsiteY2" fmla="*/ 1333500 h 1333500"/>
                <a:gd name="connsiteX3" fmla="*/ 1026160 w 9152803"/>
                <a:gd name="connsiteY3" fmla="*/ 1008380 h 1333500"/>
                <a:gd name="connsiteX4" fmla="*/ 4318000 w 9152803"/>
                <a:gd name="connsiteY4" fmla="*/ 650240 h 1333500"/>
                <a:gd name="connsiteX5" fmla="*/ 6840220 w 9152803"/>
                <a:gd name="connsiteY5" fmla="*/ 452120 h 1333500"/>
                <a:gd name="connsiteX6" fmla="*/ 9152803 w 9152803"/>
                <a:gd name="connsiteY6" fmla="*/ 13817 h 1333500"/>
                <a:gd name="connsiteX0" fmla="*/ 9152803 w 9152803"/>
                <a:gd name="connsiteY0" fmla="*/ 0 h 1319683"/>
                <a:gd name="connsiteX1" fmla="*/ 7620 w 9152803"/>
                <a:gd name="connsiteY1" fmla="*/ 16362 h 1319683"/>
                <a:gd name="connsiteX2" fmla="*/ 0 w 9152803"/>
                <a:gd name="connsiteY2" fmla="*/ 1319683 h 1319683"/>
                <a:gd name="connsiteX3" fmla="*/ 1026160 w 9152803"/>
                <a:gd name="connsiteY3" fmla="*/ 994563 h 1319683"/>
                <a:gd name="connsiteX4" fmla="*/ 4318000 w 9152803"/>
                <a:gd name="connsiteY4" fmla="*/ 636423 h 1319683"/>
                <a:gd name="connsiteX5" fmla="*/ 6840220 w 9152803"/>
                <a:gd name="connsiteY5" fmla="*/ 438303 h 1319683"/>
                <a:gd name="connsiteX6" fmla="*/ 9152803 w 9152803"/>
                <a:gd name="connsiteY6" fmla="*/ 0 h 1319683"/>
                <a:gd name="connsiteX0" fmla="*/ 9152803 w 9152803"/>
                <a:gd name="connsiteY0" fmla="*/ 0 h 1319683"/>
                <a:gd name="connsiteX1" fmla="*/ 7620 w 9152803"/>
                <a:gd name="connsiteY1" fmla="*/ 8817 h 1319683"/>
                <a:gd name="connsiteX2" fmla="*/ 0 w 9152803"/>
                <a:gd name="connsiteY2" fmla="*/ 1319683 h 1319683"/>
                <a:gd name="connsiteX3" fmla="*/ 1026160 w 9152803"/>
                <a:gd name="connsiteY3" fmla="*/ 994563 h 1319683"/>
                <a:gd name="connsiteX4" fmla="*/ 4318000 w 9152803"/>
                <a:gd name="connsiteY4" fmla="*/ 636423 h 1319683"/>
                <a:gd name="connsiteX5" fmla="*/ 6840220 w 9152803"/>
                <a:gd name="connsiteY5" fmla="*/ 438303 h 1319683"/>
                <a:gd name="connsiteX6" fmla="*/ 9152803 w 9152803"/>
                <a:gd name="connsiteY6" fmla="*/ 0 h 131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52803" h="1319683">
                  <a:moveTo>
                    <a:pt x="9152803" y="0"/>
                  </a:moveTo>
                  <a:lnTo>
                    <a:pt x="7620" y="8817"/>
                  </a:lnTo>
                  <a:lnTo>
                    <a:pt x="0" y="1319683"/>
                  </a:lnTo>
                  <a:lnTo>
                    <a:pt x="1026160" y="994563"/>
                  </a:lnTo>
                  <a:lnTo>
                    <a:pt x="4318000" y="636423"/>
                  </a:lnTo>
                  <a:lnTo>
                    <a:pt x="6840220" y="438303"/>
                  </a:lnTo>
                  <a:lnTo>
                    <a:pt x="915280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2" descr="H:\ppt\header 2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82" t="1" r="254" b="-1"/>
            <a:stretch/>
          </p:blipFill>
          <p:spPr bwMode="auto">
            <a:xfrm>
              <a:off x="1" y="-9526"/>
              <a:ext cx="9143999" cy="1404129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ight Triangle 34"/>
            <p:cNvSpPr/>
            <p:nvPr/>
          </p:nvSpPr>
          <p:spPr>
            <a:xfrm flipV="1">
              <a:off x="-7366" y="-6919"/>
              <a:ext cx="1238018" cy="1219201"/>
            </a:xfrm>
            <a:prstGeom prst="rtTriangle">
              <a:avLst/>
            </a:prstGeom>
            <a:solidFill>
              <a:srgbClr val="7286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9" descr="H:\ppt\11111111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923" y="205578"/>
              <a:ext cx="982369" cy="702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Picture 4" descr="C:\Users\giorgi basiashvili\Desktop\Untitled-1.png"/>
          <p:cNvPicPr>
            <a:picLocks noChangeAspect="1" noChangeArrowheads="1"/>
          </p:cNvPicPr>
          <p:nvPr/>
        </p:nvPicPr>
        <p:blipFill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5948" y="68853"/>
            <a:ext cx="1066800" cy="10676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itle 1"/>
          <p:cNvSpPr>
            <a:spLocks noGrp="1"/>
          </p:cNvSpPr>
          <p:nvPr>
            <p:ph type="title" idx="4294967295"/>
          </p:nvPr>
        </p:nvSpPr>
        <p:spPr>
          <a:xfrm>
            <a:off x="-7366" y="1466042"/>
            <a:ext cx="9151366" cy="442912"/>
          </a:xfrm>
          <a:solidFill>
            <a:srgbClr val="5C729F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400" dirty="0" err="1"/>
              <a:t>Grigoleti</a:t>
            </a:r>
            <a:r>
              <a:rPr lang="en-US" sz="2400" dirty="0"/>
              <a:t> – </a:t>
            </a:r>
            <a:r>
              <a:rPr lang="en-US" sz="2400" dirty="0" err="1"/>
              <a:t>Choloqi</a:t>
            </a:r>
            <a:r>
              <a:rPr lang="en-US" sz="2400" dirty="0"/>
              <a:t>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-7368" y="4653280"/>
            <a:ext cx="4162239" cy="2204718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7368" y="2687320"/>
            <a:ext cx="388368" cy="152400"/>
          </a:xfrm>
          <a:prstGeom prst="rect">
            <a:avLst/>
          </a:prstGeom>
          <a:solidFill>
            <a:srgbClr val="DE853C"/>
          </a:solidFill>
          <a:ln>
            <a:solidFill>
              <a:srgbClr val="E46C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3" descr="E:\2014 ppt 24 jan\maps\Grigoleti kobuleti, Grigoleti-Poti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6" t="4290" r="11612" b="4529"/>
          <a:stretch/>
        </p:blipFill>
        <p:spPr bwMode="auto">
          <a:xfrm>
            <a:off x="4518660" y="2214880"/>
            <a:ext cx="4269623" cy="4414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reeform 20"/>
          <p:cNvSpPr/>
          <p:nvPr/>
        </p:nvSpPr>
        <p:spPr>
          <a:xfrm>
            <a:off x="5867400" y="4539645"/>
            <a:ext cx="163324" cy="1338024"/>
          </a:xfrm>
          <a:custGeom>
            <a:avLst/>
            <a:gdLst>
              <a:gd name="connsiteX0" fmla="*/ 92181 w 218269"/>
              <a:gd name="connsiteY0" fmla="*/ 0 h 1788160"/>
              <a:gd name="connsiteX1" fmla="*/ 21061 w 218269"/>
              <a:gd name="connsiteY1" fmla="*/ 111760 h 1788160"/>
              <a:gd name="connsiteX2" fmla="*/ 741 w 218269"/>
              <a:gd name="connsiteY2" fmla="*/ 203200 h 1788160"/>
              <a:gd name="connsiteX3" fmla="*/ 41381 w 218269"/>
              <a:gd name="connsiteY3" fmla="*/ 304800 h 1788160"/>
              <a:gd name="connsiteX4" fmla="*/ 71861 w 218269"/>
              <a:gd name="connsiteY4" fmla="*/ 345440 h 1788160"/>
              <a:gd name="connsiteX5" fmla="*/ 173461 w 218269"/>
              <a:gd name="connsiteY5" fmla="*/ 375920 h 1788160"/>
              <a:gd name="connsiteX6" fmla="*/ 193781 w 218269"/>
              <a:gd name="connsiteY6" fmla="*/ 396240 h 1788160"/>
              <a:gd name="connsiteX7" fmla="*/ 183621 w 218269"/>
              <a:gd name="connsiteY7" fmla="*/ 508000 h 1788160"/>
              <a:gd name="connsiteX8" fmla="*/ 183621 w 218269"/>
              <a:gd name="connsiteY8" fmla="*/ 680720 h 1788160"/>
              <a:gd name="connsiteX9" fmla="*/ 203941 w 218269"/>
              <a:gd name="connsiteY9" fmla="*/ 782320 h 1788160"/>
              <a:gd name="connsiteX10" fmla="*/ 214101 w 218269"/>
              <a:gd name="connsiteY10" fmla="*/ 944880 h 1788160"/>
              <a:gd name="connsiteX11" fmla="*/ 214101 w 218269"/>
              <a:gd name="connsiteY11" fmla="*/ 1036320 h 1788160"/>
              <a:gd name="connsiteX12" fmla="*/ 163301 w 218269"/>
              <a:gd name="connsiteY12" fmla="*/ 1158240 h 1788160"/>
              <a:gd name="connsiteX13" fmla="*/ 132821 w 218269"/>
              <a:gd name="connsiteY13" fmla="*/ 1310640 h 1788160"/>
              <a:gd name="connsiteX14" fmla="*/ 71861 w 218269"/>
              <a:gd name="connsiteY14" fmla="*/ 1503680 h 1788160"/>
              <a:gd name="connsiteX15" fmla="*/ 51541 w 218269"/>
              <a:gd name="connsiteY15" fmla="*/ 1788160 h 178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8269" h="1788160">
                <a:moveTo>
                  <a:pt x="92181" y="0"/>
                </a:moveTo>
                <a:cubicBezTo>
                  <a:pt x="64241" y="38946"/>
                  <a:pt x="36301" y="77893"/>
                  <a:pt x="21061" y="111760"/>
                </a:cubicBezTo>
                <a:cubicBezTo>
                  <a:pt x="5821" y="145627"/>
                  <a:pt x="-2646" y="171027"/>
                  <a:pt x="741" y="203200"/>
                </a:cubicBezTo>
                <a:cubicBezTo>
                  <a:pt x="4128" y="235373"/>
                  <a:pt x="29528" y="281093"/>
                  <a:pt x="41381" y="304800"/>
                </a:cubicBezTo>
                <a:cubicBezTo>
                  <a:pt x="53234" y="328507"/>
                  <a:pt x="49848" y="333587"/>
                  <a:pt x="71861" y="345440"/>
                </a:cubicBezTo>
                <a:cubicBezTo>
                  <a:pt x="93874" y="357293"/>
                  <a:pt x="153141" y="367453"/>
                  <a:pt x="173461" y="375920"/>
                </a:cubicBezTo>
                <a:cubicBezTo>
                  <a:pt x="193781" y="384387"/>
                  <a:pt x="192088" y="374227"/>
                  <a:pt x="193781" y="396240"/>
                </a:cubicBezTo>
                <a:cubicBezTo>
                  <a:pt x="195474" y="418253"/>
                  <a:pt x="185314" y="460587"/>
                  <a:pt x="183621" y="508000"/>
                </a:cubicBezTo>
                <a:cubicBezTo>
                  <a:pt x="181928" y="555413"/>
                  <a:pt x="180234" y="635000"/>
                  <a:pt x="183621" y="680720"/>
                </a:cubicBezTo>
                <a:cubicBezTo>
                  <a:pt x="187008" y="726440"/>
                  <a:pt x="198861" y="738293"/>
                  <a:pt x="203941" y="782320"/>
                </a:cubicBezTo>
                <a:cubicBezTo>
                  <a:pt x="209021" y="826347"/>
                  <a:pt x="212408" y="902547"/>
                  <a:pt x="214101" y="944880"/>
                </a:cubicBezTo>
                <a:cubicBezTo>
                  <a:pt x="215794" y="987213"/>
                  <a:pt x="222568" y="1000760"/>
                  <a:pt x="214101" y="1036320"/>
                </a:cubicBezTo>
                <a:cubicBezTo>
                  <a:pt x="205634" y="1071880"/>
                  <a:pt x="176848" y="1112520"/>
                  <a:pt x="163301" y="1158240"/>
                </a:cubicBezTo>
                <a:cubicBezTo>
                  <a:pt x="149754" y="1203960"/>
                  <a:pt x="148061" y="1253067"/>
                  <a:pt x="132821" y="1310640"/>
                </a:cubicBezTo>
                <a:cubicBezTo>
                  <a:pt x="117581" y="1368213"/>
                  <a:pt x="85408" y="1424093"/>
                  <a:pt x="71861" y="1503680"/>
                </a:cubicBezTo>
                <a:cubicBezTo>
                  <a:pt x="58314" y="1583267"/>
                  <a:pt x="51541" y="1788160"/>
                  <a:pt x="51541" y="1788160"/>
                </a:cubicBezTo>
              </a:path>
            </a:pathLst>
          </a:custGeom>
          <a:noFill/>
          <a:ln w="57150">
            <a:solidFill>
              <a:srgbClr val="E46C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3047455"/>
              </p:ext>
            </p:extLst>
          </p:nvPr>
        </p:nvGraphicFramePr>
        <p:xfrm>
          <a:off x="228600" y="4724400"/>
          <a:ext cx="3566997" cy="2041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217425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3098"/>
          <a:stretch/>
        </p:blipFill>
        <p:spPr bwMode="auto">
          <a:xfrm rot="10800000">
            <a:off x="-7367" y="4648200"/>
            <a:ext cx="9144001" cy="220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98125" y="2582530"/>
            <a:ext cx="39666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Project Data:</a:t>
            </a:r>
          </a:p>
          <a:p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Status: </a:t>
            </a:r>
            <a:r>
              <a:rPr lang="en-GB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DD </a:t>
            </a:r>
            <a:r>
              <a:rPr lang="en-GB" sz="1600" dirty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is ongoing.</a:t>
            </a:r>
          </a:p>
          <a:p>
            <a:r>
              <a:rPr lang="en-GB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Estimated Cost</a:t>
            </a:r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: 100mln. USD</a:t>
            </a:r>
            <a:r>
              <a:rPr lang="ka-GE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Design Period: NA</a:t>
            </a:r>
          </a:p>
          <a:p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Construction Period: NA</a:t>
            </a:r>
          </a:p>
          <a:p>
            <a:r>
              <a:rPr lang="en-US" sz="1600" dirty="0">
                <a:ea typeface="Tahoma" panose="020B0604030504040204" pitchFamily="34" charset="0"/>
                <a:cs typeface="Times New Roman" panose="02020603050405020304" pitchFamily="18" charset="0"/>
              </a:rPr>
              <a:t>Donor: </a:t>
            </a:r>
            <a:r>
              <a:rPr lang="en-US" sz="1600" dirty="0" smtClean="0">
                <a:solidFill>
                  <a:srgbClr val="C0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Consultation with EIB</a:t>
            </a:r>
            <a:endParaRPr lang="en-US" sz="1600" dirty="0">
              <a:solidFill>
                <a:srgbClr val="C00000"/>
              </a:solidFill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-7366" y="-9526"/>
            <a:ext cx="9159259" cy="1404129"/>
            <a:chOff x="-7366" y="-9526"/>
            <a:chExt cx="9159259" cy="1404129"/>
          </a:xfrm>
        </p:grpSpPr>
        <p:sp>
          <p:nvSpPr>
            <p:cNvPr id="33" name="Freeform 32"/>
            <p:cNvSpPr/>
            <p:nvPr/>
          </p:nvSpPr>
          <p:spPr>
            <a:xfrm>
              <a:off x="-910" y="-6919"/>
              <a:ext cx="9152803" cy="1332844"/>
            </a:xfrm>
            <a:custGeom>
              <a:avLst/>
              <a:gdLst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0 w 7734300"/>
                <a:gd name="connsiteY8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129540 w 7734300"/>
                <a:gd name="connsiteY8" fmla="*/ 304800 h 1760220"/>
                <a:gd name="connsiteX9" fmla="*/ 0 w 7734300"/>
                <a:gd name="connsiteY9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279400 w 7734300"/>
                <a:gd name="connsiteY8" fmla="*/ 147320 h 1760220"/>
                <a:gd name="connsiteX9" fmla="*/ 0 w 7734300"/>
                <a:gd name="connsiteY9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0 w 7734300"/>
                <a:gd name="connsiteY8" fmla="*/ 281940 h 1760220"/>
                <a:gd name="connsiteX0" fmla="*/ 0 w 7734300"/>
                <a:gd name="connsiteY0" fmla="*/ 281940 h 1760220"/>
                <a:gd name="connsiteX1" fmla="*/ 101600 w 7734300"/>
                <a:gd name="connsiteY1" fmla="*/ 355600 h 1760220"/>
                <a:gd name="connsiteX2" fmla="*/ 22860 w 7734300"/>
                <a:gd name="connsiteY2" fmla="*/ 1760220 h 1760220"/>
                <a:gd name="connsiteX3" fmla="*/ 121920 w 7734300"/>
                <a:gd name="connsiteY3" fmla="*/ 1684020 h 1760220"/>
                <a:gd name="connsiteX4" fmla="*/ 1127760 w 7734300"/>
                <a:gd name="connsiteY4" fmla="*/ 1363980 h 1760220"/>
                <a:gd name="connsiteX5" fmla="*/ 4419600 w 7734300"/>
                <a:gd name="connsiteY5" fmla="*/ 1005840 h 1760220"/>
                <a:gd name="connsiteX6" fmla="*/ 6941820 w 7734300"/>
                <a:gd name="connsiteY6" fmla="*/ 807720 h 1760220"/>
                <a:gd name="connsiteX7" fmla="*/ 7734300 w 7734300"/>
                <a:gd name="connsiteY7" fmla="*/ 381000 h 1760220"/>
                <a:gd name="connsiteX8" fmla="*/ 6903720 w 7734300"/>
                <a:gd name="connsiteY8" fmla="*/ 0 h 1760220"/>
                <a:gd name="connsiteX9" fmla="*/ 0 w 7734300"/>
                <a:gd name="connsiteY9" fmla="*/ 281940 h 1760220"/>
                <a:gd name="connsiteX0" fmla="*/ 6880860 w 7711440"/>
                <a:gd name="connsiteY0" fmla="*/ 0 h 1760220"/>
                <a:gd name="connsiteX1" fmla="*/ 78740 w 7711440"/>
                <a:gd name="connsiteY1" fmla="*/ 355600 h 1760220"/>
                <a:gd name="connsiteX2" fmla="*/ 0 w 7711440"/>
                <a:gd name="connsiteY2" fmla="*/ 1760220 h 1760220"/>
                <a:gd name="connsiteX3" fmla="*/ 99060 w 7711440"/>
                <a:gd name="connsiteY3" fmla="*/ 1684020 h 1760220"/>
                <a:gd name="connsiteX4" fmla="*/ 1104900 w 7711440"/>
                <a:gd name="connsiteY4" fmla="*/ 1363980 h 1760220"/>
                <a:gd name="connsiteX5" fmla="*/ 4396740 w 7711440"/>
                <a:gd name="connsiteY5" fmla="*/ 1005840 h 1760220"/>
                <a:gd name="connsiteX6" fmla="*/ 6918960 w 7711440"/>
                <a:gd name="connsiteY6" fmla="*/ 807720 h 1760220"/>
                <a:gd name="connsiteX7" fmla="*/ 7711440 w 7711440"/>
                <a:gd name="connsiteY7" fmla="*/ 381000 h 1760220"/>
                <a:gd name="connsiteX8" fmla="*/ 6880860 w 7711440"/>
                <a:gd name="connsiteY8" fmla="*/ 0 h 1760220"/>
                <a:gd name="connsiteX0" fmla="*/ 6802120 w 7632700"/>
                <a:gd name="connsiteY0" fmla="*/ 0 h 1684020"/>
                <a:gd name="connsiteX1" fmla="*/ 0 w 7632700"/>
                <a:gd name="connsiteY1" fmla="*/ 355600 h 1684020"/>
                <a:gd name="connsiteX2" fmla="*/ 20320 w 7632700"/>
                <a:gd name="connsiteY2" fmla="*/ 1684020 h 1684020"/>
                <a:gd name="connsiteX3" fmla="*/ 1026160 w 7632700"/>
                <a:gd name="connsiteY3" fmla="*/ 1363980 h 1684020"/>
                <a:gd name="connsiteX4" fmla="*/ 4318000 w 7632700"/>
                <a:gd name="connsiteY4" fmla="*/ 1005840 h 1684020"/>
                <a:gd name="connsiteX5" fmla="*/ 6840220 w 7632700"/>
                <a:gd name="connsiteY5" fmla="*/ 807720 h 1684020"/>
                <a:gd name="connsiteX6" fmla="*/ 7632700 w 7632700"/>
                <a:gd name="connsiteY6" fmla="*/ 381000 h 1684020"/>
                <a:gd name="connsiteX7" fmla="*/ 6802120 w 7632700"/>
                <a:gd name="connsiteY7" fmla="*/ 0 h 1684020"/>
                <a:gd name="connsiteX0" fmla="*/ 6802120 w 7632700"/>
                <a:gd name="connsiteY0" fmla="*/ 0 h 1689100"/>
                <a:gd name="connsiteX1" fmla="*/ 0 w 7632700"/>
                <a:gd name="connsiteY1" fmla="*/ 355600 h 1689100"/>
                <a:gd name="connsiteX2" fmla="*/ 0 w 7632700"/>
                <a:gd name="connsiteY2" fmla="*/ 1689100 h 1689100"/>
                <a:gd name="connsiteX3" fmla="*/ 1026160 w 7632700"/>
                <a:gd name="connsiteY3" fmla="*/ 1363980 h 1689100"/>
                <a:gd name="connsiteX4" fmla="*/ 4318000 w 7632700"/>
                <a:gd name="connsiteY4" fmla="*/ 1005840 h 1689100"/>
                <a:gd name="connsiteX5" fmla="*/ 6840220 w 7632700"/>
                <a:gd name="connsiteY5" fmla="*/ 807720 h 1689100"/>
                <a:gd name="connsiteX6" fmla="*/ 7632700 w 7632700"/>
                <a:gd name="connsiteY6" fmla="*/ 381000 h 1689100"/>
                <a:gd name="connsiteX7" fmla="*/ 6802120 w 7632700"/>
                <a:gd name="connsiteY7" fmla="*/ 0 h 1689100"/>
                <a:gd name="connsiteX0" fmla="*/ 7632700 w 7632700"/>
                <a:gd name="connsiteY0" fmla="*/ 25400 h 1333500"/>
                <a:gd name="connsiteX1" fmla="*/ 0 w 7632700"/>
                <a:gd name="connsiteY1" fmla="*/ 0 h 1333500"/>
                <a:gd name="connsiteX2" fmla="*/ 0 w 7632700"/>
                <a:gd name="connsiteY2" fmla="*/ 1333500 h 1333500"/>
                <a:gd name="connsiteX3" fmla="*/ 1026160 w 7632700"/>
                <a:gd name="connsiteY3" fmla="*/ 1008380 h 1333500"/>
                <a:gd name="connsiteX4" fmla="*/ 4318000 w 7632700"/>
                <a:gd name="connsiteY4" fmla="*/ 650240 h 1333500"/>
                <a:gd name="connsiteX5" fmla="*/ 6840220 w 7632700"/>
                <a:gd name="connsiteY5" fmla="*/ 452120 h 1333500"/>
                <a:gd name="connsiteX6" fmla="*/ 7632700 w 7632700"/>
                <a:gd name="connsiteY6" fmla="*/ 25400 h 1333500"/>
                <a:gd name="connsiteX0" fmla="*/ 7653020 w 7653020"/>
                <a:gd name="connsiteY0" fmla="*/ 0 h 1343660"/>
                <a:gd name="connsiteX1" fmla="*/ 0 w 7653020"/>
                <a:gd name="connsiteY1" fmla="*/ 10160 h 1343660"/>
                <a:gd name="connsiteX2" fmla="*/ 0 w 7653020"/>
                <a:gd name="connsiteY2" fmla="*/ 1343660 h 1343660"/>
                <a:gd name="connsiteX3" fmla="*/ 1026160 w 7653020"/>
                <a:gd name="connsiteY3" fmla="*/ 1018540 h 1343660"/>
                <a:gd name="connsiteX4" fmla="*/ 4318000 w 7653020"/>
                <a:gd name="connsiteY4" fmla="*/ 660400 h 1343660"/>
                <a:gd name="connsiteX5" fmla="*/ 6840220 w 7653020"/>
                <a:gd name="connsiteY5" fmla="*/ 462280 h 1343660"/>
                <a:gd name="connsiteX6" fmla="*/ 7653020 w 7653020"/>
                <a:gd name="connsiteY6" fmla="*/ 0 h 1343660"/>
                <a:gd name="connsiteX0" fmla="*/ 7653020 w 7653020"/>
                <a:gd name="connsiteY0" fmla="*/ 2242 h 1333500"/>
                <a:gd name="connsiteX1" fmla="*/ 0 w 7653020"/>
                <a:gd name="connsiteY1" fmla="*/ 0 h 1333500"/>
                <a:gd name="connsiteX2" fmla="*/ 0 w 7653020"/>
                <a:gd name="connsiteY2" fmla="*/ 1333500 h 1333500"/>
                <a:gd name="connsiteX3" fmla="*/ 1026160 w 7653020"/>
                <a:gd name="connsiteY3" fmla="*/ 1008380 h 1333500"/>
                <a:gd name="connsiteX4" fmla="*/ 4318000 w 7653020"/>
                <a:gd name="connsiteY4" fmla="*/ 650240 h 1333500"/>
                <a:gd name="connsiteX5" fmla="*/ 6840220 w 7653020"/>
                <a:gd name="connsiteY5" fmla="*/ 452120 h 1333500"/>
                <a:gd name="connsiteX6" fmla="*/ 7653020 w 7653020"/>
                <a:gd name="connsiteY6" fmla="*/ 2242 h 1333500"/>
                <a:gd name="connsiteX0" fmla="*/ 7659283 w 7659283"/>
                <a:gd name="connsiteY0" fmla="*/ 0 h 1349862"/>
                <a:gd name="connsiteX1" fmla="*/ 0 w 7659283"/>
                <a:gd name="connsiteY1" fmla="*/ 16362 h 1349862"/>
                <a:gd name="connsiteX2" fmla="*/ 0 w 7659283"/>
                <a:gd name="connsiteY2" fmla="*/ 1349862 h 1349862"/>
                <a:gd name="connsiteX3" fmla="*/ 1026160 w 7659283"/>
                <a:gd name="connsiteY3" fmla="*/ 1024742 h 1349862"/>
                <a:gd name="connsiteX4" fmla="*/ 4318000 w 7659283"/>
                <a:gd name="connsiteY4" fmla="*/ 666602 h 1349862"/>
                <a:gd name="connsiteX5" fmla="*/ 6840220 w 7659283"/>
                <a:gd name="connsiteY5" fmla="*/ 468482 h 1349862"/>
                <a:gd name="connsiteX6" fmla="*/ 7659283 w 7659283"/>
                <a:gd name="connsiteY6" fmla="*/ 0 h 1349862"/>
                <a:gd name="connsiteX0" fmla="*/ 7666903 w 7666903"/>
                <a:gd name="connsiteY0" fmla="*/ 0 h 1334772"/>
                <a:gd name="connsiteX1" fmla="*/ 0 w 7666903"/>
                <a:gd name="connsiteY1" fmla="*/ 1272 h 1334772"/>
                <a:gd name="connsiteX2" fmla="*/ 0 w 7666903"/>
                <a:gd name="connsiteY2" fmla="*/ 1334772 h 1334772"/>
                <a:gd name="connsiteX3" fmla="*/ 1026160 w 7666903"/>
                <a:gd name="connsiteY3" fmla="*/ 1009652 h 1334772"/>
                <a:gd name="connsiteX4" fmla="*/ 4318000 w 7666903"/>
                <a:gd name="connsiteY4" fmla="*/ 651512 h 1334772"/>
                <a:gd name="connsiteX5" fmla="*/ 6840220 w 7666903"/>
                <a:gd name="connsiteY5" fmla="*/ 453392 h 1334772"/>
                <a:gd name="connsiteX6" fmla="*/ 7666903 w 7666903"/>
                <a:gd name="connsiteY6" fmla="*/ 0 h 1334772"/>
                <a:gd name="connsiteX0" fmla="*/ 9145183 w 9145183"/>
                <a:gd name="connsiteY0" fmla="*/ 0 h 1349862"/>
                <a:gd name="connsiteX1" fmla="*/ 0 w 9145183"/>
                <a:gd name="connsiteY1" fmla="*/ 16362 h 1349862"/>
                <a:gd name="connsiteX2" fmla="*/ 0 w 9145183"/>
                <a:gd name="connsiteY2" fmla="*/ 1349862 h 1349862"/>
                <a:gd name="connsiteX3" fmla="*/ 1026160 w 9145183"/>
                <a:gd name="connsiteY3" fmla="*/ 1024742 h 1349862"/>
                <a:gd name="connsiteX4" fmla="*/ 4318000 w 9145183"/>
                <a:gd name="connsiteY4" fmla="*/ 666602 h 1349862"/>
                <a:gd name="connsiteX5" fmla="*/ 6840220 w 9145183"/>
                <a:gd name="connsiteY5" fmla="*/ 468482 h 1349862"/>
                <a:gd name="connsiteX6" fmla="*/ 9145183 w 9145183"/>
                <a:gd name="connsiteY6" fmla="*/ 0 h 1349862"/>
                <a:gd name="connsiteX0" fmla="*/ 9145183 w 9145183"/>
                <a:gd name="connsiteY0" fmla="*/ 0 h 1349862"/>
                <a:gd name="connsiteX1" fmla="*/ 0 w 9145183"/>
                <a:gd name="connsiteY1" fmla="*/ 16362 h 1349862"/>
                <a:gd name="connsiteX2" fmla="*/ 0 w 9145183"/>
                <a:gd name="connsiteY2" fmla="*/ 1349862 h 1349862"/>
                <a:gd name="connsiteX3" fmla="*/ 1026160 w 9145183"/>
                <a:gd name="connsiteY3" fmla="*/ 1024742 h 1349862"/>
                <a:gd name="connsiteX4" fmla="*/ 4318000 w 9145183"/>
                <a:gd name="connsiteY4" fmla="*/ 666602 h 1349862"/>
                <a:gd name="connsiteX5" fmla="*/ 6840220 w 9145183"/>
                <a:gd name="connsiteY5" fmla="*/ 468482 h 1349862"/>
                <a:gd name="connsiteX6" fmla="*/ 9145183 w 9145183"/>
                <a:gd name="connsiteY6" fmla="*/ 0 h 1349862"/>
                <a:gd name="connsiteX0" fmla="*/ 9152803 w 9152803"/>
                <a:gd name="connsiteY0" fmla="*/ 13817 h 1333500"/>
                <a:gd name="connsiteX1" fmla="*/ 0 w 9152803"/>
                <a:gd name="connsiteY1" fmla="*/ 0 h 1333500"/>
                <a:gd name="connsiteX2" fmla="*/ 0 w 9152803"/>
                <a:gd name="connsiteY2" fmla="*/ 1333500 h 1333500"/>
                <a:gd name="connsiteX3" fmla="*/ 1026160 w 9152803"/>
                <a:gd name="connsiteY3" fmla="*/ 1008380 h 1333500"/>
                <a:gd name="connsiteX4" fmla="*/ 4318000 w 9152803"/>
                <a:gd name="connsiteY4" fmla="*/ 650240 h 1333500"/>
                <a:gd name="connsiteX5" fmla="*/ 6840220 w 9152803"/>
                <a:gd name="connsiteY5" fmla="*/ 452120 h 1333500"/>
                <a:gd name="connsiteX6" fmla="*/ 9152803 w 9152803"/>
                <a:gd name="connsiteY6" fmla="*/ 13817 h 1333500"/>
                <a:gd name="connsiteX0" fmla="*/ 9152803 w 9152803"/>
                <a:gd name="connsiteY0" fmla="*/ 0 h 1319683"/>
                <a:gd name="connsiteX1" fmla="*/ 7620 w 9152803"/>
                <a:gd name="connsiteY1" fmla="*/ 16362 h 1319683"/>
                <a:gd name="connsiteX2" fmla="*/ 0 w 9152803"/>
                <a:gd name="connsiteY2" fmla="*/ 1319683 h 1319683"/>
                <a:gd name="connsiteX3" fmla="*/ 1026160 w 9152803"/>
                <a:gd name="connsiteY3" fmla="*/ 994563 h 1319683"/>
                <a:gd name="connsiteX4" fmla="*/ 4318000 w 9152803"/>
                <a:gd name="connsiteY4" fmla="*/ 636423 h 1319683"/>
                <a:gd name="connsiteX5" fmla="*/ 6840220 w 9152803"/>
                <a:gd name="connsiteY5" fmla="*/ 438303 h 1319683"/>
                <a:gd name="connsiteX6" fmla="*/ 9152803 w 9152803"/>
                <a:gd name="connsiteY6" fmla="*/ 0 h 1319683"/>
                <a:gd name="connsiteX0" fmla="*/ 9152803 w 9152803"/>
                <a:gd name="connsiteY0" fmla="*/ 0 h 1319683"/>
                <a:gd name="connsiteX1" fmla="*/ 7620 w 9152803"/>
                <a:gd name="connsiteY1" fmla="*/ 8817 h 1319683"/>
                <a:gd name="connsiteX2" fmla="*/ 0 w 9152803"/>
                <a:gd name="connsiteY2" fmla="*/ 1319683 h 1319683"/>
                <a:gd name="connsiteX3" fmla="*/ 1026160 w 9152803"/>
                <a:gd name="connsiteY3" fmla="*/ 994563 h 1319683"/>
                <a:gd name="connsiteX4" fmla="*/ 4318000 w 9152803"/>
                <a:gd name="connsiteY4" fmla="*/ 636423 h 1319683"/>
                <a:gd name="connsiteX5" fmla="*/ 6840220 w 9152803"/>
                <a:gd name="connsiteY5" fmla="*/ 438303 h 1319683"/>
                <a:gd name="connsiteX6" fmla="*/ 9152803 w 9152803"/>
                <a:gd name="connsiteY6" fmla="*/ 0 h 131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52803" h="1319683">
                  <a:moveTo>
                    <a:pt x="9152803" y="0"/>
                  </a:moveTo>
                  <a:lnTo>
                    <a:pt x="7620" y="8817"/>
                  </a:lnTo>
                  <a:lnTo>
                    <a:pt x="0" y="1319683"/>
                  </a:lnTo>
                  <a:lnTo>
                    <a:pt x="1026160" y="994563"/>
                  </a:lnTo>
                  <a:lnTo>
                    <a:pt x="4318000" y="636423"/>
                  </a:lnTo>
                  <a:lnTo>
                    <a:pt x="6840220" y="438303"/>
                  </a:lnTo>
                  <a:lnTo>
                    <a:pt x="915280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2" descr="H:\ppt\header 2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82" t="1" r="254" b="-1"/>
            <a:stretch/>
          </p:blipFill>
          <p:spPr bwMode="auto">
            <a:xfrm>
              <a:off x="1" y="-9526"/>
              <a:ext cx="9143999" cy="1404129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ight Triangle 34"/>
            <p:cNvSpPr/>
            <p:nvPr/>
          </p:nvSpPr>
          <p:spPr>
            <a:xfrm flipV="1">
              <a:off x="-7366" y="-6919"/>
              <a:ext cx="1238018" cy="1219201"/>
            </a:xfrm>
            <a:prstGeom prst="rtTriangle">
              <a:avLst/>
            </a:prstGeom>
            <a:solidFill>
              <a:srgbClr val="7286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9" descr="H:\ppt\11111111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923" y="205578"/>
              <a:ext cx="982369" cy="702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Picture 4" descr="C:\Users\giorgi basiashvili\Desktop\Untitled-1.png"/>
          <p:cNvPicPr>
            <a:picLocks noChangeAspect="1" noChangeArrowheads="1"/>
          </p:cNvPicPr>
          <p:nvPr/>
        </p:nvPicPr>
        <p:blipFill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5948" y="68853"/>
            <a:ext cx="1066800" cy="10676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itle 1"/>
          <p:cNvSpPr>
            <a:spLocks noGrp="1"/>
          </p:cNvSpPr>
          <p:nvPr>
            <p:ph type="title" idx="4294967295"/>
          </p:nvPr>
        </p:nvSpPr>
        <p:spPr>
          <a:xfrm>
            <a:off x="-7366" y="1466042"/>
            <a:ext cx="9151366" cy="442912"/>
          </a:xfrm>
          <a:solidFill>
            <a:srgbClr val="5C729F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400" dirty="0" err="1"/>
              <a:t>Grigoleti</a:t>
            </a:r>
            <a:r>
              <a:rPr lang="en-US" sz="2400" dirty="0"/>
              <a:t> – </a:t>
            </a:r>
            <a:r>
              <a:rPr lang="en-US" sz="2400" dirty="0" err="1" smtClean="0"/>
              <a:t>Poti</a:t>
            </a:r>
            <a:endParaRPr lang="en-US" sz="2400" dirty="0"/>
          </a:p>
        </p:txBody>
      </p:sp>
      <p:sp>
        <p:nvSpPr>
          <p:cNvPr id="20" name="Rectangle 19"/>
          <p:cNvSpPr/>
          <p:nvPr/>
        </p:nvSpPr>
        <p:spPr>
          <a:xfrm>
            <a:off x="-7368" y="4653280"/>
            <a:ext cx="4162239" cy="2204718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7368" y="2687320"/>
            <a:ext cx="388368" cy="15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3" descr="E:\2014 ppt 24 jan\maps\Grigoleti kobuleti, Grigoleti-Poti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6" t="4290" r="11612" b="4529"/>
          <a:stretch/>
        </p:blipFill>
        <p:spPr bwMode="auto">
          <a:xfrm>
            <a:off x="4518660" y="2214880"/>
            <a:ext cx="4269623" cy="4414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eeform 15"/>
          <p:cNvSpPr/>
          <p:nvPr/>
        </p:nvSpPr>
        <p:spPr>
          <a:xfrm>
            <a:off x="5181600" y="2819400"/>
            <a:ext cx="790651" cy="1720245"/>
          </a:xfrm>
          <a:custGeom>
            <a:avLst/>
            <a:gdLst>
              <a:gd name="connsiteX0" fmla="*/ 1056640 w 1056640"/>
              <a:gd name="connsiteY0" fmla="*/ 2286000 h 2298964"/>
              <a:gd name="connsiteX1" fmla="*/ 690880 w 1056640"/>
              <a:gd name="connsiteY1" fmla="*/ 2235200 h 2298964"/>
              <a:gd name="connsiteX2" fmla="*/ 497840 w 1056640"/>
              <a:gd name="connsiteY2" fmla="*/ 1788160 h 2298964"/>
              <a:gd name="connsiteX3" fmla="*/ 132080 w 1056640"/>
              <a:gd name="connsiteY3" fmla="*/ 782320 h 2298964"/>
              <a:gd name="connsiteX4" fmla="*/ 132080 w 1056640"/>
              <a:gd name="connsiteY4" fmla="*/ 670560 h 2298964"/>
              <a:gd name="connsiteX5" fmla="*/ 172720 w 1056640"/>
              <a:gd name="connsiteY5" fmla="*/ 497840 h 2298964"/>
              <a:gd name="connsiteX6" fmla="*/ 0 w 1056640"/>
              <a:gd name="connsiteY6" fmla="*/ 0 h 2298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6640" h="2298964">
                <a:moveTo>
                  <a:pt x="1056640" y="2286000"/>
                </a:moveTo>
                <a:cubicBezTo>
                  <a:pt x="920326" y="2302086"/>
                  <a:pt x="784013" y="2318173"/>
                  <a:pt x="690880" y="2235200"/>
                </a:cubicBezTo>
                <a:cubicBezTo>
                  <a:pt x="597747" y="2152227"/>
                  <a:pt x="590973" y="2030307"/>
                  <a:pt x="497840" y="1788160"/>
                </a:cubicBezTo>
                <a:cubicBezTo>
                  <a:pt x="404707" y="1546013"/>
                  <a:pt x="193040" y="968587"/>
                  <a:pt x="132080" y="782320"/>
                </a:cubicBezTo>
                <a:cubicBezTo>
                  <a:pt x="71120" y="596053"/>
                  <a:pt x="125307" y="717973"/>
                  <a:pt x="132080" y="670560"/>
                </a:cubicBezTo>
                <a:cubicBezTo>
                  <a:pt x="138853" y="623147"/>
                  <a:pt x="194733" y="609600"/>
                  <a:pt x="172720" y="497840"/>
                </a:cubicBezTo>
                <a:cubicBezTo>
                  <a:pt x="150707" y="386080"/>
                  <a:pt x="75353" y="193040"/>
                  <a:pt x="0" y="0"/>
                </a:cubicBezTo>
              </a:path>
            </a:pathLst>
          </a:custGeom>
          <a:noFill/>
          <a:ln w="57150">
            <a:solidFill>
              <a:srgbClr val="244C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0070848"/>
              </p:ext>
            </p:extLst>
          </p:nvPr>
        </p:nvGraphicFramePr>
        <p:xfrm>
          <a:off x="167923" y="4682507"/>
          <a:ext cx="3721574" cy="21297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249794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 descr="SAQARTVELO GZAA Cities crop 2.jpg"/>
          <p:cNvPicPr>
            <a:picLocks noChangeAspect="1"/>
          </p:cNvPicPr>
          <p:nvPr/>
        </p:nvPicPr>
        <p:blipFill rotWithShape="1">
          <a:blip r:embed="rId2" cstate="print"/>
          <a:srcRect t="373" b="24784"/>
          <a:stretch/>
        </p:blipFill>
        <p:spPr>
          <a:xfrm>
            <a:off x="0" y="1963996"/>
            <a:ext cx="9144000" cy="4876800"/>
          </a:xfrm>
          <a:prstGeom prst="rect">
            <a:avLst/>
          </a:prstGeom>
        </p:spPr>
      </p:pic>
      <p:sp>
        <p:nvSpPr>
          <p:cNvPr id="43" name="Oval 42"/>
          <p:cNvSpPr/>
          <p:nvPr/>
        </p:nvSpPr>
        <p:spPr>
          <a:xfrm>
            <a:off x="1908853" y="5417579"/>
            <a:ext cx="529547" cy="503552"/>
          </a:xfrm>
          <a:prstGeom prst="ellipse">
            <a:avLst/>
          </a:prstGeom>
          <a:solidFill>
            <a:schemeClr val="accent1">
              <a:lumMod val="60000"/>
              <a:lumOff val="40000"/>
              <a:alpha val="31000"/>
            </a:schemeClr>
          </a:solidFill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Полилиния 19"/>
          <p:cNvSpPr/>
          <p:nvPr/>
        </p:nvSpPr>
        <p:spPr>
          <a:xfrm>
            <a:off x="2152650" y="5583496"/>
            <a:ext cx="85725" cy="157163"/>
          </a:xfrm>
          <a:custGeom>
            <a:avLst/>
            <a:gdLst>
              <a:gd name="connsiteX0" fmla="*/ 85725 w 85725"/>
              <a:gd name="connsiteY0" fmla="*/ 0 h 157163"/>
              <a:gd name="connsiteX1" fmla="*/ 47625 w 85725"/>
              <a:gd name="connsiteY1" fmla="*/ 45244 h 157163"/>
              <a:gd name="connsiteX2" fmla="*/ 30956 w 85725"/>
              <a:gd name="connsiteY2" fmla="*/ 121444 h 157163"/>
              <a:gd name="connsiteX3" fmla="*/ 0 w 85725"/>
              <a:gd name="connsiteY3" fmla="*/ 157163 h 157163"/>
              <a:gd name="connsiteX4" fmla="*/ 0 w 85725"/>
              <a:gd name="connsiteY4" fmla="*/ 157163 h 157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157163">
                <a:moveTo>
                  <a:pt x="85725" y="0"/>
                </a:moveTo>
                <a:cubicBezTo>
                  <a:pt x="71239" y="12501"/>
                  <a:pt x="56753" y="25003"/>
                  <a:pt x="47625" y="45244"/>
                </a:cubicBezTo>
                <a:cubicBezTo>
                  <a:pt x="38497" y="65485"/>
                  <a:pt x="38894" y="102791"/>
                  <a:pt x="30956" y="121444"/>
                </a:cubicBezTo>
                <a:cubicBezTo>
                  <a:pt x="23019" y="140097"/>
                  <a:pt x="0" y="157163"/>
                  <a:pt x="0" y="157163"/>
                </a:cubicBezTo>
                <a:lnTo>
                  <a:pt x="0" y="157163"/>
                </a:lnTo>
              </a:path>
            </a:pathLst>
          </a:custGeom>
          <a:ln w="25400">
            <a:solidFill>
              <a:srgbClr val="DE85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олилиния 18"/>
          <p:cNvSpPr/>
          <p:nvPr/>
        </p:nvSpPr>
        <p:spPr>
          <a:xfrm>
            <a:off x="2238375" y="5464751"/>
            <a:ext cx="122396" cy="118745"/>
          </a:xfrm>
          <a:custGeom>
            <a:avLst/>
            <a:gdLst>
              <a:gd name="connsiteX0" fmla="*/ 107156 w 107156"/>
              <a:gd name="connsiteY0" fmla="*/ 0 h 123825"/>
              <a:gd name="connsiteX1" fmla="*/ 88106 w 107156"/>
              <a:gd name="connsiteY1" fmla="*/ 71438 h 123825"/>
              <a:gd name="connsiteX2" fmla="*/ 45244 w 107156"/>
              <a:gd name="connsiteY2" fmla="*/ 97631 h 123825"/>
              <a:gd name="connsiteX3" fmla="*/ 0 w 107156"/>
              <a:gd name="connsiteY3" fmla="*/ 123825 h 123825"/>
              <a:gd name="connsiteX0" fmla="*/ 122396 w 122396"/>
              <a:gd name="connsiteY0" fmla="*/ 0 h 118745"/>
              <a:gd name="connsiteX1" fmla="*/ 88106 w 122396"/>
              <a:gd name="connsiteY1" fmla="*/ 66358 h 118745"/>
              <a:gd name="connsiteX2" fmla="*/ 45244 w 122396"/>
              <a:gd name="connsiteY2" fmla="*/ 92551 h 118745"/>
              <a:gd name="connsiteX3" fmla="*/ 0 w 122396"/>
              <a:gd name="connsiteY3" fmla="*/ 118745 h 118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396" h="118745">
                <a:moveTo>
                  <a:pt x="122396" y="0"/>
                </a:moveTo>
                <a:cubicBezTo>
                  <a:pt x="118030" y="27583"/>
                  <a:pt x="100965" y="50933"/>
                  <a:pt x="88106" y="66358"/>
                </a:cubicBezTo>
                <a:cubicBezTo>
                  <a:pt x="75247" y="81783"/>
                  <a:pt x="59928" y="83820"/>
                  <a:pt x="45244" y="92551"/>
                </a:cubicBezTo>
                <a:cubicBezTo>
                  <a:pt x="30560" y="101282"/>
                  <a:pt x="15280" y="110013"/>
                  <a:pt x="0" y="118745"/>
                </a:cubicBez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олилиния 18"/>
          <p:cNvSpPr/>
          <p:nvPr/>
        </p:nvSpPr>
        <p:spPr>
          <a:xfrm>
            <a:off x="2362200" y="5240597"/>
            <a:ext cx="152400" cy="228600"/>
          </a:xfrm>
          <a:custGeom>
            <a:avLst/>
            <a:gdLst>
              <a:gd name="connsiteX0" fmla="*/ 158567 w 158567"/>
              <a:gd name="connsiteY0" fmla="*/ 0 h 274849"/>
              <a:gd name="connsiteX1" fmla="*/ 126853 w 158567"/>
              <a:gd name="connsiteY1" fmla="*/ 71355 h 274849"/>
              <a:gd name="connsiteX2" fmla="*/ 89855 w 158567"/>
              <a:gd name="connsiteY2" fmla="*/ 174424 h 274849"/>
              <a:gd name="connsiteX3" fmla="*/ 42285 w 158567"/>
              <a:gd name="connsiteY3" fmla="*/ 251064 h 274849"/>
              <a:gd name="connsiteX4" fmla="*/ 0 w 158567"/>
              <a:gd name="connsiteY4" fmla="*/ 274849 h 274849"/>
              <a:gd name="connsiteX0" fmla="*/ 158567 w 158567"/>
              <a:gd name="connsiteY0" fmla="*/ 0 h 274849"/>
              <a:gd name="connsiteX1" fmla="*/ 126853 w 158567"/>
              <a:gd name="connsiteY1" fmla="*/ 71355 h 274849"/>
              <a:gd name="connsiteX2" fmla="*/ 89855 w 158567"/>
              <a:gd name="connsiteY2" fmla="*/ 174424 h 274849"/>
              <a:gd name="connsiteX3" fmla="*/ 0 w 158567"/>
              <a:gd name="connsiteY3" fmla="*/ 274849 h 274849"/>
              <a:gd name="connsiteX0" fmla="*/ 68712 w 68712"/>
              <a:gd name="connsiteY0" fmla="*/ 0 h 174424"/>
              <a:gd name="connsiteX1" fmla="*/ 36998 w 68712"/>
              <a:gd name="connsiteY1" fmla="*/ 71355 h 174424"/>
              <a:gd name="connsiteX2" fmla="*/ 0 w 68712"/>
              <a:gd name="connsiteY2" fmla="*/ 174424 h 174424"/>
              <a:gd name="connsiteX0" fmla="*/ 103510 w 103510"/>
              <a:gd name="connsiteY0" fmla="*/ 0 h 227279"/>
              <a:gd name="connsiteX1" fmla="*/ 71796 w 103510"/>
              <a:gd name="connsiteY1" fmla="*/ 71355 h 227279"/>
              <a:gd name="connsiteX2" fmla="*/ 0 w 103510"/>
              <a:gd name="connsiteY2" fmla="*/ 227279 h 227279"/>
              <a:gd name="connsiteX0" fmla="*/ 103510 w 103510"/>
              <a:gd name="connsiteY0" fmla="*/ 0 h 227279"/>
              <a:gd name="connsiteX1" fmla="*/ 76200 w 103510"/>
              <a:gd name="connsiteY1" fmla="*/ 74879 h 227279"/>
              <a:gd name="connsiteX2" fmla="*/ 0 w 103510"/>
              <a:gd name="connsiteY2" fmla="*/ 227279 h 227279"/>
              <a:gd name="connsiteX0" fmla="*/ 103510 w 233152"/>
              <a:gd name="connsiteY0" fmla="*/ 0 h 227279"/>
              <a:gd name="connsiteX1" fmla="*/ 228600 w 233152"/>
              <a:gd name="connsiteY1" fmla="*/ 74879 h 227279"/>
              <a:gd name="connsiteX2" fmla="*/ 76200 w 233152"/>
              <a:gd name="connsiteY2" fmla="*/ 74879 h 227279"/>
              <a:gd name="connsiteX3" fmla="*/ 0 w 233152"/>
              <a:gd name="connsiteY3" fmla="*/ 227279 h 227279"/>
              <a:gd name="connsiteX0" fmla="*/ 103510 w 233152"/>
              <a:gd name="connsiteY0" fmla="*/ 0 h 227279"/>
              <a:gd name="connsiteX1" fmla="*/ 228600 w 233152"/>
              <a:gd name="connsiteY1" fmla="*/ 74879 h 227279"/>
              <a:gd name="connsiteX2" fmla="*/ 76200 w 233152"/>
              <a:gd name="connsiteY2" fmla="*/ 151079 h 227279"/>
              <a:gd name="connsiteX3" fmla="*/ 0 w 233152"/>
              <a:gd name="connsiteY3" fmla="*/ 227279 h 227279"/>
              <a:gd name="connsiteX0" fmla="*/ 228600 w 228600"/>
              <a:gd name="connsiteY0" fmla="*/ 0 h 152400"/>
              <a:gd name="connsiteX1" fmla="*/ 76200 w 228600"/>
              <a:gd name="connsiteY1" fmla="*/ 76200 h 152400"/>
              <a:gd name="connsiteX2" fmla="*/ 0 w 228600"/>
              <a:gd name="connsiteY2" fmla="*/ 152400 h 152400"/>
              <a:gd name="connsiteX0" fmla="*/ 76200 w 88900"/>
              <a:gd name="connsiteY0" fmla="*/ 0 h 228601"/>
              <a:gd name="connsiteX1" fmla="*/ 76200 w 88900"/>
              <a:gd name="connsiteY1" fmla="*/ 152401 h 228601"/>
              <a:gd name="connsiteX2" fmla="*/ 0 w 88900"/>
              <a:gd name="connsiteY2" fmla="*/ 228601 h 228601"/>
              <a:gd name="connsiteX0" fmla="*/ 152400 w 152400"/>
              <a:gd name="connsiteY0" fmla="*/ 0 h 228600"/>
              <a:gd name="connsiteX1" fmla="*/ 76200 w 152400"/>
              <a:gd name="connsiteY1" fmla="*/ 152400 h 228600"/>
              <a:gd name="connsiteX2" fmla="*/ 0 w 152400"/>
              <a:gd name="connsiteY2" fmla="*/ 22860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400" h="228600">
                <a:moveTo>
                  <a:pt x="152400" y="0"/>
                </a:moveTo>
                <a:cubicBezTo>
                  <a:pt x="147848" y="25180"/>
                  <a:pt x="101600" y="114300"/>
                  <a:pt x="76200" y="152400"/>
                </a:cubicBezTo>
                <a:cubicBezTo>
                  <a:pt x="50800" y="190500"/>
                  <a:pt x="21142" y="194684"/>
                  <a:pt x="0" y="228600"/>
                </a:cubicBez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7" name="Group 46"/>
          <p:cNvGrpSpPr/>
          <p:nvPr/>
        </p:nvGrpSpPr>
        <p:grpSpPr>
          <a:xfrm>
            <a:off x="-7366" y="-9526"/>
            <a:ext cx="9159259" cy="1404129"/>
            <a:chOff x="-7366" y="-9526"/>
            <a:chExt cx="9159259" cy="1404129"/>
          </a:xfrm>
        </p:grpSpPr>
        <p:sp>
          <p:nvSpPr>
            <p:cNvPr id="61" name="Freeform 60"/>
            <p:cNvSpPr/>
            <p:nvPr/>
          </p:nvSpPr>
          <p:spPr>
            <a:xfrm>
              <a:off x="-910" y="-6919"/>
              <a:ext cx="9152803" cy="1332844"/>
            </a:xfrm>
            <a:custGeom>
              <a:avLst/>
              <a:gdLst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0 w 7734300"/>
                <a:gd name="connsiteY8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129540 w 7734300"/>
                <a:gd name="connsiteY8" fmla="*/ 304800 h 1760220"/>
                <a:gd name="connsiteX9" fmla="*/ 0 w 7734300"/>
                <a:gd name="connsiteY9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279400 w 7734300"/>
                <a:gd name="connsiteY8" fmla="*/ 147320 h 1760220"/>
                <a:gd name="connsiteX9" fmla="*/ 0 w 7734300"/>
                <a:gd name="connsiteY9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0 w 7734300"/>
                <a:gd name="connsiteY8" fmla="*/ 281940 h 1760220"/>
                <a:gd name="connsiteX0" fmla="*/ 0 w 7734300"/>
                <a:gd name="connsiteY0" fmla="*/ 281940 h 1760220"/>
                <a:gd name="connsiteX1" fmla="*/ 101600 w 7734300"/>
                <a:gd name="connsiteY1" fmla="*/ 355600 h 1760220"/>
                <a:gd name="connsiteX2" fmla="*/ 22860 w 7734300"/>
                <a:gd name="connsiteY2" fmla="*/ 1760220 h 1760220"/>
                <a:gd name="connsiteX3" fmla="*/ 121920 w 7734300"/>
                <a:gd name="connsiteY3" fmla="*/ 1684020 h 1760220"/>
                <a:gd name="connsiteX4" fmla="*/ 1127760 w 7734300"/>
                <a:gd name="connsiteY4" fmla="*/ 1363980 h 1760220"/>
                <a:gd name="connsiteX5" fmla="*/ 4419600 w 7734300"/>
                <a:gd name="connsiteY5" fmla="*/ 1005840 h 1760220"/>
                <a:gd name="connsiteX6" fmla="*/ 6941820 w 7734300"/>
                <a:gd name="connsiteY6" fmla="*/ 807720 h 1760220"/>
                <a:gd name="connsiteX7" fmla="*/ 7734300 w 7734300"/>
                <a:gd name="connsiteY7" fmla="*/ 381000 h 1760220"/>
                <a:gd name="connsiteX8" fmla="*/ 6903720 w 7734300"/>
                <a:gd name="connsiteY8" fmla="*/ 0 h 1760220"/>
                <a:gd name="connsiteX9" fmla="*/ 0 w 7734300"/>
                <a:gd name="connsiteY9" fmla="*/ 281940 h 1760220"/>
                <a:gd name="connsiteX0" fmla="*/ 6880860 w 7711440"/>
                <a:gd name="connsiteY0" fmla="*/ 0 h 1760220"/>
                <a:gd name="connsiteX1" fmla="*/ 78740 w 7711440"/>
                <a:gd name="connsiteY1" fmla="*/ 355600 h 1760220"/>
                <a:gd name="connsiteX2" fmla="*/ 0 w 7711440"/>
                <a:gd name="connsiteY2" fmla="*/ 1760220 h 1760220"/>
                <a:gd name="connsiteX3" fmla="*/ 99060 w 7711440"/>
                <a:gd name="connsiteY3" fmla="*/ 1684020 h 1760220"/>
                <a:gd name="connsiteX4" fmla="*/ 1104900 w 7711440"/>
                <a:gd name="connsiteY4" fmla="*/ 1363980 h 1760220"/>
                <a:gd name="connsiteX5" fmla="*/ 4396740 w 7711440"/>
                <a:gd name="connsiteY5" fmla="*/ 1005840 h 1760220"/>
                <a:gd name="connsiteX6" fmla="*/ 6918960 w 7711440"/>
                <a:gd name="connsiteY6" fmla="*/ 807720 h 1760220"/>
                <a:gd name="connsiteX7" fmla="*/ 7711440 w 7711440"/>
                <a:gd name="connsiteY7" fmla="*/ 381000 h 1760220"/>
                <a:gd name="connsiteX8" fmla="*/ 6880860 w 7711440"/>
                <a:gd name="connsiteY8" fmla="*/ 0 h 1760220"/>
                <a:gd name="connsiteX0" fmla="*/ 6802120 w 7632700"/>
                <a:gd name="connsiteY0" fmla="*/ 0 h 1684020"/>
                <a:gd name="connsiteX1" fmla="*/ 0 w 7632700"/>
                <a:gd name="connsiteY1" fmla="*/ 355600 h 1684020"/>
                <a:gd name="connsiteX2" fmla="*/ 20320 w 7632700"/>
                <a:gd name="connsiteY2" fmla="*/ 1684020 h 1684020"/>
                <a:gd name="connsiteX3" fmla="*/ 1026160 w 7632700"/>
                <a:gd name="connsiteY3" fmla="*/ 1363980 h 1684020"/>
                <a:gd name="connsiteX4" fmla="*/ 4318000 w 7632700"/>
                <a:gd name="connsiteY4" fmla="*/ 1005840 h 1684020"/>
                <a:gd name="connsiteX5" fmla="*/ 6840220 w 7632700"/>
                <a:gd name="connsiteY5" fmla="*/ 807720 h 1684020"/>
                <a:gd name="connsiteX6" fmla="*/ 7632700 w 7632700"/>
                <a:gd name="connsiteY6" fmla="*/ 381000 h 1684020"/>
                <a:gd name="connsiteX7" fmla="*/ 6802120 w 7632700"/>
                <a:gd name="connsiteY7" fmla="*/ 0 h 1684020"/>
                <a:gd name="connsiteX0" fmla="*/ 6802120 w 7632700"/>
                <a:gd name="connsiteY0" fmla="*/ 0 h 1689100"/>
                <a:gd name="connsiteX1" fmla="*/ 0 w 7632700"/>
                <a:gd name="connsiteY1" fmla="*/ 355600 h 1689100"/>
                <a:gd name="connsiteX2" fmla="*/ 0 w 7632700"/>
                <a:gd name="connsiteY2" fmla="*/ 1689100 h 1689100"/>
                <a:gd name="connsiteX3" fmla="*/ 1026160 w 7632700"/>
                <a:gd name="connsiteY3" fmla="*/ 1363980 h 1689100"/>
                <a:gd name="connsiteX4" fmla="*/ 4318000 w 7632700"/>
                <a:gd name="connsiteY4" fmla="*/ 1005840 h 1689100"/>
                <a:gd name="connsiteX5" fmla="*/ 6840220 w 7632700"/>
                <a:gd name="connsiteY5" fmla="*/ 807720 h 1689100"/>
                <a:gd name="connsiteX6" fmla="*/ 7632700 w 7632700"/>
                <a:gd name="connsiteY6" fmla="*/ 381000 h 1689100"/>
                <a:gd name="connsiteX7" fmla="*/ 6802120 w 7632700"/>
                <a:gd name="connsiteY7" fmla="*/ 0 h 1689100"/>
                <a:gd name="connsiteX0" fmla="*/ 7632700 w 7632700"/>
                <a:gd name="connsiteY0" fmla="*/ 25400 h 1333500"/>
                <a:gd name="connsiteX1" fmla="*/ 0 w 7632700"/>
                <a:gd name="connsiteY1" fmla="*/ 0 h 1333500"/>
                <a:gd name="connsiteX2" fmla="*/ 0 w 7632700"/>
                <a:gd name="connsiteY2" fmla="*/ 1333500 h 1333500"/>
                <a:gd name="connsiteX3" fmla="*/ 1026160 w 7632700"/>
                <a:gd name="connsiteY3" fmla="*/ 1008380 h 1333500"/>
                <a:gd name="connsiteX4" fmla="*/ 4318000 w 7632700"/>
                <a:gd name="connsiteY4" fmla="*/ 650240 h 1333500"/>
                <a:gd name="connsiteX5" fmla="*/ 6840220 w 7632700"/>
                <a:gd name="connsiteY5" fmla="*/ 452120 h 1333500"/>
                <a:gd name="connsiteX6" fmla="*/ 7632700 w 7632700"/>
                <a:gd name="connsiteY6" fmla="*/ 25400 h 1333500"/>
                <a:gd name="connsiteX0" fmla="*/ 7653020 w 7653020"/>
                <a:gd name="connsiteY0" fmla="*/ 0 h 1343660"/>
                <a:gd name="connsiteX1" fmla="*/ 0 w 7653020"/>
                <a:gd name="connsiteY1" fmla="*/ 10160 h 1343660"/>
                <a:gd name="connsiteX2" fmla="*/ 0 w 7653020"/>
                <a:gd name="connsiteY2" fmla="*/ 1343660 h 1343660"/>
                <a:gd name="connsiteX3" fmla="*/ 1026160 w 7653020"/>
                <a:gd name="connsiteY3" fmla="*/ 1018540 h 1343660"/>
                <a:gd name="connsiteX4" fmla="*/ 4318000 w 7653020"/>
                <a:gd name="connsiteY4" fmla="*/ 660400 h 1343660"/>
                <a:gd name="connsiteX5" fmla="*/ 6840220 w 7653020"/>
                <a:gd name="connsiteY5" fmla="*/ 462280 h 1343660"/>
                <a:gd name="connsiteX6" fmla="*/ 7653020 w 7653020"/>
                <a:gd name="connsiteY6" fmla="*/ 0 h 1343660"/>
                <a:gd name="connsiteX0" fmla="*/ 7653020 w 7653020"/>
                <a:gd name="connsiteY0" fmla="*/ 2242 h 1333500"/>
                <a:gd name="connsiteX1" fmla="*/ 0 w 7653020"/>
                <a:gd name="connsiteY1" fmla="*/ 0 h 1333500"/>
                <a:gd name="connsiteX2" fmla="*/ 0 w 7653020"/>
                <a:gd name="connsiteY2" fmla="*/ 1333500 h 1333500"/>
                <a:gd name="connsiteX3" fmla="*/ 1026160 w 7653020"/>
                <a:gd name="connsiteY3" fmla="*/ 1008380 h 1333500"/>
                <a:gd name="connsiteX4" fmla="*/ 4318000 w 7653020"/>
                <a:gd name="connsiteY4" fmla="*/ 650240 h 1333500"/>
                <a:gd name="connsiteX5" fmla="*/ 6840220 w 7653020"/>
                <a:gd name="connsiteY5" fmla="*/ 452120 h 1333500"/>
                <a:gd name="connsiteX6" fmla="*/ 7653020 w 7653020"/>
                <a:gd name="connsiteY6" fmla="*/ 2242 h 1333500"/>
                <a:gd name="connsiteX0" fmla="*/ 7659283 w 7659283"/>
                <a:gd name="connsiteY0" fmla="*/ 0 h 1349862"/>
                <a:gd name="connsiteX1" fmla="*/ 0 w 7659283"/>
                <a:gd name="connsiteY1" fmla="*/ 16362 h 1349862"/>
                <a:gd name="connsiteX2" fmla="*/ 0 w 7659283"/>
                <a:gd name="connsiteY2" fmla="*/ 1349862 h 1349862"/>
                <a:gd name="connsiteX3" fmla="*/ 1026160 w 7659283"/>
                <a:gd name="connsiteY3" fmla="*/ 1024742 h 1349862"/>
                <a:gd name="connsiteX4" fmla="*/ 4318000 w 7659283"/>
                <a:gd name="connsiteY4" fmla="*/ 666602 h 1349862"/>
                <a:gd name="connsiteX5" fmla="*/ 6840220 w 7659283"/>
                <a:gd name="connsiteY5" fmla="*/ 468482 h 1349862"/>
                <a:gd name="connsiteX6" fmla="*/ 7659283 w 7659283"/>
                <a:gd name="connsiteY6" fmla="*/ 0 h 1349862"/>
                <a:gd name="connsiteX0" fmla="*/ 7666903 w 7666903"/>
                <a:gd name="connsiteY0" fmla="*/ 0 h 1334772"/>
                <a:gd name="connsiteX1" fmla="*/ 0 w 7666903"/>
                <a:gd name="connsiteY1" fmla="*/ 1272 h 1334772"/>
                <a:gd name="connsiteX2" fmla="*/ 0 w 7666903"/>
                <a:gd name="connsiteY2" fmla="*/ 1334772 h 1334772"/>
                <a:gd name="connsiteX3" fmla="*/ 1026160 w 7666903"/>
                <a:gd name="connsiteY3" fmla="*/ 1009652 h 1334772"/>
                <a:gd name="connsiteX4" fmla="*/ 4318000 w 7666903"/>
                <a:gd name="connsiteY4" fmla="*/ 651512 h 1334772"/>
                <a:gd name="connsiteX5" fmla="*/ 6840220 w 7666903"/>
                <a:gd name="connsiteY5" fmla="*/ 453392 h 1334772"/>
                <a:gd name="connsiteX6" fmla="*/ 7666903 w 7666903"/>
                <a:gd name="connsiteY6" fmla="*/ 0 h 1334772"/>
                <a:gd name="connsiteX0" fmla="*/ 9145183 w 9145183"/>
                <a:gd name="connsiteY0" fmla="*/ 0 h 1349862"/>
                <a:gd name="connsiteX1" fmla="*/ 0 w 9145183"/>
                <a:gd name="connsiteY1" fmla="*/ 16362 h 1349862"/>
                <a:gd name="connsiteX2" fmla="*/ 0 w 9145183"/>
                <a:gd name="connsiteY2" fmla="*/ 1349862 h 1349862"/>
                <a:gd name="connsiteX3" fmla="*/ 1026160 w 9145183"/>
                <a:gd name="connsiteY3" fmla="*/ 1024742 h 1349862"/>
                <a:gd name="connsiteX4" fmla="*/ 4318000 w 9145183"/>
                <a:gd name="connsiteY4" fmla="*/ 666602 h 1349862"/>
                <a:gd name="connsiteX5" fmla="*/ 6840220 w 9145183"/>
                <a:gd name="connsiteY5" fmla="*/ 468482 h 1349862"/>
                <a:gd name="connsiteX6" fmla="*/ 9145183 w 9145183"/>
                <a:gd name="connsiteY6" fmla="*/ 0 h 1349862"/>
                <a:gd name="connsiteX0" fmla="*/ 9145183 w 9145183"/>
                <a:gd name="connsiteY0" fmla="*/ 0 h 1349862"/>
                <a:gd name="connsiteX1" fmla="*/ 0 w 9145183"/>
                <a:gd name="connsiteY1" fmla="*/ 16362 h 1349862"/>
                <a:gd name="connsiteX2" fmla="*/ 0 w 9145183"/>
                <a:gd name="connsiteY2" fmla="*/ 1349862 h 1349862"/>
                <a:gd name="connsiteX3" fmla="*/ 1026160 w 9145183"/>
                <a:gd name="connsiteY3" fmla="*/ 1024742 h 1349862"/>
                <a:gd name="connsiteX4" fmla="*/ 4318000 w 9145183"/>
                <a:gd name="connsiteY4" fmla="*/ 666602 h 1349862"/>
                <a:gd name="connsiteX5" fmla="*/ 6840220 w 9145183"/>
                <a:gd name="connsiteY5" fmla="*/ 468482 h 1349862"/>
                <a:gd name="connsiteX6" fmla="*/ 9145183 w 9145183"/>
                <a:gd name="connsiteY6" fmla="*/ 0 h 1349862"/>
                <a:gd name="connsiteX0" fmla="*/ 9152803 w 9152803"/>
                <a:gd name="connsiteY0" fmla="*/ 13817 h 1333500"/>
                <a:gd name="connsiteX1" fmla="*/ 0 w 9152803"/>
                <a:gd name="connsiteY1" fmla="*/ 0 h 1333500"/>
                <a:gd name="connsiteX2" fmla="*/ 0 w 9152803"/>
                <a:gd name="connsiteY2" fmla="*/ 1333500 h 1333500"/>
                <a:gd name="connsiteX3" fmla="*/ 1026160 w 9152803"/>
                <a:gd name="connsiteY3" fmla="*/ 1008380 h 1333500"/>
                <a:gd name="connsiteX4" fmla="*/ 4318000 w 9152803"/>
                <a:gd name="connsiteY4" fmla="*/ 650240 h 1333500"/>
                <a:gd name="connsiteX5" fmla="*/ 6840220 w 9152803"/>
                <a:gd name="connsiteY5" fmla="*/ 452120 h 1333500"/>
                <a:gd name="connsiteX6" fmla="*/ 9152803 w 9152803"/>
                <a:gd name="connsiteY6" fmla="*/ 13817 h 1333500"/>
                <a:gd name="connsiteX0" fmla="*/ 9152803 w 9152803"/>
                <a:gd name="connsiteY0" fmla="*/ 0 h 1319683"/>
                <a:gd name="connsiteX1" fmla="*/ 7620 w 9152803"/>
                <a:gd name="connsiteY1" fmla="*/ 16362 h 1319683"/>
                <a:gd name="connsiteX2" fmla="*/ 0 w 9152803"/>
                <a:gd name="connsiteY2" fmla="*/ 1319683 h 1319683"/>
                <a:gd name="connsiteX3" fmla="*/ 1026160 w 9152803"/>
                <a:gd name="connsiteY3" fmla="*/ 994563 h 1319683"/>
                <a:gd name="connsiteX4" fmla="*/ 4318000 w 9152803"/>
                <a:gd name="connsiteY4" fmla="*/ 636423 h 1319683"/>
                <a:gd name="connsiteX5" fmla="*/ 6840220 w 9152803"/>
                <a:gd name="connsiteY5" fmla="*/ 438303 h 1319683"/>
                <a:gd name="connsiteX6" fmla="*/ 9152803 w 9152803"/>
                <a:gd name="connsiteY6" fmla="*/ 0 h 1319683"/>
                <a:gd name="connsiteX0" fmla="*/ 9152803 w 9152803"/>
                <a:gd name="connsiteY0" fmla="*/ 0 h 1319683"/>
                <a:gd name="connsiteX1" fmla="*/ 7620 w 9152803"/>
                <a:gd name="connsiteY1" fmla="*/ 8817 h 1319683"/>
                <a:gd name="connsiteX2" fmla="*/ 0 w 9152803"/>
                <a:gd name="connsiteY2" fmla="*/ 1319683 h 1319683"/>
                <a:gd name="connsiteX3" fmla="*/ 1026160 w 9152803"/>
                <a:gd name="connsiteY3" fmla="*/ 994563 h 1319683"/>
                <a:gd name="connsiteX4" fmla="*/ 4318000 w 9152803"/>
                <a:gd name="connsiteY4" fmla="*/ 636423 h 1319683"/>
                <a:gd name="connsiteX5" fmla="*/ 6840220 w 9152803"/>
                <a:gd name="connsiteY5" fmla="*/ 438303 h 1319683"/>
                <a:gd name="connsiteX6" fmla="*/ 9152803 w 9152803"/>
                <a:gd name="connsiteY6" fmla="*/ 0 h 131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52803" h="1319683">
                  <a:moveTo>
                    <a:pt x="9152803" y="0"/>
                  </a:moveTo>
                  <a:lnTo>
                    <a:pt x="7620" y="8817"/>
                  </a:lnTo>
                  <a:lnTo>
                    <a:pt x="0" y="1319683"/>
                  </a:lnTo>
                  <a:lnTo>
                    <a:pt x="1026160" y="994563"/>
                  </a:lnTo>
                  <a:lnTo>
                    <a:pt x="4318000" y="636423"/>
                  </a:lnTo>
                  <a:lnTo>
                    <a:pt x="6840220" y="438303"/>
                  </a:lnTo>
                  <a:lnTo>
                    <a:pt x="915280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2" name="Picture 2" descr="H:\ppt\header 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82" t="1" r="254" b="-1"/>
            <a:stretch/>
          </p:blipFill>
          <p:spPr bwMode="auto">
            <a:xfrm>
              <a:off x="1" y="-9526"/>
              <a:ext cx="9143999" cy="1404129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Right Triangle 62"/>
            <p:cNvSpPr/>
            <p:nvPr/>
          </p:nvSpPr>
          <p:spPr>
            <a:xfrm flipV="1">
              <a:off x="-7366" y="-6919"/>
              <a:ext cx="1238018" cy="1219201"/>
            </a:xfrm>
            <a:prstGeom prst="rtTriangle">
              <a:avLst/>
            </a:prstGeom>
            <a:solidFill>
              <a:srgbClr val="7286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4" name="Picture 9" descr="H:\ppt\11111111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923" y="205578"/>
              <a:ext cx="982369" cy="702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5" name="Picture 4" descr="C:\Users\giorgi basiashvili\Desktop\Untitled-1.png"/>
          <p:cNvPicPr>
            <a:picLocks noChangeAspect="1" noChangeArrowheads="1"/>
          </p:cNvPicPr>
          <p:nvPr/>
        </p:nvPicPr>
        <p:blipFill>
          <a:blip r:embed="rId5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5948" y="68853"/>
            <a:ext cx="1066800" cy="10676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itle 1"/>
          <p:cNvSpPr>
            <a:spLocks noGrp="1"/>
          </p:cNvSpPr>
          <p:nvPr>
            <p:ph type="title" idx="4294967295"/>
          </p:nvPr>
        </p:nvSpPr>
        <p:spPr>
          <a:xfrm>
            <a:off x="-7366" y="1466042"/>
            <a:ext cx="9151366" cy="442912"/>
          </a:xfrm>
          <a:solidFill>
            <a:srgbClr val="5C729F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400" dirty="0" smtClean="0"/>
              <a:t>Batumi - </a:t>
            </a:r>
            <a:r>
              <a:rPr lang="en-US" sz="2400" dirty="0" err="1" smtClean="0"/>
              <a:t>Sarpi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5181600" y="2775426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Russia</a:t>
            </a:r>
            <a:endParaRPr lang="en-GB" sz="1400" dirty="0"/>
          </a:p>
        </p:txBody>
      </p:sp>
      <p:sp>
        <p:nvSpPr>
          <p:cNvPr id="82" name="TextBox 81"/>
          <p:cNvSpPr txBox="1"/>
          <p:nvPr/>
        </p:nvSpPr>
        <p:spPr>
          <a:xfrm>
            <a:off x="4912456" y="6483057"/>
            <a:ext cx="806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Armenia</a:t>
            </a:r>
            <a:endParaRPr lang="en-GB" sz="1400" dirty="0"/>
          </a:p>
        </p:txBody>
      </p:sp>
      <p:sp>
        <p:nvSpPr>
          <p:cNvPr id="83" name="TextBox 82"/>
          <p:cNvSpPr txBox="1"/>
          <p:nvPr/>
        </p:nvSpPr>
        <p:spPr>
          <a:xfrm>
            <a:off x="7329385" y="6483057"/>
            <a:ext cx="9548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Azerbaijan</a:t>
            </a:r>
            <a:endParaRPr lang="en-GB" sz="1400" dirty="0"/>
          </a:p>
        </p:txBody>
      </p:sp>
      <p:sp>
        <p:nvSpPr>
          <p:cNvPr id="84" name="TextBox 83"/>
          <p:cNvSpPr txBox="1"/>
          <p:nvPr/>
        </p:nvSpPr>
        <p:spPr>
          <a:xfrm>
            <a:off x="1681545" y="6192593"/>
            <a:ext cx="6651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Turkey</a:t>
            </a:r>
            <a:endParaRPr lang="en-GB" sz="1400" dirty="0"/>
          </a:p>
        </p:txBody>
      </p:sp>
      <p:sp>
        <p:nvSpPr>
          <p:cNvPr id="44" name="Oval 43"/>
          <p:cNvSpPr/>
          <p:nvPr/>
        </p:nvSpPr>
        <p:spPr>
          <a:xfrm>
            <a:off x="2273635" y="5417579"/>
            <a:ext cx="85725" cy="8572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TextBox 44"/>
          <p:cNvSpPr txBox="1"/>
          <p:nvPr/>
        </p:nvSpPr>
        <p:spPr>
          <a:xfrm>
            <a:off x="1553508" y="5240715"/>
            <a:ext cx="8082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Batumi Port</a:t>
            </a:r>
            <a:endParaRPr lang="en-GB" sz="1000" dirty="0"/>
          </a:p>
        </p:txBody>
      </p:sp>
      <p:sp>
        <p:nvSpPr>
          <p:cNvPr id="51" name="Oval 50"/>
          <p:cNvSpPr/>
          <p:nvPr/>
        </p:nvSpPr>
        <p:spPr>
          <a:xfrm>
            <a:off x="2233430" y="4532710"/>
            <a:ext cx="85725" cy="8572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TextBox 53"/>
          <p:cNvSpPr txBox="1"/>
          <p:nvPr/>
        </p:nvSpPr>
        <p:spPr>
          <a:xfrm>
            <a:off x="1632108" y="4443170"/>
            <a:ext cx="6399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Poti</a:t>
            </a:r>
            <a:r>
              <a:rPr lang="en-US" sz="1000" dirty="0" smtClean="0"/>
              <a:t> Port</a:t>
            </a:r>
            <a:endParaRPr lang="en-GB" sz="1000" dirty="0"/>
          </a:p>
        </p:txBody>
      </p:sp>
      <p:sp>
        <p:nvSpPr>
          <p:cNvPr id="55" name="Oval 54"/>
          <p:cNvSpPr/>
          <p:nvPr/>
        </p:nvSpPr>
        <p:spPr>
          <a:xfrm>
            <a:off x="2082099" y="4067953"/>
            <a:ext cx="85725" cy="8572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TextBox 56"/>
          <p:cNvSpPr txBox="1"/>
          <p:nvPr/>
        </p:nvSpPr>
        <p:spPr>
          <a:xfrm>
            <a:off x="963524" y="3747605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dirty="0" err="1" smtClean="0"/>
              <a:t>Anaklia</a:t>
            </a:r>
            <a:r>
              <a:rPr lang="en-US" sz="900" dirty="0" smtClean="0"/>
              <a:t> Deep Sea Port</a:t>
            </a:r>
          </a:p>
          <a:p>
            <a:pPr algn="r"/>
            <a:r>
              <a:rPr lang="en-US" sz="900" dirty="0" smtClean="0"/>
              <a:t>(Planned)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255659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3098"/>
          <a:stretch/>
        </p:blipFill>
        <p:spPr bwMode="auto">
          <a:xfrm rot="10800000">
            <a:off x="-7367" y="4648200"/>
            <a:ext cx="9144001" cy="220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98125" y="2582530"/>
            <a:ext cx="43024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Project Data:</a:t>
            </a:r>
          </a:p>
          <a:p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Status: </a:t>
            </a:r>
            <a:r>
              <a:rPr lang="en-GB" sz="1600" dirty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Bidding for FS and DD is ongoing.</a:t>
            </a:r>
            <a:endParaRPr lang="en-GB" sz="1400" dirty="0" smtClean="0">
              <a:latin typeface="+mj-lt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GB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Estimated Cost</a:t>
            </a:r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: 110 mln. USD</a:t>
            </a:r>
            <a:r>
              <a:rPr lang="ka-GE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600" dirty="0">
                <a:ea typeface="Tahoma" panose="020B0604030504040204" pitchFamily="34" charset="0"/>
                <a:cs typeface="Times New Roman" panose="02020603050405020304" pitchFamily="18" charset="0"/>
              </a:rPr>
              <a:t>Design Period: </a:t>
            </a:r>
            <a:r>
              <a:rPr lang="en-US" sz="1600" dirty="0" smtClean="0">
                <a:ea typeface="Tahoma" panose="020B0604030504040204" pitchFamily="34" charset="0"/>
                <a:cs typeface="Times New Roman" panose="02020603050405020304" pitchFamily="18" charset="0"/>
              </a:rPr>
              <a:t>2017 </a:t>
            </a:r>
            <a:r>
              <a:rPr lang="en-US" sz="1600" dirty="0">
                <a:ea typeface="Tahoma" panose="020B0604030504040204" pitchFamily="34" charset="0"/>
                <a:cs typeface="Times New Roman" panose="02020603050405020304" pitchFamily="18" charset="0"/>
              </a:rPr>
              <a:t>– </a:t>
            </a:r>
            <a:r>
              <a:rPr lang="en-US" sz="1600" dirty="0" smtClean="0">
                <a:ea typeface="Tahoma" panose="020B0604030504040204" pitchFamily="34" charset="0"/>
                <a:cs typeface="Times New Roman" panose="02020603050405020304" pitchFamily="18" charset="0"/>
              </a:rPr>
              <a:t>2018</a:t>
            </a:r>
            <a:endParaRPr lang="en-US" sz="1600" dirty="0"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1600" dirty="0">
                <a:ea typeface="Tahoma" panose="020B0604030504040204" pitchFamily="34" charset="0"/>
                <a:cs typeface="Times New Roman" panose="02020603050405020304" pitchFamily="18" charset="0"/>
              </a:rPr>
              <a:t>Construction Period: </a:t>
            </a:r>
            <a:r>
              <a:rPr lang="en-US" sz="1600" dirty="0" smtClean="0">
                <a:ea typeface="Tahoma" panose="020B0604030504040204" pitchFamily="34" charset="0"/>
                <a:cs typeface="Times New Roman" panose="02020603050405020304" pitchFamily="18" charset="0"/>
              </a:rPr>
              <a:t>2018 </a:t>
            </a:r>
            <a:r>
              <a:rPr lang="en-US" sz="1600" dirty="0">
                <a:ea typeface="Tahoma" panose="020B0604030504040204" pitchFamily="34" charset="0"/>
                <a:cs typeface="Times New Roman" panose="02020603050405020304" pitchFamily="18" charset="0"/>
              </a:rPr>
              <a:t>– </a:t>
            </a:r>
            <a:r>
              <a:rPr lang="en-US" sz="1600" dirty="0" smtClean="0">
                <a:ea typeface="Tahoma" panose="020B0604030504040204" pitchFamily="34" charset="0"/>
                <a:cs typeface="Times New Roman" panose="02020603050405020304" pitchFamily="18" charset="0"/>
              </a:rPr>
              <a:t>2020</a:t>
            </a:r>
          </a:p>
          <a:p>
            <a:r>
              <a:rPr lang="en-US" sz="1600" dirty="0">
                <a:ea typeface="Tahoma" panose="020B0604030504040204" pitchFamily="34" charset="0"/>
                <a:cs typeface="Times New Roman" panose="02020603050405020304" pitchFamily="18" charset="0"/>
              </a:rPr>
              <a:t>Donor: </a:t>
            </a:r>
            <a:r>
              <a:rPr lang="en-US" sz="1600" dirty="0" smtClean="0">
                <a:solidFill>
                  <a:srgbClr val="C0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Consultation with ADB</a:t>
            </a:r>
            <a:endParaRPr lang="en-US" sz="1600" dirty="0">
              <a:solidFill>
                <a:srgbClr val="C00000"/>
              </a:solidFill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-7366" y="-9526"/>
            <a:ext cx="9159259" cy="1404129"/>
            <a:chOff x="-7366" y="-9526"/>
            <a:chExt cx="9159259" cy="1404129"/>
          </a:xfrm>
        </p:grpSpPr>
        <p:sp>
          <p:nvSpPr>
            <p:cNvPr id="33" name="Freeform 32"/>
            <p:cNvSpPr/>
            <p:nvPr/>
          </p:nvSpPr>
          <p:spPr>
            <a:xfrm>
              <a:off x="-910" y="-6919"/>
              <a:ext cx="9152803" cy="1332844"/>
            </a:xfrm>
            <a:custGeom>
              <a:avLst/>
              <a:gdLst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0 w 7734300"/>
                <a:gd name="connsiteY8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129540 w 7734300"/>
                <a:gd name="connsiteY8" fmla="*/ 304800 h 1760220"/>
                <a:gd name="connsiteX9" fmla="*/ 0 w 7734300"/>
                <a:gd name="connsiteY9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279400 w 7734300"/>
                <a:gd name="connsiteY8" fmla="*/ 147320 h 1760220"/>
                <a:gd name="connsiteX9" fmla="*/ 0 w 7734300"/>
                <a:gd name="connsiteY9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0 w 7734300"/>
                <a:gd name="connsiteY8" fmla="*/ 281940 h 1760220"/>
                <a:gd name="connsiteX0" fmla="*/ 0 w 7734300"/>
                <a:gd name="connsiteY0" fmla="*/ 281940 h 1760220"/>
                <a:gd name="connsiteX1" fmla="*/ 101600 w 7734300"/>
                <a:gd name="connsiteY1" fmla="*/ 355600 h 1760220"/>
                <a:gd name="connsiteX2" fmla="*/ 22860 w 7734300"/>
                <a:gd name="connsiteY2" fmla="*/ 1760220 h 1760220"/>
                <a:gd name="connsiteX3" fmla="*/ 121920 w 7734300"/>
                <a:gd name="connsiteY3" fmla="*/ 1684020 h 1760220"/>
                <a:gd name="connsiteX4" fmla="*/ 1127760 w 7734300"/>
                <a:gd name="connsiteY4" fmla="*/ 1363980 h 1760220"/>
                <a:gd name="connsiteX5" fmla="*/ 4419600 w 7734300"/>
                <a:gd name="connsiteY5" fmla="*/ 1005840 h 1760220"/>
                <a:gd name="connsiteX6" fmla="*/ 6941820 w 7734300"/>
                <a:gd name="connsiteY6" fmla="*/ 807720 h 1760220"/>
                <a:gd name="connsiteX7" fmla="*/ 7734300 w 7734300"/>
                <a:gd name="connsiteY7" fmla="*/ 381000 h 1760220"/>
                <a:gd name="connsiteX8" fmla="*/ 6903720 w 7734300"/>
                <a:gd name="connsiteY8" fmla="*/ 0 h 1760220"/>
                <a:gd name="connsiteX9" fmla="*/ 0 w 7734300"/>
                <a:gd name="connsiteY9" fmla="*/ 281940 h 1760220"/>
                <a:gd name="connsiteX0" fmla="*/ 6880860 w 7711440"/>
                <a:gd name="connsiteY0" fmla="*/ 0 h 1760220"/>
                <a:gd name="connsiteX1" fmla="*/ 78740 w 7711440"/>
                <a:gd name="connsiteY1" fmla="*/ 355600 h 1760220"/>
                <a:gd name="connsiteX2" fmla="*/ 0 w 7711440"/>
                <a:gd name="connsiteY2" fmla="*/ 1760220 h 1760220"/>
                <a:gd name="connsiteX3" fmla="*/ 99060 w 7711440"/>
                <a:gd name="connsiteY3" fmla="*/ 1684020 h 1760220"/>
                <a:gd name="connsiteX4" fmla="*/ 1104900 w 7711440"/>
                <a:gd name="connsiteY4" fmla="*/ 1363980 h 1760220"/>
                <a:gd name="connsiteX5" fmla="*/ 4396740 w 7711440"/>
                <a:gd name="connsiteY5" fmla="*/ 1005840 h 1760220"/>
                <a:gd name="connsiteX6" fmla="*/ 6918960 w 7711440"/>
                <a:gd name="connsiteY6" fmla="*/ 807720 h 1760220"/>
                <a:gd name="connsiteX7" fmla="*/ 7711440 w 7711440"/>
                <a:gd name="connsiteY7" fmla="*/ 381000 h 1760220"/>
                <a:gd name="connsiteX8" fmla="*/ 6880860 w 7711440"/>
                <a:gd name="connsiteY8" fmla="*/ 0 h 1760220"/>
                <a:gd name="connsiteX0" fmla="*/ 6802120 w 7632700"/>
                <a:gd name="connsiteY0" fmla="*/ 0 h 1684020"/>
                <a:gd name="connsiteX1" fmla="*/ 0 w 7632700"/>
                <a:gd name="connsiteY1" fmla="*/ 355600 h 1684020"/>
                <a:gd name="connsiteX2" fmla="*/ 20320 w 7632700"/>
                <a:gd name="connsiteY2" fmla="*/ 1684020 h 1684020"/>
                <a:gd name="connsiteX3" fmla="*/ 1026160 w 7632700"/>
                <a:gd name="connsiteY3" fmla="*/ 1363980 h 1684020"/>
                <a:gd name="connsiteX4" fmla="*/ 4318000 w 7632700"/>
                <a:gd name="connsiteY4" fmla="*/ 1005840 h 1684020"/>
                <a:gd name="connsiteX5" fmla="*/ 6840220 w 7632700"/>
                <a:gd name="connsiteY5" fmla="*/ 807720 h 1684020"/>
                <a:gd name="connsiteX6" fmla="*/ 7632700 w 7632700"/>
                <a:gd name="connsiteY6" fmla="*/ 381000 h 1684020"/>
                <a:gd name="connsiteX7" fmla="*/ 6802120 w 7632700"/>
                <a:gd name="connsiteY7" fmla="*/ 0 h 1684020"/>
                <a:gd name="connsiteX0" fmla="*/ 6802120 w 7632700"/>
                <a:gd name="connsiteY0" fmla="*/ 0 h 1689100"/>
                <a:gd name="connsiteX1" fmla="*/ 0 w 7632700"/>
                <a:gd name="connsiteY1" fmla="*/ 355600 h 1689100"/>
                <a:gd name="connsiteX2" fmla="*/ 0 w 7632700"/>
                <a:gd name="connsiteY2" fmla="*/ 1689100 h 1689100"/>
                <a:gd name="connsiteX3" fmla="*/ 1026160 w 7632700"/>
                <a:gd name="connsiteY3" fmla="*/ 1363980 h 1689100"/>
                <a:gd name="connsiteX4" fmla="*/ 4318000 w 7632700"/>
                <a:gd name="connsiteY4" fmla="*/ 1005840 h 1689100"/>
                <a:gd name="connsiteX5" fmla="*/ 6840220 w 7632700"/>
                <a:gd name="connsiteY5" fmla="*/ 807720 h 1689100"/>
                <a:gd name="connsiteX6" fmla="*/ 7632700 w 7632700"/>
                <a:gd name="connsiteY6" fmla="*/ 381000 h 1689100"/>
                <a:gd name="connsiteX7" fmla="*/ 6802120 w 7632700"/>
                <a:gd name="connsiteY7" fmla="*/ 0 h 1689100"/>
                <a:gd name="connsiteX0" fmla="*/ 7632700 w 7632700"/>
                <a:gd name="connsiteY0" fmla="*/ 25400 h 1333500"/>
                <a:gd name="connsiteX1" fmla="*/ 0 w 7632700"/>
                <a:gd name="connsiteY1" fmla="*/ 0 h 1333500"/>
                <a:gd name="connsiteX2" fmla="*/ 0 w 7632700"/>
                <a:gd name="connsiteY2" fmla="*/ 1333500 h 1333500"/>
                <a:gd name="connsiteX3" fmla="*/ 1026160 w 7632700"/>
                <a:gd name="connsiteY3" fmla="*/ 1008380 h 1333500"/>
                <a:gd name="connsiteX4" fmla="*/ 4318000 w 7632700"/>
                <a:gd name="connsiteY4" fmla="*/ 650240 h 1333500"/>
                <a:gd name="connsiteX5" fmla="*/ 6840220 w 7632700"/>
                <a:gd name="connsiteY5" fmla="*/ 452120 h 1333500"/>
                <a:gd name="connsiteX6" fmla="*/ 7632700 w 7632700"/>
                <a:gd name="connsiteY6" fmla="*/ 25400 h 1333500"/>
                <a:gd name="connsiteX0" fmla="*/ 7653020 w 7653020"/>
                <a:gd name="connsiteY0" fmla="*/ 0 h 1343660"/>
                <a:gd name="connsiteX1" fmla="*/ 0 w 7653020"/>
                <a:gd name="connsiteY1" fmla="*/ 10160 h 1343660"/>
                <a:gd name="connsiteX2" fmla="*/ 0 w 7653020"/>
                <a:gd name="connsiteY2" fmla="*/ 1343660 h 1343660"/>
                <a:gd name="connsiteX3" fmla="*/ 1026160 w 7653020"/>
                <a:gd name="connsiteY3" fmla="*/ 1018540 h 1343660"/>
                <a:gd name="connsiteX4" fmla="*/ 4318000 w 7653020"/>
                <a:gd name="connsiteY4" fmla="*/ 660400 h 1343660"/>
                <a:gd name="connsiteX5" fmla="*/ 6840220 w 7653020"/>
                <a:gd name="connsiteY5" fmla="*/ 462280 h 1343660"/>
                <a:gd name="connsiteX6" fmla="*/ 7653020 w 7653020"/>
                <a:gd name="connsiteY6" fmla="*/ 0 h 1343660"/>
                <a:gd name="connsiteX0" fmla="*/ 7653020 w 7653020"/>
                <a:gd name="connsiteY0" fmla="*/ 2242 h 1333500"/>
                <a:gd name="connsiteX1" fmla="*/ 0 w 7653020"/>
                <a:gd name="connsiteY1" fmla="*/ 0 h 1333500"/>
                <a:gd name="connsiteX2" fmla="*/ 0 w 7653020"/>
                <a:gd name="connsiteY2" fmla="*/ 1333500 h 1333500"/>
                <a:gd name="connsiteX3" fmla="*/ 1026160 w 7653020"/>
                <a:gd name="connsiteY3" fmla="*/ 1008380 h 1333500"/>
                <a:gd name="connsiteX4" fmla="*/ 4318000 w 7653020"/>
                <a:gd name="connsiteY4" fmla="*/ 650240 h 1333500"/>
                <a:gd name="connsiteX5" fmla="*/ 6840220 w 7653020"/>
                <a:gd name="connsiteY5" fmla="*/ 452120 h 1333500"/>
                <a:gd name="connsiteX6" fmla="*/ 7653020 w 7653020"/>
                <a:gd name="connsiteY6" fmla="*/ 2242 h 1333500"/>
                <a:gd name="connsiteX0" fmla="*/ 7659283 w 7659283"/>
                <a:gd name="connsiteY0" fmla="*/ 0 h 1349862"/>
                <a:gd name="connsiteX1" fmla="*/ 0 w 7659283"/>
                <a:gd name="connsiteY1" fmla="*/ 16362 h 1349862"/>
                <a:gd name="connsiteX2" fmla="*/ 0 w 7659283"/>
                <a:gd name="connsiteY2" fmla="*/ 1349862 h 1349862"/>
                <a:gd name="connsiteX3" fmla="*/ 1026160 w 7659283"/>
                <a:gd name="connsiteY3" fmla="*/ 1024742 h 1349862"/>
                <a:gd name="connsiteX4" fmla="*/ 4318000 w 7659283"/>
                <a:gd name="connsiteY4" fmla="*/ 666602 h 1349862"/>
                <a:gd name="connsiteX5" fmla="*/ 6840220 w 7659283"/>
                <a:gd name="connsiteY5" fmla="*/ 468482 h 1349862"/>
                <a:gd name="connsiteX6" fmla="*/ 7659283 w 7659283"/>
                <a:gd name="connsiteY6" fmla="*/ 0 h 1349862"/>
                <a:gd name="connsiteX0" fmla="*/ 7666903 w 7666903"/>
                <a:gd name="connsiteY0" fmla="*/ 0 h 1334772"/>
                <a:gd name="connsiteX1" fmla="*/ 0 w 7666903"/>
                <a:gd name="connsiteY1" fmla="*/ 1272 h 1334772"/>
                <a:gd name="connsiteX2" fmla="*/ 0 w 7666903"/>
                <a:gd name="connsiteY2" fmla="*/ 1334772 h 1334772"/>
                <a:gd name="connsiteX3" fmla="*/ 1026160 w 7666903"/>
                <a:gd name="connsiteY3" fmla="*/ 1009652 h 1334772"/>
                <a:gd name="connsiteX4" fmla="*/ 4318000 w 7666903"/>
                <a:gd name="connsiteY4" fmla="*/ 651512 h 1334772"/>
                <a:gd name="connsiteX5" fmla="*/ 6840220 w 7666903"/>
                <a:gd name="connsiteY5" fmla="*/ 453392 h 1334772"/>
                <a:gd name="connsiteX6" fmla="*/ 7666903 w 7666903"/>
                <a:gd name="connsiteY6" fmla="*/ 0 h 1334772"/>
                <a:gd name="connsiteX0" fmla="*/ 9145183 w 9145183"/>
                <a:gd name="connsiteY0" fmla="*/ 0 h 1349862"/>
                <a:gd name="connsiteX1" fmla="*/ 0 w 9145183"/>
                <a:gd name="connsiteY1" fmla="*/ 16362 h 1349862"/>
                <a:gd name="connsiteX2" fmla="*/ 0 w 9145183"/>
                <a:gd name="connsiteY2" fmla="*/ 1349862 h 1349862"/>
                <a:gd name="connsiteX3" fmla="*/ 1026160 w 9145183"/>
                <a:gd name="connsiteY3" fmla="*/ 1024742 h 1349862"/>
                <a:gd name="connsiteX4" fmla="*/ 4318000 w 9145183"/>
                <a:gd name="connsiteY4" fmla="*/ 666602 h 1349862"/>
                <a:gd name="connsiteX5" fmla="*/ 6840220 w 9145183"/>
                <a:gd name="connsiteY5" fmla="*/ 468482 h 1349862"/>
                <a:gd name="connsiteX6" fmla="*/ 9145183 w 9145183"/>
                <a:gd name="connsiteY6" fmla="*/ 0 h 1349862"/>
                <a:gd name="connsiteX0" fmla="*/ 9145183 w 9145183"/>
                <a:gd name="connsiteY0" fmla="*/ 0 h 1349862"/>
                <a:gd name="connsiteX1" fmla="*/ 0 w 9145183"/>
                <a:gd name="connsiteY1" fmla="*/ 16362 h 1349862"/>
                <a:gd name="connsiteX2" fmla="*/ 0 w 9145183"/>
                <a:gd name="connsiteY2" fmla="*/ 1349862 h 1349862"/>
                <a:gd name="connsiteX3" fmla="*/ 1026160 w 9145183"/>
                <a:gd name="connsiteY3" fmla="*/ 1024742 h 1349862"/>
                <a:gd name="connsiteX4" fmla="*/ 4318000 w 9145183"/>
                <a:gd name="connsiteY4" fmla="*/ 666602 h 1349862"/>
                <a:gd name="connsiteX5" fmla="*/ 6840220 w 9145183"/>
                <a:gd name="connsiteY5" fmla="*/ 468482 h 1349862"/>
                <a:gd name="connsiteX6" fmla="*/ 9145183 w 9145183"/>
                <a:gd name="connsiteY6" fmla="*/ 0 h 1349862"/>
                <a:gd name="connsiteX0" fmla="*/ 9152803 w 9152803"/>
                <a:gd name="connsiteY0" fmla="*/ 13817 h 1333500"/>
                <a:gd name="connsiteX1" fmla="*/ 0 w 9152803"/>
                <a:gd name="connsiteY1" fmla="*/ 0 h 1333500"/>
                <a:gd name="connsiteX2" fmla="*/ 0 w 9152803"/>
                <a:gd name="connsiteY2" fmla="*/ 1333500 h 1333500"/>
                <a:gd name="connsiteX3" fmla="*/ 1026160 w 9152803"/>
                <a:gd name="connsiteY3" fmla="*/ 1008380 h 1333500"/>
                <a:gd name="connsiteX4" fmla="*/ 4318000 w 9152803"/>
                <a:gd name="connsiteY4" fmla="*/ 650240 h 1333500"/>
                <a:gd name="connsiteX5" fmla="*/ 6840220 w 9152803"/>
                <a:gd name="connsiteY5" fmla="*/ 452120 h 1333500"/>
                <a:gd name="connsiteX6" fmla="*/ 9152803 w 9152803"/>
                <a:gd name="connsiteY6" fmla="*/ 13817 h 1333500"/>
                <a:gd name="connsiteX0" fmla="*/ 9152803 w 9152803"/>
                <a:gd name="connsiteY0" fmla="*/ 0 h 1319683"/>
                <a:gd name="connsiteX1" fmla="*/ 7620 w 9152803"/>
                <a:gd name="connsiteY1" fmla="*/ 16362 h 1319683"/>
                <a:gd name="connsiteX2" fmla="*/ 0 w 9152803"/>
                <a:gd name="connsiteY2" fmla="*/ 1319683 h 1319683"/>
                <a:gd name="connsiteX3" fmla="*/ 1026160 w 9152803"/>
                <a:gd name="connsiteY3" fmla="*/ 994563 h 1319683"/>
                <a:gd name="connsiteX4" fmla="*/ 4318000 w 9152803"/>
                <a:gd name="connsiteY4" fmla="*/ 636423 h 1319683"/>
                <a:gd name="connsiteX5" fmla="*/ 6840220 w 9152803"/>
                <a:gd name="connsiteY5" fmla="*/ 438303 h 1319683"/>
                <a:gd name="connsiteX6" fmla="*/ 9152803 w 9152803"/>
                <a:gd name="connsiteY6" fmla="*/ 0 h 1319683"/>
                <a:gd name="connsiteX0" fmla="*/ 9152803 w 9152803"/>
                <a:gd name="connsiteY0" fmla="*/ 0 h 1319683"/>
                <a:gd name="connsiteX1" fmla="*/ 7620 w 9152803"/>
                <a:gd name="connsiteY1" fmla="*/ 8817 h 1319683"/>
                <a:gd name="connsiteX2" fmla="*/ 0 w 9152803"/>
                <a:gd name="connsiteY2" fmla="*/ 1319683 h 1319683"/>
                <a:gd name="connsiteX3" fmla="*/ 1026160 w 9152803"/>
                <a:gd name="connsiteY3" fmla="*/ 994563 h 1319683"/>
                <a:gd name="connsiteX4" fmla="*/ 4318000 w 9152803"/>
                <a:gd name="connsiteY4" fmla="*/ 636423 h 1319683"/>
                <a:gd name="connsiteX5" fmla="*/ 6840220 w 9152803"/>
                <a:gd name="connsiteY5" fmla="*/ 438303 h 1319683"/>
                <a:gd name="connsiteX6" fmla="*/ 9152803 w 9152803"/>
                <a:gd name="connsiteY6" fmla="*/ 0 h 131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52803" h="1319683">
                  <a:moveTo>
                    <a:pt x="9152803" y="0"/>
                  </a:moveTo>
                  <a:lnTo>
                    <a:pt x="7620" y="8817"/>
                  </a:lnTo>
                  <a:lnTo>
                    <a:pt x="0" y="1319683"/>
                  </a:lnTo>
                  <a:lnTo>
                    <a:pt x="1026160" y="994563"/>
                  </a:lnTo>
                  <a:lnTo>
                    <a:pt x="4318000" y="636423"/>
                  </a:lnTo>
                  <a:lnTo>
                    <a:pt x="6840220" y="438303"/>
                  </a:lnTo>
                  <a:lnTo>
                    <a:pt x="915280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2" descr="H:\ppt\header 2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82" t="1" r="254" b="-1"/>
            <a:stretch/>
          </p:blipFill>
          <p:spPr bwMode="auto">
            <a:xfrm>
              <a:off x="1" y="-9526"/>
              <a:ext cx="9143999" cy="1404129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ight Triangle 34"/>
            <p:cNvSpPr/>
            <p:nvPr/>
          </p:nvSpPr>
          <p:spPr>
            <a:xfrm flipV="1">
              <a:off x="-7366" y="-6919"/>
              <a:ext cx="1238018" cy="1219201"/>
            </a:xfrm>
            <a:prstGeom prst="rtTriangle">
              <a:avLst/>
            </a:prstGeom>
            <a:solidFill>
              <a:srgbClr val="7286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9" descr="H:\ppt\11111111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923" y="205578"/>
              <a:ext cx="982369" cy="702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Picture 4" descr="C:\Users\giorgi basiashvili\Desktop\Untitled-1.png"/>
          <p:cNvPicPr>
            <a:picLocks noChangeAspect="1" noChangeArrowheads="1"/>
          </p:cNvPicPr>
          <p:nvPr/>
        </p:nvPicPr>
        <p:blipFill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5948" y="68853"/>
            <a:ext cx="1066800" cy="10676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itle 1"/>
          <p:cNvSpPr>
            <a:spLocks noGrp="1"/>
          </p:cNvSpPr>
          <p:nvPr>
            <p:ph type="title" idx="4294967295"/>
          </p:nvPr>
        </p:nvSpPr>
        <p:spPr>
          <a:xfrm>
            <a:off x="-7366" y="1466042"/>
            <a:ext cx="9151366" cy="442912"/>
          </a:xfrm>
          <a:solidFill>
            <a:srgbClr val="5C729F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pl-PL" sz="2400" dirty="0"/>
              <a:t>Batumi (Tchorokhi) – Sarpi (</a:t>
            </a:r>
            <a:r>
              <a:rPr lang="pl-PL" sz="2400" dirty="0" smtClean="0"/>
              <a:t>11km)</a:t>
            </a:r>
            <a:endParaRPr lang="pl-PL" sz="2400" dirty="0"/>
          </a:p>
        </p:txBody>
      </p:sp>
      <p:sp>
        <p:nvSpPr>
          <p:cNvPr id="20" name="Rectangle 19"/>
          <p:cNvSpPr/>
          <p:nvPr/>
        </p:nvSpPr>
        <p:spPr>
          <a:xfrm>
            <a:off x="-7368" y="4653280"/>
            <a:ext cx="4162239" cy="2204718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7368" y="2687320"/>
            <a:ext cx="388368" cy="152400"/>
          </a:xfrm>
          <a:prstGeom prst="rect">
            <a:avLst/>
          </a:prstGeom>
          <a:solidFill>
            <a:srgbClr val="DE85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2754" y="2214685"/>
            <a:ext cx="4553607" cy="3195515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3912735"/>
              </p:ext>
            </p:extLst>
          </p:nvPr>
        </p:nvGraphicFramePr>
        <p:xfrm>
          <a:off x="0" y="4684335"/>
          <a:ext cx="4038600" cy="2173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" name="Freeform 2"/>
          <p:cNvSpPr/>
          <p:nvPr/>
        </p:nvSpPr>
        <p:spPr>
          <a:xfrm>
            <a:off x="5625400" y="3327662"/>
            <a:ext cx="1020497" cy="1640264"/>
          </a:xfrm>
          <a:custGeom>
            <a:avLst/>
            <a:gdLst>
              <a:gd name="connsiteX0" fmla="*/ 1020497 w 1020497"/>
              <a:gd name="connsiteY0" fmla="*/ 0 h 1640264"/>
              <a:gd name="connsiteX1" fmla="*/ 973363 w 1020497"/>
              <a:gd name="connsiteY1" fmla="*/ 9427 h 1640264"/>
              <a:gd name="connsiteX2" fmla="*/ 907375 w 1020497"/>
              <a:gd name="connsiteY2" fmla="*/ 18853 h 1640264"/>
              <a:gd name="connsiteX3" fmla="*/ 879095 w 1020497"/>
              <a:gd name="connsiteY3" fmla="*/ 37707 h 1640264"/>
              <a:gd name="connsiteX4" fmla="*/ 850814 w 1020497"/>
              <a:gd name="connsiteY4" fmla="*/ 188536 h 1640264"/>
              <a:gd name="connsiteX5" fmla="*/ 841388 w 1020497"/>
              <a:gd name="connsiteY5" fmla="*/ 226243 h 1640264"/>
              <a:gd name="connsiteX6" fmla="*/ 822534 w 1020497"/>
              <a:gd name="connsiteY6" fmla="*/ 254524 h 1640264"/>
              <a:gd name="connsiteX7" fmla="*/ 803680 w 1020497"/>
              <a:gd name="connsiteY7" fmla="*/ 311084 h 1640264"/>
              <a:gd name="connsiteX8" fmla="*/ 756546 w 1020497"/>
              <a:gd name="connsiteY8" fmla="*/ 320511 h 1640264"/>
              <a:gd name="connsiteX9" fmla="*/ 690559 w 1020497"/>
              <a:gd name="connsiteY9" fmla="*/ 339365 h 1640264"/>
              <a:gd name="connsiteX10" fmla="*/ 577437 w 1020497"/>
              <a:gd name="connsiteY10" fmla="*/ 358218 h 1640264"/>
              <a:gd name="connsiteX11" fmla="*/ 549157 w 1020497"/>
              <a:gd name="connsiteY11" fmla="*/ 377072 h 1640264"/>
              <a:gd name="connsiteX12" fmla="*/ 539730 w 1020497"/>
              <a:gd name="connsiteY12" fmla="*/ 405352 h 1640264"/>
              <a:gd name="connsiteX13" fmla="*/ 473742 w 1020497"/>
              <a:gd name="connsiteY13" fmla="*/ 471340 h 1640264"/>
              <a:gd name="connsiteX14" fmla="*/ 445462 w 1020497"/>
              <a:gd name="connsiteY14" fmla="*/ 527901 h 1640264"/>
              <a:gd name="connsiteX15" fmla="*/ 426608 w 1020497"/>
              <a:gd name="connsiteY15" fmla="*/ 556181 h 1640264"/>
              <a:gd name="connsiteX16" fmla="*/ 417181 w 1020497"/>
              <a:gd name="connsiteY16" fmla="*/ 584462 h 1640264"/>
              <a:gd name="connsiteX17" fmla="*/ 398328 w 1020497"/>
              <a:gd name="connsiteY17" fmla="*/ 612742 h 1640264"/>
              <a:gd name="connsiteX18" fmla="*/ 370047 w 1020497"/>
              <a:gd name="connsiteY18" fmla="*/ 791851 h 1640264"/>
              <a:gd name="connsiteX19" fmla="*/ 332340 w 1020497"/>
              <a:gd name="connsiteY19" fmla="*/ 857839 h 1640264"/>
              <a:gd name="connsiteX20" fmla="*/ 322913 w 1020497"/>
              <a:gd name="connsiteY20" fmla="*/ 895546 h 1640264"/>
              <a:gd name="connsiteX21" fmla="*/ 275779 w 1020497"/>
              <a:gd name="connsiteY21" fmla="*/ 1008668 h 1640264"/>
              <a:gd name="connsiteX22" fmla="*/ 247499 w 1020497"/>
              <a:gd name="connsiteY22" fmla="*/ 1102936 h 1640264"/>
              <a:gd name="connsiteX23" fmla="*/ 238072 w 1020497"/>
              <a:gd name="connsiteY23" fmla="*/ 1159497 h 1640264"/>
              <a:gd name="connsiteX24" fmla="*/ 219219 w 1020497"/>
              <a:gd name="connsiteY24" fmla="*/ 1187777 h 1640264"/>
              <a:gd name="connsiteX25" fmla="*/ 172085 w 1020497"/>
              <a:gd name="connsiteY25" fmla="*/ 1272618 h 1640264"/>
              <a:gd name="connsiteX26" fmla="*/ 143804 w 1020497"/>
              <a:gd name="connsiteY26" fmla="*/ 1282045 h 1640264"/>
              <a:gd name="connsiteX27" fmla="*/ 87243 w 1020497"/>
              <a:gd name="connsiteY27" fmla="*/ 1319752 h 1640264"/>
              <a:gd name="connsiteX28" fmla="*/ 40109 w 1020497"/>
              <a:gd name="connsiteY28" fmla="*/ 1376313 h 1640264"/>
              <a:gd name="connsiteX29" fmla="*/ 21256 w 1020497"/>
              <a:gd name="connsiteY29" fmla="*/ 1432874 h 1640264"/>
              <a:gd name="connsiteX30" fmla="*/ 2402 w 1020497"/>
              <a:gd name="connsiteY30" fmla="*/ 1461154 h 1640264"/>
              <a:gd name="connsiteX31" fmla="*/ 2402 w 1020497"/>
              <a:gd name="connsiteY31" fmla="*/ 1640264 h 164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20497" h="1640264">
                <a:moveTo>
                  <a:pt x="1020497" y="0"/>
                </a:moveTo>
                <a:cubicBezTo>
                  <a:pt x="1004786" y="3142"/>
                  <a:pt x="989168" y="6793"/>
                  <a:pt x="973363" y="9427"/>
                </a:cubicBezTo>
                <a:cubicBezTo>
                  <a:pt x="951446" y="13080"/>
                  <a:pt x="928657" y="12468"/>
                  <a:pt x="907375" y="18853"/>
                </a:cubicBezTo>
                <a:cubicBezTo>
                  <a:pt x="896523" y="22108"/>
                  <a:pt x="888522" y="31422"/>
                  <a:pt x="879095" y="37707"/>
                </a:cubicBezTo>
                <a:cubicBezTo>
                  <a:pt x="866705" y="124437"/>
                  <a:pt x="873010" y="92353"/>
                  <a:pt x="850814" y="188536"/>
                </a:cubicBezTo>
                <a:cubicBezTo>
                  <a:pt x="847901" y="201160"/>
                  <a:pt x="846491" y="214335"/>
                  <a:pt x="841388" y="226243"/>
                </a:cubicBezTo>
                <a:cubicBezTo>
                  <a:pt x="836925" y="236657"/>
                  <a:pt x="827136" y="244171"/>
                  <a:pt x="822534" y="254524"/>
                </a:cubicBezTo>
                <a:cubicBezTo>
                  <a:pt x="814463" y="272684"/>
                  <a:pt x="823167" y="307186"/>
                  <a:pt x="803680" y="311084"/>
                </a:cubicBezTo>
                <a:cubicBezTo>
                  <a:pt x="787969" y="314226"/>
                  <a:pt x="772090" y="316625"/>
                  <a:pt x="756546" y="320511"/>
                </a:cubicBezTo>
                <a:cubicBezTo>
                  <a:pt x="734353" y="326059"/>
                  <a:pt x="712944" y="334652"/>
                  <a:pt x="690559" y="339365"/>
                </a:cubicBezTo>
                <a:cubicBezTo>
                  <a:pt x="653152" y="347240"/>
                  <a:pt x="577437" y="358218"/>
                  <a:pt x="577437" y="358218"/>
                </a:cubicBezTo>
                <a:cubicBezTo>
                  <a:pt x="568010" y="364503"/>
                  <a:pt x="556235" y="368225"/>
                  <a:pt x="549157" y="377072"/>
                </a:cubicBezTo>
                <a:cubicBezTo>
                  <a:pt x="542950" y="384831"/>
                  <a:pt x="544556" y="396666"/>
                  <a:pt x="539730" y="405352"/>
                </a:cubicBezTo>
                <a:cubicBezTo>
                  <a:pt x="505351" y="467234"/>
                  <a:pt x="519643" y="456040"/>
                  <a:pt x="473742" y="471340"/>
                </a:cubicBezTo>
                <a:cubicBezTo>
                  <a:pt x="419707" y="552394"/>
                  <a:pt x="484495" y="449836"/>
                  <a:pt x="445462" y="527901"/>
                </a:cubicBezTo>
                <a:cubicBezTo>
                  <a:pt x="440395" y="538034"/>
                  <a:pt x="432893" y="546754"/>
                  <a:pt x="426608" y="556181"/>
                </a:cubicBezTo>
                <a:cubicBezTo>
                  <a:pt x="423466" y="565608"/>
                  <a:pt x="421625" y="575574"/>
                  <a:pt x="417181" y="584462"/>
                </a:cubicBezTo>
                <a:cubicBezTo>
                  <a:pt x="412114" y="594595"/>
                  <a:pt x="400095" y="601551"/>
                  <a:pt x="398328" y="612742"/>
                </a:cubicBezTo>
                <a:cubicBezTo>
                  <a:pt x="367928" y="805277"/>
                  <a:pt x="421402" y="714821"/>
                  <a:pt x="370047" y="791851"/>
                </a:cubicBezTo>
                <a:cubicBezTo>
                  <a:pt x="341221" y="878340"/>
                  <a:pt x="389403" y="743716"/>
                  <a:pt x="332340" y="857839"/>
                </a:cubicBezTo>
                <a:cubicBezTo>
                  <a:pt x="326546" y="869427"/>
                  <a:pt x="326723" y="883163"/>
                  <a:pt x="322913" y="895546"/>
                </a:cubicBezTo>
                <a:cubicBezTo>
                  <a:pt x="295602" y="984309"/>
                  <a:pt x="309439" y="958178"/>
                  <a:pt x="275779" y="1008668"/>
                </a:cubicBezTo>
                <a:cubicBezTo>
                  <a:pt x="264980" y="1041067"/>
                  <a:pt x="255590" y="1067874"/>
                  <a:pt x="247499" y="1102936"/>
                </a:cubicBezTo>
                <a:cubicBezTo>
                  <a:pt x="243201" y="1121560"/>
                  <a:pt x="244116" y="1141364"/>
                  <a:pt x="238072" y="1159497"/>
                </a:cubicBezTo>
                <a:cubicBezTo>
                  <a:pt x="234489" y="1170245"/>
                  <a:pt x="224286" y="1177644"/>
                  <a:pt x="219219" y="1187777"/>
                </a:cubicBezTo>
                <a:cubicBezTo>
                  <a:pt x="205939" y="1214338"/>
                  <a:pt x="207752" y="1260729"/>
                  <a:pt x="172085" y="1272618"/>
                </a:cubicBezTo>
                <a:lnTo>
                  <a:pt x="143804" y="1282045"/>
                </a:lnTo>
                <a:cubicBezTo>
                  <a:pt x="124950" y="1294614"/>
                  <a:pt x="99812" y="1300898"/>
                  <a:pt x="87243" y="1319752"/>
                </a:cubicBezTo>
                <a:cubicBezTo>
                  <a:pt x="60995" y="1359126"/>
                  <a:pt x="76401" y="1340022"/>
                  <a:pt x="40109" y="1376313"/>
                </a:cubicBezTo>
                <a:cubicBezTo>
                  <a:pt x="33825" y="1395167"/>
                  <a:pt x="32280" y="1416338"/>
                  <a:pt x="21256" y="1432874"/>
                </a:cubicBezTo>
                <a:cubicBezTo>
                  <a:pt x="14971" y="1442301"/>
                  <a:pt x="3428" y="1449871"/>
                  <a:pt x="2402" y="1461154"/>
                </a:cubicBezTo>
                <a:cubicBezTo>
                  <a:pt x="-3003" y="1520612"/>
                  <a:pt x="2402" y="1580561"/>
                  <a:pt x="2402" y="1640264"/>
                </a:cubicBezTo>
              </a:path>
            </a:pathLst>
          </a:custGeom>
          <a:noFill/>
          <a:ln w="76200">
            <a:solidFill>
              <a:srgbClr val="DE85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886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6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9496"/>
            <a:ext cx="9144000" cy="6738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0" name="Picture 6" descr="C:\Users\Mendeln\Desktop\ee1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1160452" y="6553198"/>
            <a:ext cx="90385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1" name="Rectangle 200"/>
          <p:cNvSpPr/>
          <p:nvPr/>
        </p:nvSpPr>
        <p:spPr>
          <a:xfrm>
            <a:off x="1683309" y="6596390"/>
            <a:ext cx="2362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/>
            <a:r>
              <a:rPr lang="en-US" sz="1100" b="1" dirty="0" smtClean="0">
                <a:solidFill>
                  <a:srgbClr val="C00000"/>
                </a:solidFill>
              </a:rPr>
              <a:t>www.mrdi.gov.ge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204" name="Right Triangle 203"/>
          <p:cNvSpPr/>
          <p:nvPr/>
        </p:nvSpPr>
        <p:spPr>
          <a:xfrm flipV="1">
            <a:off x="-7366" y="-6919"/>
            <a:ext cx="1238018" cy="1219201"/>
          </a:xfrm>
          <a:prstGeom prst="rtTriangle">
            <a:avLst/>
          </a:prstGeom>
          <a:solidFill>
            <a:srgbClr val="728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" name="Picture 9" descr="H:\ppt\11111111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23" y="205578"/>
            <a:ext cx="982369" cy="7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70" y="1676400"/>
            <a:ext cx="9151366" cy="1274417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14400" y="1981199"/>
            <a:ext cx="7467599" cy="7597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itchFamily="34" charset="0"/>
              </a:rPr>
              <a:t>TEN-T Road Network of Georgia</a:t>
            </a:r>
          </a:p>
          <a:p>
            <a:pPr algn="ctr"/>
            <a:r>
              <a:rPr lang="en-US" sz="200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itchFamily="34" charset="0"/>
              </a:rPr>
              <a:t>Pipeline – 2017-2020</a:t>
            </a:r>
            <a:endParaRPr lang="en-US" sz="2000" dirty="0">
              <a:ln w="0"/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-7366" y="-9526"/>
            <a:ext cx="9159259" cy="1404129"/>
            <a:chOff x="-7366" y="-9526"/>
            <a:chExt cx="9159259" cy="1404129"/>
          </a:xfrm>
        </p:grpSpPr>
        <p:sp>
          <p:nvSpPr>
            <p:cNvPr id="18" name="Freeform 17"/>
            <p:cNvSpPr/>
            <p:nvPr/>
          </p:nvSpPr>
          <p:spPr>
            <a:xfrm>
              <a:off x="-910" y="-6919"/>
              <a:ext cx="9152803" cy="1332844"/>
            </a:xfrm>
            <a:custGeom>
              <a:avLst/>
              <a:gdLst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0 w 7734300"/>
                <a:gd name="connsiteY8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129540 w 7734300"/>
                <a:gd name="connsiteY8" fmla="*/ 304800 h 1760220"/>
                <a:gd name="connsiteX9" fmla="*/ 0 w 7734300"/>
                <a:gd name="connsiteY9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279400 w 7734300"/>
                <a:gd name="connsiteY8" fmla="*/ 147320 h 1760220"/>
                <a:gd name="connsiteX9" fmla="*/ 0 w 7734300"/>
                <a:gd name="connsiteY9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0 w 7734300"/>
                <a:gd name="connsiteY8" fmla="*/ 281940 h 1760220"/>
                <a:gd name="connsiteX0" fmla="*/ 0 w 7734300"/>
                <a:gd name="connsiteY0" fmla="*/ 281940 h 1760220"/>
                <a:gd name="connsiteX1" fmla="*/ 101600 w 7734300"/>
                <a:gd name="connsiteY1" fmla="*/ 355600 h 1760220"/>
                <a:gd name="connsiteX2" fmla="*/ 22860 w 7734300"/>
                <a:gd name="connsiteY2" fmla="*/ 1760220 h 1760220"/>
                <a:gd name="connsiteX3" fmla="*/ 121920 w 7734300"/>
                <a:gd name="connsiteY3" fmla="*/ 1684020 h 1760220"/>
                <a:gd name="connsiteX4" fmla="*/ 1127760 w 7734300"/>
                <a:gd name="connsiteY4" fmla="*/ 1363980 h 1760220"/>
                <a:gd name="connsiteX5" fmla="*/ 4419600 w 7734300"/>
                <a:gd name="connsiteY5" fmla="*/ 1005840 h 1760220"/>
                <a:gd name="connsiteX6" fmla="*/ 6941820 w 7734300"/>
                <a:gd name="connsiteY6" fmla="*/ 807720 h 1760220"/>
                <a:gd name="connsiteX7" fmla="*/ 7734300 w 7734300"/>
                <a:gd name="connsiteY7" fmla="*/ 381000 h 1760220"/>
                <a:gd name="connsiteX8" fmla="*/ 6903720 w 7734300"/>
                <a:gd name="connsiteY8" fmla="*/ 0 h 1760220"/>
                <a:gd name="connsiteX9" fmla="*/ 0 w 7734300"/>
                <a:gd name="connsiteY9" fmla="*/ 281940 h 1760220"/>
                <a:gd name="connsiteX0" fmla="*/ 6880860 w 7711440"/>
                <a:gd name="connsiteY0" fmla="*/ 0 h 1760220"/>
                <a:gd name="connsiteX1" fmla="*/ 78740 w 7711440"/>
                <a:gd name="connsiteY1" fmla="*/ 355600 h 1760220"/>
                <a:gd name="connsiteX2" fmla="*/ 0 w 7711440"/>
                <a:gd name="connsiteY2" fmla="*/ 1760220 h 1760220"/>
                <a:gd name="connsiteX3" fmla="*/ 99060 w 7711440"/>
                <a:gd name="connsiteY3" fmla="*/ 1684020 h 1760220"/>
                <a:gd name="connsiteX4" fmla="*/ 1104900 w 7711440"/>
                <a:gd name="connsiteY4" fmla="*/ 1363980 h 1760220"/>
                <a:gd name="connsiteX5" fmla="*/ 4396740 w 7711440"/>
                <a:gd name="connsiteY5" fmla="*/ 1005840 h 1760220"/>
                <a:gd name="connsiteX6" fmla="*/ 6918960 w 7711440"/>
                <a:gd name="connsiteY6" fmla="*/ 807720 h 1760220"/>
                <a:gd name="connsiteX7" fmla="*/ 7711440 w 7711440"/>
                <a:gd name="connsiteY7" fmla="*/ 381000 h 1760220"/>
                <a:gd name="connsiteX8" fmla="*/ 6880860 w 7711440"/>
                <a:gd name="connsiteY8" fmla="*/ 0 h 1760220"/>
                <a:gd name="connsiteX0" fmla="*/ 6802120 w 7632700"/>
                <a:gd name="connsiteY0" fmla="*/ 0 h 1684020"/>
                <a:gd name="connsiteX1" fmla="*/ 0 w 7632700"/>
                <a:gd name="connsiteY1" fmla="*/ 355600 h 1684020"/>
                <a:gd name="connsiteX2" fmla="*/ 20320 w 7632700"/>
                <a:gd name="connsiteY2" fmla="*/ 1684020 h 1684020"/>
                <a:gd name="connsiteX3" fmla="*/ 1026160 w 7632700"/>
                <a:gd name="connsiteY3" fmla="*/ 1363980 h 1684020"/>
                <a:gd name="connsiteX4" fmla="*/ 4318000 w 7632700"/>
                <a:gd name="connsiteY4" fmla="*/ 1005840 h 1684020"/>
                <a:gd name="connsiteX5" fmla="*/ 6840220 w 7632700"/>
                <a:gd name="connsiteY5" fmla="*/ 807720 h 1684020"/>
                <a:gd name="connsiteX6" fmla="*/ 7632700 w 7632700"/>
                <a:gd name="connsiteY6" fmla="*/ 381000 h 1684020"/>
                <a:gd name="connsiteX7" fmla="*/ 6802120 w 7632700"/>
                <a:gd name="connsiteY7" fmla="*/ 0 h 1684020"/>
                <a:gd name="connsiteX0" fmla="*/ 6802120 w 7632700"/>
                <a:gd name="connsiteY0" fmla="*/ 0 h 1689100"/>
                <a:gd name="connsiteX1" fmla="*/ 0 w 7632700"/>
                <a:gd name="connsiteY1" fmla="*/ 355600 h 1689100"/>
                <a:gd name="connsiteX2" fmla="*/ 0 w 7632700"/>
                <a:gd name="connsiteY2" fmla="*/ 1689100 h 1689100"/>
                <a:gd name="connsiteX3" fmla="*/ 1026160 w 7632700"/>
                <a:gd name="connsiteY3" fmla="*/ 1363980 h 1689100"/>
                <a:gd name="connsiteX4" fmla="*/ 4318000 w 7632700"/>
                <a:gd name="connsiteY4" fmla="*/ 1005840 h 1689100"/>
                <a:gd name="connsiteX5" fmla="*/ 6840220 w 7632700"/>
                <a:gd name="connsiteY5" fmla="*/ 807720 h 1689100"/>
                <a:gd name="connsiteX6" fmla="*/ 7632700 w 7632700"/>
                <a:gd name="connsiteY6" fmla="*/ 381000 h 1689100"/>
                <a:gd name="connsiteX7" fmla="*/ 6802120 w 7632700"/>
                <a:gd name="connsiteY7" fmla="*/ 0 h 1689100"/>
                <a:gd name="connsiteX0" fmla="*/ 7632700 w 7632700"/>
                <a:gd name="connsiteY0" fmla="*/ 25400 h 1333500"/>
                <a:gd name="connsiteX1" fmla="*/ 0 w 7632700"/>
                <a:gd name="connsiteY1" fmla="*/ 0 h 1333500"/>
                <a:gd name="connsiteX2" fmla="*/ 0 w 7632700"/>
                <a:gd name="connsiteY2" fmla="*/ 1333500 h 1333500"/>
                <a:gd name="connsiteX3" fmla="*/ 1026160 w 7632700"/>
                <a:gd name="connsiteY3" fmla="*/ 1008380 h 1333500"/>
                <a:gd name="connsiteX4" fmla="*/ 4318000 w 7632700"/>
                <a:gd name="connsiteY4" fmla="*/ 650240 h 1333500"/>
                <a:gd name="connsiteX5" fmla="*/ 6840220 w 7632700"/>
                <a:gd name="connsiteY5" fmla="*/ 452120 h 1333500"/>
                <a:gd name="connsiteX6" fmla="*/ 7632700 w 7632700"/>
                <a:gd name="connsiteY6" fmla="*/ 25400 h 1333500"/>
                <a:gd name="connsiteX0" fmla="*/ 7653020 w 7653020"/>
                <a:gd name="connsiteY0" fmla="*/ 0 h 1343660"/>
                <a:gd name="connsiteX1" fmla="*/ 0 w 7653020"/>
                <a:gd name="connsiteY1" fmla="*/ 10160 h 1343660"/>
                <a:gd name="connsiteX2" fmla="*/ 0 w 7653020"/>
                <a:gd name="connsiteY2" fmla="*/ 1343660 h 1343660"/>
                <a:gd name="connsiteX3" fmla="*/ 1026160 w 7653020"/>
                <a:gd name="connsiteY3" fmla="*/ 1018540 h 1343660"/>
                <a:gd name="connsiteX4" fmla="*/ 4318000 w 7653020"/>
                <a:gd name="connsiteY4" fmla="*/ 660400 h 1343660"/>
                <a:gd name="connsiteX5" fmla="*/ 6840220 w 7653020"/>
                <a:gd name="connsiteY5" fmla="*/ 462280 h 1343660"/>
                <a:gd name="connsiteX6" fmla="*/ 7653020 w 7653020"/>
                <a:gd name="connsiteY6" fmla="*/ 0 h 1343660"/>
                <a:gd name="connsiteX0" fmla="*/ 7653020 w 7653020"/>
                <a:gd name="connsiteY0" fmla="*/ 2242 h 1333500"/>
                <a:gd name="connsiteX1" fmla="*/ 0 w 7653020"/>
                <a:gd name="connsiteY1" fmla="*/ 0 h 1333500"/>
                <a:gd name="connsiteX2" fmla="*/ 0 w 7653020"/>
                <a:gd name="connsiteY2" fmla="*/ 1333500 h 1333500"/>
                <a:gd name="connsiteX3" fmla="*/ 1026160 w 7653020"/>
                <a:gd name="connsiteY3" fmla="*/ 1008380 h 1333500"/>
                <a:gd name="connsiteX4" fmla="*/ 4318000 w 7653020"/>
                <a:gd name="connsiteY4" fmla="*/ 650240 h 1333500"/>
                <a:gd name="connsiteX5" fmla="*/ 6840220 w 7653020"/>
                <a:gd name="connsiteY5" fmla="*/ 452120 h 1333500"/>
                <a:gd name="connsiteX6" fmla="*/ 7653020 w 7653020"/>
                <a:gd name="connsiteY6" fmla="*/ 2242 h 1333500"/>
                <a:gd name="connsiteX0" fmla="*/ 7659283 w 7659283"/>
                <a:gd name="connsiteY0" fmla="*/ 0 h 1349862"/>
                <a:gd name="connsiteX1" fmla="*/ 0 w 7659283"/>
                <a:gd name="connsiteY1" fmla="*/ 16362 h 1349862"/>
                <a:gd name="connsiteX2" fmla="*/ 0 w 7659283"/>
                <a:gd name="connsiteY2" fmla="*/ 1349862 h 1349862"/>
                <a:gd name="connsiteX3" fmla="*/ 1026160 w 7659283"/>
                <a:gd name="connsiteY3" fmla="*/ 1024742 h 1349862"/>
                <a:gd name="connsiteX4" fmla="*/ 4318000 w 7659283"/>
                <a:gd name="connsiteY4" fmla="*/ 666602 h 1349862"/>
                <a:gd name="connsiteX5" fmla="*/ 6840220 w 7659283"/>
                <a:gd name="connsiteY5" fmla="*/ 468482 h 1349862"/>
                <a:gd name="connsiteX6" fmla="*/ 7659283 w 7659283"/>
                <a:gd name="connsiteY6" fmla="*/ 0 h 1349862"/>
                <a:gd name="connsiteX0" fmla="*/ 7666903 w 7666903"/>
                <a:gd name="connsiteY0" fmla="*/ 0 h 1334772"/>
                <a:gd name="connsiteX1" fmla="*/ 0 w 7666903"/>
                <a:gd name="connsiteY1" fmla="*/ 1272 h 1334772"/>
                <a:gd name="connsiteX2" fmla="*/ 0 w 7666903"/>
                <a:gd name="connsiteY2" fmla="*/ 1334772 h 1334772"/>
                <a:gd name="connsiteX3" fmla="*/ 1026160 w 7666903"/>
                <a:gd name="connsiteY3" fmla="*/ 1009652 h 1334772"/>
                <a:gd name="connsiteX4" fmla="*/ 4318000 w 7666903"/>
                <a:gd name="connsiteY4" fmla="*/ 651512 h 1334772"/>
                <a:gd name="connsiteX5" fmla="*/ 6840220 w 7666903"/>
                <a:gd name="connsiteY5" fmla="*/ 453392 h 1334772"/>
                <a:gd name="connsiteX6" fmla="*/ 7666903 w 7666903"/>
                <a:gd name="connsiteY6" fmla="*/ 0 h 1334772"/>
                <a:gd name="connsiteX0" fmla="*/ 9145183 w 9145183"/>
                <a:gd name="connsiteY0" fmla="*/ 0 h 1349862"/>
                <a:gd name="connsiteX1" fmla="*/ 0 w 9145183"/>
                <a:gd name="connsiteY1" fmla="*/ 16362 h 1349862"/>
                <a:gd name="connsiteX2" fmla="*/ 0 w 9145183"/>
                <a:gd name="connsiteY2" fmla="*/ 1349862 h 1349862"/>
                <a:gd name="connsiteX3" fmla="*/ 1026160 w 9145183"/>
                <a:gd name="connsiteY3" fmla="*/ 1024742 h 1349862"/>
                <a:gd name="connsiteX4" fmla="*/ 4318000 w 9145183"/>
                <a:gd name="connsiteY4" fmla="*/ 666602 h 1349862"/>
                <a:gd name="connsiteX5" fmla="*/ 6840220 w 9145183"/>
                <a:gd name="connsiteY5" fmla="*/ 468482 h 1349862"/>
                <a:gd name="connsiteX6" fmla="*/ 9145183 w 9145183"/>
                <a:gd name="connsiteY6" fmla="*/ 0 h 1349862"/>
                <a:gd name="connsiteX0" fmla="*/ 9145183 w 9145183"/>
                <a:gd name="connsiteY0" fmla="*/ 0 h 1349862"/>
                <a:gd name="connsiteX1" fmla="*/ 0 w 9145183"/>
                <a:gd name="connsiteY1" fmla="*/ 16362 h 1349862"/>
                <a:gd name="connsiteX2" fmla="*/ 0 w 9145183"/>
                <a:gd name="connsiteY2" fmla="*/ 1349862 h 1349862"/>
                <a:gd name="connsiteX3" fmla="*/ 1026160 w 9145183"/>
                <a:gd name="connsiteY3" fmla="*/ 1024742 h 1349862"/>
                <a:gd name="connsiteX4" fmla="*/ 4318000 w 9145183"/>
                <a:gd name="connsiteY4" fmla="*/ 666602 h 1349862"/>
                <a:gd name="connsiteX5" fmla="*/ 6840220 w 9145183"/>
                <a:gd name="connsiteY5" fmla="*/ 468482 h 1349862"/>
                <a:gd name="connsiteX6" fmla="*/ 9145183 w 9145183"/>
                <a:gd name="connsiteY6" fmla="*/ 0 h 1349862"/>
                <a:gd name="connsiteX0" fmla="*/ 9152803 w 9152803"/>
                <a:gd name="connsiteY0" fmla="*/ 13817 h 1333500"/>
                <a:gd name="connsiteX1" fmla="*/ 0 w 9152803"/>
                <a:gd name="connsiteY1" fmla="*/ 0 h 1333500"/>
                <a:gd name="connsiteX2" fmla="*/ 0 w 9152803"/>
                <a:gd name="connsiteY2" fmla="*/ 1333500 h 1333500"/>
                <a:gd name="connsiteX3" fmla="*/ 1026160 w 9152803"/>
                <a:gd name="connsiteY3" fmla="*/ 1008380 h 1333500"/>
                <a:gd name="connsiteX4" fmla="*/ 4318000 w 9152803"/>
                <a:gd name="connsiteY4" fmla="*/ 650240 h 1333500"/>
                <a:gd name="connsiteX5" fmla="*/ 6840220 w 9152803"/>
                <a:gd name="connsiteY5" fmla="*/ 452120 h 1333500"/>
                <a:gd name="connsiteX6" fmla="*/ 9152803 w 9152803"/>
                <a:gd name="connsiteY6" fmla="*/ 13817 h 1333500"/>
                <a:gd name="connsiteX0" fmla="*/ 9152803 w 9152803"/>
                <a:gd name="connsiteY0" fmla="*/ 0 h 1319683"/>
                <a:gd name="connsiteX1" fmla="*/ 7620 w 9152803"/>
                <a:gd name="connsiteY1" fmla="*/ 16362 h 1319683"/>
                <a:gd name="connsiteX2" fmla="*/ 0 w 9152803"/>
                <a:gd name="connsiteY2" fmla="*/ 1319683 h 1319683"/>
                <a:gd name="connsiteX3" fmla="*/ 1026160 w 9152803"/>
                <a:gd name="connsiteY3" fmla="*/ 994563 h 1319683"/>
                <a:gd name="connsiteX4" fmla="*/ 4318000 w 9152803"/>
                <a:gd name="connsiteY4" fmla="*/ 636423 h 1319683"/>
                <a:gd name="connsiteX5" fmla="*/ 6840220 w 9152803"/>
                <a:gd name="connsiteY5" fmla="*/ 438303 h 1319683"/>
                <a:gd name="connsiteX6" fmla="*/ 9152803 w 9152803"/>
                <a:gd name="connsiteY6" fmla="*/ 0 h 1319683"/>
                <a:gd name="connsiteX0" fmla="*/ 9152803 w 9152803"/>
                <a:gd name="connsiteY0" fmla="*/ 0 h 1319683"/>
                <a:gd name="connsiteX1" fmla="*/ 7620 w 9152803"/>
                <a:gd name="connsiteY1" fmla="*/ 8817 h 1319683"/>
                <a:gd name="connsiteX2" fmla="*/ 0 w 9152803"/>
                <a:gd name="connsiteY2" fmla="*/ 1319683 h 1319683"/>
                <a:gd name="connsiteX3" fmla="*/ 1026160 w 9152803"/>
                <a:gd name="connsiteY3" fmla="*/ 994563 h 1319683"/>
                <a:gd name="connsiteX4" fmla="*/ 4318000 w 9152803"/>
                <a:gd name="connsiteY4" fmla="*/ 636423 h 1319683"/>
                <a:gd name="connsiteX5" fmla="*/ 6840220 w 9152803"/>
                <a:gd name="connsiteY5" fmla="*/ 438303 h 1319683"/>
                <a:gd name="connsiteX6" fmla="*/ 9152803 w 9152803"/>
                <a:gd name="connsiteY6" fmla="*/ 0 h 131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52803" h="1319683">
                  <a:moveTo>
                    <a:pt x="9152803" y="0"/>
                  </a:moveTo>
                  <a:lnTo>
                    <a:pt x="7620" y="8817"/>
                  </a:lnTo>
                  <a:lnTo>
                    <a:pt x="0" y="1319683"/>
                  </a:lnTo>
                  <a:lnTo>
                    <a:pt x="1026160" y="994563"/>
                  </a:lnTo>
                  <a:lnTo>
                    <a:pt x="4318000" y="636423"/>
                  </a:lnTo>
                  <a:lnTo>
                    <a:pt x="6840220" y="438303"/>
                  </a:lnTo>
                  <a:lnTo>
                    <a:pt x="915280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2" descr="H:\ppt\header 2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2" t="1" r="254" b="-1"/>
            <a:stretch/>
          </p:blipFill>
          <p:spPr bwMode="auto">
            <a:xfrm>
              <a:off x="1" y="-9526"/>
              <a:ext cx="9143999" cy="1404129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ight Triangle 19"/>
            <p:cNvSpPr/>
            <p:nvPr/>
          </p:nvSpPr>
          <p:spPr>
            <a:xfrm flipV="1">
              <a:off x="-7366" y="-6919"/>
              <a:ext cx="1238018" cy="1219201"/>
            </a:xfrm>
            <a:prstGeom prst="rtTriangle">
              <a:avLst/>
            </a:prstGeom>
            <a:solidFill>
              <a:srgbClr val="7286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9" descr="H:\ppt\111111111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923" y="205578"/>
              <a:ext cx="982369" cy="702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Picture 4" descr="C:\Users\giorgi basiashvili\Desktop\Untitled-1.png"/>
          <p:cNvPicPr>
            <a:picLocks noChangeAspect="1" noChangeArrowheads="1"/>
          </p:cNvPicPr>
          <p:nvPr/>
        </p:nvPicPr>
        <p:blipFill>
          <a:blip r:embed="rId8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5948" y="68853"/>
            <a:ext cx="1066800" cy="10676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324600" y="6596390"/>
            <a:ext cx="2362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/>
            <a:r>
              <a:rPr lang="en-US" sz="1100" b="1" dirty="0" smtClean="0">
                <a:solidFill>
                  <a:srgbClr val="C00000"/>
                </a:solidFill>
              </a:rPr>
              <a:t>www.georoad.ge</a:t>
            </a:r>
            <a:endParaRPr lang="en-US" sz="11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92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 descr="SAQARTVELO GZAA Cities crop 2.jpg"/>
          <p:cNvPicPr>
            <a:picLocks noChangeAspect="1"/>
          </p:cNvPicPr>
          <p:nvPr/>
        </p:nvPicPr>
        <p:blipFill rotWithShape="1">
          <a:blip r:embed="rId2" cstate="print"/>
          <a:srcRect t="373" b="24784"/>
          <a:stretch/>
        </p:blipFill>
        <p:spPr>
          <a:xfrm>
            <a:off x="0" y="1963996"/>
            <a:ext cx="9144000" cy="4876800"/>
          </a:xfrm>
          <a:prstGeom prst="rect">
            <a:avLst/>
          </a:prstGeom>
        </p:spPr>
      </p:pic>
      <p:sp>
        <p:nvSpPr>
          <p:cNvPr id="43" name="Oval 42"/>
          <p:cNvSpPr/>
          <p:nvPr/>
        </p:nvSpPr>
        <p:spPr>
          <a:xfrm rot="1720599">
            <a:off x="1914633" y="3873052"/>
            <a:ext cx="1514367" cy="955101"/>
          </a:xfrm>
          <a:prstGeom prst="ellipse">
            <a:avLst/>
          </a:prstGeom>
          <a:solidFill>
            <a:schemeClr val="accent1">
              <a:lumMod val="60000"/>
              <a:lumOff val="40000"/>
              <a:alpha val="31000"/>
            </a:schemeClr>
          </a:solidFill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reeform 4"/>
          <p:cNvSpPr/>
          <p:nvPr/>
        </p:nvSpPr>
        <p:spPr>
          <a:xfrm>
            <a:off x="2322576" y="3981772"/>
            <a:ext cx="896112" cy="621792"/>
          </a:xfrm>
          <a:custGeom>
            <a:avLst/>
            <a:gdLst>
              <a:gd name="connsiteX0" fmla="*/ 896112 w 896112"/>
              <a:gd name="connsiteY0" fmla="*/ 621792 h 621792"/>
              <a:gd name="connsiteX1" fmla="*/ 865632 w 896112"/>
              <a:gd name="connsiteY1" fmla="*/ 615696 h 621792"/>
              <a:gd name="connsiteX2" fmla="*/ 847344 w 896112"/>
              <a:gd name="connsiteY2" fmla="*/ 603504 h 621792"/>
              <a:gd name="connsiteX3" fmla="*/ 822960 w 896112"/>
              <a:gd name="connsiteY3" fmla="*/ 597408 h 621792"/>
              <a:gd name="connsiteX4" fmla="*/ 786384 w 896112"/>
              <a:gd name="connsiteY4" fmla="*/ 573024 h 621792"/>
              <a:gd name="connsiteX5" fmla="*/ 743712 w 896112"/>
              <a:gd name="connsiteY5" fmla="*/ 560832 h 621792"/>
              <a:gd name="connsiteX6" fmla="*/ 725424 w 896112"/>
              <a:gd name="connsiteY6" fmla="*/ 542544 h 621792"/>
              <a:gd name="connsiteX7" fmla="*/ 682752 w 896112"/>
              <a:gd name="connsiteY7" fmla="*/ 512064 h 621792"/>
              <a:gd name="connsiteX8" fmla="*/ 670560 w 896112"/>
              <a:gd name="connsiteY8" fmla="*/ 493776 h 621792"/>
              <a:gd name="connsiteX9" fmla="*/ 633984 w 896112"/>
              <a:gd name="connsiteY9" fmla="*/ 457200 h 621792"/>
              <a:gd name="connsiteX10" fmla="*/ 615696 w 896112"/>
              <a:gd name="connsiteY10" fmla="*/ 438912 h 621792"/>
              <a:gd name="connsiteX11" fmla="*/ 579120 w 896112"/>
              <a:gd name="connsiteY11" fmla="*/ 420624 h 621792"/>
              <a:gd name="connsiteX12" fmla="*/ 560832 w 896112"/>
              <a:gd name="connsiteY12" fmla="*/ 408432 h 621792"/>
              <a:gd name="connsiteX13" fmla="*/ 505968 w 896112"/>
              <a:gd name="connsiteY13" fmla="*/ 396240 h 621792"/>
              <a:gd name="connsiteX14" fmla="*/ 487680 w 896112"/>
              <a:gd name="connsiteY14" fmla="*/ 384048 h 621792"/>
              <a:gd name="connsiteX15" fmla="*/ 469392 w 896112"/>
              <a:gd name="connsiteY15" fmla="*/ 377952 h 621792"/>
              <a:gd name="connsiteX16" fmla="*/ 396240 w 896112"/>
              <a:gd name="connsiteY16" fmla="*/ 365760 h 621792"/>
              <a:gd name="connsiteX17" fmla="*/ 341376 w 896112"/>
              <a:gd name="connsiteY17" fmla="*/ 316992 h 621792"/>
              <a:gd name="connsiteX18" fmla="*/ 316992 w 896112"/>
              <a:gd name="connsiteY18" fmla="*/ 310896 h 621792"/>
              <a:gd name="connsiteX19" fmla="*/ 262128 w 896112"/>
              <a:gd name="connsiteY19" fmla="*/ 268224 h 621792"/>
              <a:gd name="connsiteX20" fmla="*/ 219456 w 896112"/>
              <a:gd name="connsiteY20" fmla="*/ 237744 h 621792"/>
              <a:gd name="connsiteX21" fmla="*/ 195072 w 896112"/>
              <a:gd name="connsiteY21" fmla="*/ 231648 h 621792"/>
              <a:gd name="connsiteX22" fmla="*/ 152400 w 896112"/>
              <a:gd name="connsiteY22" fmla="*/ 188976 h 621792"/>
              <a:gd name="connsiteX23" fmla="*/ 140208 w 896112"/>
              <a:gd name="connsiteY23" fmla="*/ 140208 h 621792"/>
              <a:gd name="connsiteX24" fmla="*/ 134112 w 896112"/>
              <a:gd name="connsiteY24" fmla="*/ 115824 h 621792"/>
              <a:gd name="connsiteX25" fmla="*/ 115824 w 896112"/>
              <a:gd name="connsiteY25" fmla="*/ 97536 h 621792"/>
              <a:gd name="connsiteX26" fmla="*/ 103632 w 896112"/>
              <a:gd name="connsiteY26" fmla="*/ 79248 h 621792"/>
              <a:gd name="connsiteX27" fmla="*/ 97536 w 896112"/>
              <a:gd name="connsiteY27" fmla="*/ 54864 h 621792"/>
              <a:gd name="connsiteX28" fmla="*/ 79248 w 896112"/>
              <a:gd name="connsiteY28" fmla="*/ 48768 h 621792"/>
              <a:gd name="connsiteX29" fmla="*/ 48768 w 896112"/>
              <a:gd name="connsiteY29" fmla="*/ 36576 h 621792"/>
              <a:gd name="connsiteX30" fmla="*/ 18288 w 896112"/>
              <a:gd name="connsiteY30" fmla="*/ 6096 h 621792"/>
              <a:gd name="connsiteX31" fmla="*/ 0 w 896112"/>
              <a:gd name="connsiteY31" fmla="*/ 0 h 621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96112" h="621792">
                <a:moveTo>
                  <a:pt x="896112" y="621792"/>
                </a:moveTo>
                <a:cubicBezTo>
                  <a:pt x="885952" y="619760"/>
                  <a:pt x="875334" y="619334"/>
                  <a:pt x="865632" y="615696"/>
                </a:cubicBezTo>
                <a:cubicBezTo>
                  <a:pt x="858772" y="613124"/>
                  <a:pt x="854078" y="606390"/>
                  <a:pt x="847344" y="603504"/>
                </a:cubicBezTo>
                <a:cubicBezTo>
                  <a:pt x="839643" y="600204"/>
                  <a:pt x="831088" y="599440"/>
                  <a:pt x="822960" y="597408"/>
                </a:cubicBezTo>
                <a:cubicBezTo>
                  <a:pt x="810768" y="589280"/>
                  <a:pt x="800599" y="576578"/>
                  <a:pt x="786384" y="573024"/>
                </a:cubicBezTo>
                <a:cubicBezTo>
                  <a:pt x="755766" y="565370"/>
                  <a:pt x="769948" y="569577"/>
                  <a:pt x="743712" y="560832"/>
                </a:cubicBezTo>
                <a:cubicBezTo>
                  <a:pt x="737616" y="554736"/>
                  <a:pt x="732047" y="548063"/>
                  <a:pt x="725424" y="542544"/>
                </a:cubicBezTo>
                <a:cubicBezTo>
                  <a:pt x="704656" y="525237"/>
                  <a:pt x="704713" y="534025"/>
                  <a:pt x="682752" y="512064"/>
                </a:cubicBezTo>
                <a:cubicBezTo>
                  <a:pt x="677571" y="506883"/>
                  <a:pt x="675427" y="499252"/>
                  <a:pt x="670560" y="493776"/>
                </a:cubicBezTo>
                <a:cubicBezTo>
                  <a:pt x="659105" y="480889"/>
                  <a:pt x="646176" y="469392"/>
                  <a:pt x="633984" y="457200"/>
                </a:cubicBezTo>
                <a:cubicBezTo>
                  <a:pt x="627888" y="451104"/>
                  <a:pt x="622869" y="443694"/>
                  <a:pt x="615696" y="438912"/>
                </a:cubicBezTo>
                <a:cubicBezTo>
                  <a:pt x="563285" y="403971"/>
                  <a:pt x="629597" y="445863"/>
                  <a:pt x="579120" y="420624"/>
                </a:cubicBezTo>
                <a:cubicBezTo>
                  <a:pt x="572567" y="417347"/>
                  <a:pt x="567385" y="411709"/>
                  <a:pt x="560832" y="408432"/>
                </a:cubicBezTo>
                <a:cubicBezTo>
                  <a:pt x="545825" y="400929"/>
                  <a:pt x="520016" y="398581"/>
                  <a:pt x="505968" y="396240"/>
                </a:cubicBezTo>
                <a:cubicBezTo>
                  <a:pt x="499872" y="392176"/>
                  <a:pt x="494233" y="387325"/>
                  <a:pt x="487680" y="384048"/>
                </a:cubicBezTo>
                <a:cubicBezTo>
                  <a:pt x="481933" y="381174"/>
                  <a:pt x="475571" y="379717"/>
                  <a:pt x="469392" y="377952"/>
                </a:cubicBezTo>
                <a:cubicBezTo>
                  <a:pt x="438065" y="369001"/>
                  <a:pt x="435820" y="370707"/>
                  <a:pt x="396240" y="365760"/>
                </a:cubicBezTo>
                <a:cubicBezTo>
                  <a:pt x="386484" y="356004"/>
                  <a:pt x="360413" y="325151"/>
                  <a:pt x="341376" y="316992"/>
                </a:cubicBezTo>
                <a:cubicBezTo>
                  <a:pt x="333675" y="313692"/>
                  <a:pt x="325120" y="312928"/>
                  <a:pt x="316992" y="310896"/>
                </a:cubicBezTo>
                <a:cubicBezTo>
                  <a:pt x="279763" y="273667"/>
                  <a:pt x="320460" y="311973"/>
                  <a:pt x="262128" y="268224"/>
                </a:cubicBezTo>
                <a:cubicBezTo>
                  <a:pt x="259352" y="266142"/>
                  <a:pt x="226389" y="240715"/>
                  <a:pt x="219456" y="237744"/>
                </a:cubicBezTo>
                <a:cubicBezTo>
                  <a:pt x="211755" y="234444"/>
                  <a:pt x="203200" y="233680"/>
                  <a:pt x="195072" y="231648"/>
                </a:cubicBezTo>
                <a:cubicBezTo>
                  <a:pt x="167124" y="189725"/>
                  <a:pt x="184589" y="199706"/>
                  <a:pt x="152400" y="188976"/>
                </a:cubicBezTo>
                <a:cubicBezTo>
                  <a:pt x="141507" y="156296"/>
                  <a:pt x="150016" y="184345"/>
                  <a:pt x="140208" y="140208"/>
                </a:cubicBezTo>
                <a:cubicBezTo>
                  <a:pt x="138391" y="132029"/>
                  <a:pt x="138269" y="123098"/>
                  <a:pt x="134112" y="115824"/>
                </a:cubicBezTo>
                <a:cubicBezTo>
                  <a:pt x="129835" y="108339"/>
                  <a:pt x="121343" y="104159"/>
                  <a:pt x="115824" y="97536"/>
                </a:cubicBezTo>
                <a:cubicBezTo>
                  <a:pt x="111134" y="91908"/>
                  <a:pt x="107696" y="85344"/>
                  <a:pt x="103632" y="79248"/>
                </a:cubicBezTo>
                <a:cubicBezTo>
                  <a:pt x="101600" y="71120"/>
                  <a:pt x="102770" y="61406"/>
                  <a:pt x="97536" y="54864"/>
                </a:cubicBezTo>
                <a:cubicBezTo>
                  <a:pt x="93522" y="49846"/>
                  <a:pt x="85265" y="51024"/>
                  <a:pt x="79248" y="48768"/>
                </a:cubicBezTo>
                <a:cubicBezTo>
                  <a:pt x="69002" y="44926"/>
                  <a:pt x="58928" y="40640"/>
                  <a:pt x="48768" y="36576"/>
                </a:cubicBezTo>
                <a:cubicBezTo>
                  <a:pt x="36576" y="18288"/>
                  <a:pt x="38608" y="16256"/>
                  <a:pt x="18288" y="6096"/>
                </a:cubicBezTo>
                <a:cubicBezTo>
                  <a:pt x="12541" y="3222"/>
                  <a:pt x="0" y="0"/>
                  <a:pt x="0" y="0"/>
                </a:cubicBez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2182368" y="4109788"/>
            <a:ext cx="280416" cy="85942"/>
          </a:xfrm>
          <a:custGeom>
            <a:avLst/>
            <a:gdLst>
              <a:gd name="connsiteX0" fmla="*/ 280416 w 280416"/>
              <a:gd name="connsiteY0" fmla="*/ 0 h 85942"/>
              <a:gd name="connsiteX1" fmla="*/ 249936 w 280416"/>
              <a:gd name="connsiteY1" fmla="*/ 6096 h 85942"/>
              <a:gd name="connsiteX2" fmla="*/ 213360 w 280416"/>
              <a:gd name="connsiteY2" fmla="*/ 30480 h 85942"/>
              <a:gd name="connsiteX3" fmla="*/ 164592 w 280416"/>
              <a:gd name="connsiteY3" fmla="*/ 42672 h 85942"/>
              <a:gd name="connsiteX4" fmla="*/ 146304 w 280416"/>
              <a:gd name="connsiteY4" fmla="*/ 54864 h 85942"/>
              <a:gd name="connsiteX5" fmla="*/ 79248 w 280416"/>
              <a:gd name="connsiteY5" fmla="*/ 73152 h 85942"/>
              <a:gd name="connsiteX6" fmla="*/ 54864 w 280416"/>
              <a:gd name="connsiteY6" fmla="*/ 79248 h 85942"/>
              <a:gd name="connsiteX7" fmla="*/ 36576 w 280416"/>
              <a:gd name="connsiteY7" fmla="*/ 85344 h 85942"/>
              <a:gd name="connsiteX8" fmla="*/ 0 w 280416"/>
              <a:gd name="connsiteY8" fmla="*/ 85344 h 85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0416" h="85942">
                <a:moveTo>
                  <a:pt x="280416" y="0"/>
                </a:moveTo>
                <a:cubicBezTo>
                  <a:pt x="270256" y="2032"/>
                  <a:pt x="259368" y="1809"/>
                  <a:pt x="249936" y="6096"/>
                </a:cubicBezTo>
                <a:cubicBezTo>
                  <a:pt x="236596" y="12159"/>
                  <a:pt x="227261" y="25846"/>
                  <a:pt x="213360" y="30480"/>
                </a:cubicBezTo>
                <a:cubicBezTo>
                  <a:pt x="185242" y="39853"/>
                  <a:pt x="201373" y="35316"/>
                  <a:pt x="164592" y="42672"/>
                </a:cubicBezTo>
                <a:cubicBezTo>
                  <a:pt x="158496" y="46736"/>
                  <a:pt x="152999" y="51888"/>
                  <a:pt x="146304" y="54864"/>
                </a:cubicBezTo>
                <a:cubicBezTo>
                  <a:pt x="117758" y="67551"/>
                  <a:pt x="107931" y="66778"/>
                  <a:pt x="79248" y="73152"/>
                </a:cubicBezTo>
                <a:cubicBezTo>
                  <a:pt x="71069" y="74969"/>
                  <a:pt x="62920" y="76946"/>
                  <a:pt x="54864" y="79248"/>
                </a:cubicBezTo>
                <a:cubicBezTo>
                  <a:pt x="48685" y="81013"/>
                  <a:pt x="42962" y="84634"/>
                  <a:pt x="36576" y="85344"/>
                </a:cubicBezTo>
                <a:cubicBezTo>
                  <a:pt x="24459" y="86690"/>
                  <a:pt x="12192" y="85344"/>
                  <a:pt x="0" y="85344"/>
                </a:cubicBezTo>
              </a:path>
            </a:pathLst>
          </a:custGeom>
          <a:ln w="25400">
            <a:solidFill>
              <a:srgbClr val="E46C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-7366" y="-9526"/>
            <a:ext cx="9159259" cy="1404129"/>
            <a:chOff x="-7366" y="-9526"/>
            <a:chExt cx="9159259" cy="1404129"/>
          </a:xfrm>
        </p:grpSpPr>
        <p:sp>
          <p:nvSpPr>
            <p:cNvPr id="61" name="Freeform 60"/>
            <p:cNvSpPr/>
            <p:nvPr/>
          </p:nvSpPr>
          <p:spPr>
            <a:xfrm>
              <a:off x="-910" y="-6919"/>
              <a:ext cx="9152803" cy="1332844"/>
            </a:xfrm>
            <a:custGeom>
              <a:avLst/>
              <a:gdLst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0 w 7734300"/>
                <a:gd name="connsiteY8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129540 w 7734300"/>
                <a:gd name="connsiteY8" fmla="*/ 304800 h 1760220"/>
                <a:gd name="connsiteX9" fmla="*/ 0 w 7734300"/>
                <a:gd name="connsiteY9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279400 w 7734300"/>
                <a:gd name="connsiteY8" fmla="*/ 147320 h 1760220"/>
                <a:gd name="connsiteX9" fmla="*/ 0 w 7734300"/>
                <a:gd name="connsiteY9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0 w 7734300"/>
                <a:gd name="connsiteY8" fmla="*/ 281940 h 1760220"/>
                <a:gd name="connsiteX0" fmla="*/ 0 w 7734300"/>
                <a:gd name="connsiteY0" fmla="*/ 281940 h 1760220"/>
                <a:gd name="connsiteX1" fmla="*/ 101600 w 7734300"/>
                <a:gd name="connsiteY1" fmla="*/ 355600 h 1760220"/>
                <a:gd name="connsiteX2" fmla="*/ 22860 w 7734300"/>
                <a:gd name="connsiteY2" fmla="*/ 1760220 h 1760220"/>
                <a:gd name="connsiteX3" fmla="*/ 121920 w 7734300"/>
                <a:gd name="connsiteY3" fmla="*/ 1684020 h 1760220"/>
                <a:gd name="connsiteX4" fmla="*/ 1127760 w 7734300"/>
                <a:gd name="connsiteY4" fmla="*/ 1363980 h 1760220"/>
                <a:gd name="connsiteX5" fmla="*/ 4419600 w 7734300"/>
                <a:gd name="connsiteY5" fmla="*/ 1005840 h 1760220"/>
                <a:gd name="connsiteX6" fmla="*/ 6941820 w 7734300"/>
                <a:gd name="connsiteY6" fmla="*/ 807720 h 1760220"/>
                <a:gd name="connsiteX7" fmla="*/ 7734300 w 7734300"/>
                <a:gd name="connsiteY7" fmla="*/ 381000 h 1760220"/>
                <a:gd name="connsiteX8" fmla="*/ 6903720 w 7734300"/>
                <a:gd name="connsiteY8" fmla="*/ 0 h 1760220"/>
                <a:gd name="connsiteX9" fmla="*/ 0 w 7734300"/>
                <a:gd name="connsiteY9" fmla="*/ 281940 h 1760220"/>
                <a:gd name="connsiteX0" fmla="*/ 6880860 w 7711440"/>
                <a:gd name="connsiteY0" fmla="*/ 0 h 1760220"/>
                <a:gd name="connsiteX1" fmla="*/ 78740 w 7711440"/>
                <a:gd name="connsiteY1" fmla="*/ 355600 h 1760220"/>
                <a:gd name="connsiteX2" fmla="*/ 0 w 7711440"/>
                <a:gd name="connsiteY2" fmla="*/ 1760220 h 1760220"/>
                <a:gd name="connsiteX3" fmla="*/ 99060 w 7711440"/>
                <a:gd name="connsiteY3" fmla="*/ 1684020 h 1760220"/>
                <a:gd name="connsiteX4" fmla="*/ 1104900 w 7711440"/>
                <a:gd name="connsiteY4" fmla="*/ 1363980 h 1760220"/>
                <a:gd name="connsiteX5" fmla="*/ 4396740 w 7711440"/>
                <a:gd name="connsiteY5" fmla="*/ 1005840 h 1760220"/>
                <a:gd name="connsiteX6" fmla="*/ 6918960 w 7711440"/>
                <a:gd name="connsiteY6" fmla="*/ 807720 h 1760220"/>
                <a:gd name="connsiteX7" fmla="*/ 7711440 w 7711440"/>
                <a:gd name="connsiteY7" fmla="*/ 381000 h 1760220"/>
                <a:gd name="connsiteX8" fmla="*/ 6880860 w 7711440"/>
                <a:gd name="connsiteY8" fmla="*/ 0 h 1760220"/>
                <a:gd name="connsiteX0" fmla="*/ 6802120 w 7632700"/>
                <a:gd name="connsiteY0" fmla="*/ 0 h 1684020"/>
                <a:gd name="connsiteX1" fmla="*/ 0 w 7632700"/>
                <a:gd name="connsiteY1" fmla="*/ 355600 h 1684020"/>
                <a:gd name="connsiteX2" fmla="*/ 20320 w 7632700"/>
                <a:gd name="connsiteY2" fmla="*/ 1684020 h 1684020"/>
                <a:gd name="connsiteX3" fmla="*/ 1026160 w 7632700"/>
                <a:gd name="connsiteY3" fmla="*/ 1363980 h 1684020"/>
                <a:gd name="connsiteX4" fmla="*/ 4318000 w 7632700"/>
                <a:gd name="connsiteY4" fmla="*/ 1005840 h 1684020"/>
                <a:gd name="connsiteX5" fmla="*/ 6840220 w 7632700"/>
                <a:gd name="connsiteY5" fmla="*/ 807720 h 1684020"/>
                <a:gd name="connsiteX6" fmla="*/ 7632700 w 7632700"/>
                <a:gd name="connsiteY6" fmla="*/ 381000 h 1684020"/>
                <a:gd name="connsiteX7" fmla="*/ 6802120 w 7632700"/>
                <a:gd name="connsiteY7" fmla="*/ 0 h 1684020"/>
                <a:gd name="connsiteX0" fmla="*/ 6802120 w 7632700"/>
                <a:gd name="connsiteY0" fmla="*/ 0 h 1689100"/>
                <a:gd name="connsiteX1" fmla="*/ 0 w 7632700"/>
                <a:gd name="connsiteY1" fmla="*/ 355600 h 1689100"/>
                <a:gd name="connsiteX2" fmla="*/ 0 w 7632700"/>
                <a:gd name="connsiteY2" fmla="*/ 1689100 h 1689100"/>
                <a:gd name="connsiteX3" fmla="*/ 1026160 w 7632700"/>
                <a:gd name="connsiteY3" fmla="*/ 1363980 h 1689100"/>
                <a:gd name="connsiteX4" fmla="*/ 4318000 w 7632700"/>
                <a:gd name="connsiteY4" fmla="*/ 1005840 h 1689100"/>
                <a:gd name="connsiteX5" fmla="*/ 6840220 w 7632700"/>
                <a:gd name="connsiteY5" fmla="*/ 807720 h 1689100"/>
                <a:gd name="connsiteX6" fmla="*/ 7632700 w 7632700"/>
                <a:gd name="connsiteY6" fmla="*/ 381000 h 1689100"/>
                <a:gd name="connsiteX7" fmla="*/ 6802120 w 7632700"/>
                <a:gd name="connsiteY7" fmla="*/ 0 h 1689100"/>
                <a:gd name="connsiteX0" fmla="*/ 7632700 w 7632700"/>
                <a:gd name="connsiteY0" fmla="*/ 25400 h 1333500"/>
                <a:gd name="connsiteX1" fmla="*/ 0 w 7632700"/>
                <a:gd name="connsiteY1" fmla="*/ 0 h 1333500"/>
                <a:gd name="connsiteX2" fmla="*/ 0 w 7632700"/>
                <a:gd name="connsiteY2" fmla="*/ 1333500 h 1333500"/>
                <a:gd name="connsiteX3" fmla="*/ 1026160 w 7632700"/>
                <a:gd name="connsiteY3" fmla="*/ 1008380 h 1333500"/>
                <a:gd name="connsiteX4" fmla="*/ 4318000 w 7632700"/>
                <a:gd name="connsiteY4" fmla="*/ 650240 h 1333500"/>
                <a:gd name="connsiteX5" fmla="*/ 6840220 w 7632700"/>
                <a:gd name="connsiteY5" fmla="*/ 452120 h 1333500"/>
                <a:gd name="connsiteX6" fmla="*/ 7632700 w 7632700"/>
                <a:gd name="connsiteY6" fmla="*/ 25400 h 1333500"/>
                <a:gd name="connsiteX0" fmla="*/ 7653020 w 7653020"/>
                <a:gd name="connsiteY0" fmla="*/ 0 h 1343660"/>
                <a:gd name="connsiteX1" fmla="*/ 0 w 7653020"/>
                <a:gd name="connsiteY1" fmla="*/ 10160 h 1343660"/>
                <a:gd name="connsiteX2" fmla="*/ 0 w 7653020"/>
                <a:gd name="connsiteY2" fmla="*/ 1343660 h 1343660"/>
                <a:gd name="connsiteX3" fmla="*/ 1026160 w 7653020"/>
                <a:gd name="connsiteY3" fmla="*/ 1018540 h 1343660"/>
                <a:gd name="connsiteX4" fmla="*/ 4318000 w 7653020"/>
                <a:gd name="connsiteY4" fmla="*/ 660400 h 1343660"/>
                <a:gd name="connsiteX5" fmla="*/ 6840220 w 7653020"/>
                <a:gd name="connsiteY5" fmla="*/ 462280 h 1343660"/>
                <a:gd name="connsiteX6" fmla="*/ 7653020 w 7653020"/>
                <a:gd name="connsiteY6" fmla="*/ 0 h 1343660"/>
                <a:gd name="connsiteX0" fmla="*/ 7653020 w 7653020"/>
                <a:gd name="connsiteY0" fmla="*/ 2242 h 1333500"/>
                <a:gd name="connsiteX1" fmla="*/ 0 w 7653020"/>
                <a:gd name="connsiteY1" fmla="*/ 0 h 1333500"/>
                <a:gd name="connsiteX2" fmla="*/ 0 w 7653020"/>
                <a:gd name="connsiteY2" fmla="*/ 1333500 h 1333500"/>
                <a:gd name="connsiteX3" fmla="*/ 1026160 w 7653020"/>
                <a:gd name="connsiteY3" fmla="*/ 1008380 h 1333500"/>
                <a:gd name="connsiteX4" fmla="*/ 4318000 w 7653020"/>
                <a:gd name="connsiteY4" fmla="*/ 650240 h 1333500"/>
                <a:gd name="connsiteX5" fmla="*/ 6840220 w 7653020"/>
                <a:gd name="connsiteY5" fmla="*/ 452120 h 1333500"/>
                <a:gd name="connsiteX6" fmla="*/ 7653020 w 7653020"/>
                <a:gd name="connsiteY6" fmla="*/ 2242 h 1333500"/>
                <a:gd name="connsiteX0" fmla="*/ 7659283 w 7659283"/>
                <a:gd name="connsiteY0" fmla="*/ 0 h 1349862"/>
                <a:gd name="connsiteX1" fmla="*/ 0 w 7659283"/>
                <a:gd name="connsiteY1" fmla="*/ 16362 h 1349862"/>
                <a:gd name="connsiteX2" fmla="*/ 0 w 7659283"/>
                <a:gd name="connsiteY2" fmla="*/ 1349862 h 1349862"/>
                <a:gd name="connsiteX3" fmla="*/ 1026160 w 7659283"/>
                <a:gd name="connsiteY3" fmla="*/ 1024742 h 1349862"/>
                <a:gd name="connsiteX4" fmla="*/ 4318000 w 7659283"/>
                <a:gd name="connsiteY4" fmla="*/ 666602 h 1349862"/>
                <a:gd name="connsiteX5" fmla="*/ 6840220 w 7659283"/>
                <a:gd name="connsiteY5" fmla="*/ 468482 h 1349862"/>
                <a:gd name="connsiteX6" fmla="*/ 7659283 w 7659283"/>
                <a:gd name="connsiteY6" fmla="*/ 0 h 1349862"/>
                <a:gd name="connsiteX0" fmla="*/ 7666903 w 7666903"/>
                <a:gd name="connsiteY0" fmla="*/ 0 h 1334772"/>
                <a:gd name="connsiteX1" fmla="*/ 0 w 7666903"/>
                <a:gd name="connsiteY1" fmla="*/ 1272 h 1334772"/>
                <a:gd name="connsiteX2" fmla="*/ 0 w 7666903"/>
                <a:gd name="connsiteY2" fmla="*/ 1334772 h 1334772"/>
                <a:gd name="connsiteX3" fmla="*/ 1026160 w 7666903"/>
                <a:gd name="connsiteY3" fmla="*/ 1009652 h 1334772"/>
                <a:gd name="connsiteX4" fmla="*/ 4318000 w 7666903"/>
                <a:gd name="connsiteY4" fmla="*/ 651512 h 1334772"/>
                <a:gd name="connsiteX5" fmla="*/ 6840220 w 7666903"/>
                <a:gd name="connsiteY5" fmla="*/ 453392 h 1334772"/>
                <a:gd name="connsiteX6" fmla="*/ 7666903 w 7666903"/>
                <a:gd name="connsiteY6" fmla="*/ 0 h 1334772"/>
                <a:gd name="connsiteX0" fmla="*/ 9145183 w 9145183"/>
                <a:gd name="connsiteY0" fmla="*/ 0 h 1349862"/>
                <a:gd name="connsiteX1" fmla="*/ 0 w 9145183"/>
                <a:gd name="connsiteY1" fmla="*/ 16362 h 1349862"/>
                <a:gd name="connsiteX2" fmla="*/ 0 w 9145183"/>
                <a:gd name="connsiteY2" fmla="*/ 1349862 h 1349862"/>
                <a:gd name="connsiteX3" fmla="*/ 1026160 w 9145183"/>
                <a:gd name="connsiteY3" fmla="*/ 1024742 h 1349862"/>
                <a:gd name="connsiteX4" fmla="*/ 4318000 w 9145183"/>
                <a:gd name="connsiteY4" fmla="*/ 666602 h 1349862"/>
                <a:gd name="connsiteX5" fmla="*/ 6840220 w 9145183"/>
                <a:gd name="connsiteY5" fmla="*/ 468482 h 1349862"/>
                <a:gd name="connsiteX6" fmla="*/ 9145183 w 9145183"/>
                <a:gd name="connsiteY6" fmla="*/ 0 h 1349862"/>
                <a:gd name="connsiteX0" fmla="*/ 9145183 w 9145183"/>
                <a:gd name="connsiteY0" fmla="*/ 0 h 1349862"/>
                <a:gd name="connsiteX1" fmla="*/ 0 w 9145183"/>
                <a:gd name="connsiteY1" fmla="*/ 16362 h 1349862"/>
                <a:gd name="connsiteX2" fmla="*/ 0 w 9145183"/>
                <a:gd name="connsiteY2" fmla="*/ 1349862 h 1349862"/>
                <a:gd name="connsiteX3" fmla="*/ 1026160 w 9145183"/>
                <a:gd name="connsiteY3" fmla="*/ 1024742 h 1349862"/>
                <a:gd name="connsiteX4" fmla="*/ 4318000 w 9145183"/>
                <a:gd name="connsiteY4" fmla="*/ 666602 h 1349862"/>
                <a:gd name="connsiteX5" fmla="*/ 6840220 w 9145183"/>
                <a:gd name="connsiteY5" fmla="*/ 468482 h 1349862"/>
                <a:gd name="connsiteX6" fmla="*/ 9145183 w 9145183"/>
                <a:gd name="connsiteY6" fmla="*/ 0 h 1349862"/>
                <a:gd name="connsiteX0" fmla="*/ 9152803 w 9152803"/>
                <a:gd name="connsiteY0" fmla="*/ 13817 h 1333500"/>
                <a:gd name="connsiteX1" fmla="*/ 0 w 9152803"/>
                <a:gd name="connsiteY1" fmla="*/ 0 h 1333500"/>
                <a:gd name="connsiteX2" fmla="*/ 0 w 9152803"/>
                <a:gd name="connsiteY2" fmla="*/ 1333500 h 1333500"/>
                <a:gd name="connsiteX3" fmla="*/ 1026160 w 9152803"/>
                <a:gd name="connsiteY3" fmla="*/ 1008380 h 1333500"/>
                <a:gd name="connsiteX4" fmla="*/ 4318000 w 9152803"/>
                <a:gd name="connsiteY4" fmla="*/ 650240 h 1333500"/>
                <a:gd name="connsiteX5" fmla="*/ 6840220 w 9152803"/>
                <a:gd name="connsiteY5" fmla="*/ 452120 h 1333500"/>
                <a:gd name="connsiteX6" fmla="*/ 9152803 w 9152803"/>
                <a:gd name="connsiteY6" fmla="*/ 13817 h 1333500"/>
                <a:gd name="connsiteX0" fmla="*/ 9152803 w 9152803"/>
                <a:gd name="connsiteY0" fmla="*/ 0 h 1319683"/>
                <a:gd name="connsiteX1" fmla="*/ 7620 w 9152803"/>
                <a:gd name="connsiteY1" fmla="*/ 16362 h 1319683"/>
                <a:gd name="connsiteX2" fmla="*/ 0 w 9152803"/>
                <a:gd name="connsiteY2" fmla="*/ 1319683 h 1319683"/>
                <a:gd name="connsiteX3" fmla="*/ 1026160 w 9152803"/>
                <a:gd name="connsiteY3" fmla="*/ 994563 h 1319683"/>
                <a:gd name="connsiteX4" fmla="*/ 4318000 w 9152803"/>
                <a:gd name="connsiteY4" fmla="*/ 636423 h 1319683"/>
                <a:gd name="connsiteX5" fmla="*/ 6840220 w 9152803"/>
                <a:gd name="connsiteY5" fmla="*/ 438303 h 1319683"/>
                <a:gd name="connsiteX6" fmla="*/ 9152803 w 9152803"/>
                <a:gd name="connsiteY6" fmla="*/ 0 h 1319683"/>
                <a:gd name="connsiteX0" fmla="*/ 9152803 w 9152803"/>
                <a:gd name="connsiteY0" fmla="*/ 0 h 1319683"/>
                <a:gd name="connsiteX1" fmla="*/ 7620 w 9152803"/>
                <a:gd name="connsiteY1" fmla="*/ 8817 h 1319683"/>
                <a:gd name="connsiteX2" fmla="*/ 0 w 9152803"/>
                <a:gd name="connsiteY2" fmla="*/ 1319683 h 1319683"/>
                <a:gd name="connsiteX3" fmla="*/ 1026160 w 9152803"/>
                <a:gd name="connsiteY3" fmla="*/ 994563 h 1319683"/>
                <a:gd name="connsiteX4" fmla="*/ 4318000 w 9152803"/>
                <a:gd name="connsiteY4" fmla="*/ 636423 h 1319683"/>
                <a:gd name="connsiteX5" fmla="*/ 6840220 w 9152803"/>
                <a:gd name="connsiteY5" fmla="*/ 438303 h 1319683"/>
                <a:gd name="connsiteX6" fmla="*/ 9152803 w 9152803"/>
                <a:gd name="connsiteY6" fmla="*/ 0 h 131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52803" h="1319683">
                  <a:moveTo>
                    <a:pt x="9152803" y="0"/>
                  </a:moveTo>
                  <a:lnTo>
                    <a:pt x="7620" y="8817"/>
                  </a:lnTo>
                  <a:lnTo>
                    <a:pt x="0" y="1319683"/>
                  </a:lnTo>
                  <a:lnTo>
                    <a:pt x="1026160" y="994563"/>
                  </a:lnTo>
                  <a:lnTo>
                    <a:pt x="4318000" y="636423"/>
                  </a:lnTo>
                  <a:lnTo>
                    <a:pt x="6840220" y="438303"/>
                  </a:lnTo>
                  <a:lnTo>
                    <a:pt x="915280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2" name="Picture 2" descr="H:\ppt\header 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82" t="1" r="254" b="-1"/>
            <a:stretch/>
          </p:blipFill>
          <p:spPr bwMode="auto">
            <a:xfrm>
              <a:off x="1" y="-9526"/>
              <a:ext cx="9143999" cy="1404129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Right Triangle 62"/>
            <p:cNvSpPr/>
            <p:nvPr/>
          </p:nvSpPr>
          <p:spPr>
            <a:xfrm flipV="1">
              <a:off x="-7366" y="-6919"/>
              <a:ext cx="1238018" cy="1219201"/>
            </a:xfrm>
            <a:prstGeom prst="rtTriangle">
              <a:avLst/>
            </a:prstGeom>
            <a:solidFill>
              <a:srgbClr val="7286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4" name="Picture 9" descr="H:\ppt\11111111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923" y="205578"/>
              <a:ext cx="982369" cy="702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5" name="Picture 4" descr="C:\Users\giorgi basiashvili\Desktop\Untitled-1.png"/>
          <p:cNvPicPr>
            <a:picLocks noChangeAspect="1" noChangeArrowheads="1"/>
          </p:cNvPicPr>
          <p:nvPr/>
        </p:nvPicPr>
        <p:blipFill>
          <a:blip r:embed="rId5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5948" y="68853"/>
            <a:ext cx="1066800" cy="10676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itle 1"/>
          <p:cNvSpPr>
            <a:spLocks noGrp="1"/>
          </p:cNvSpPr>
          <p:nvPr>
            <p:ph type="title" idx="4294967295"/>
          </p:nvPr>
        </p:nvSpPr>
        <p:spPr>
          <a:xfrm>
            <a:off x="-7366" y="1466041"/>
            <a:ext cx="9151366" cy="968959"/>
          </a:xfrm>
          <a:solidFill>
            <a:srgbClr val="5C729F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en-GB" sz="2400" dirty="0" err="1"/>
              <a:t>Samtredia</a:t>
            </a:r>
            <a:r>
              <a:rPr lang="en-GB" sz="2400" dirty="0"/>
              <a:t> – Zugdidi Bypass</a:t>
            </a:r>
            <a:br>
              <a:rPr lang="en-GB" sz="2400" dirty="0"/>
            </a:br>
            <a:r>
              <a:rPr lang="en-GB" sz="2400" dirty="0" smtClean="0"/>
              <a:t>including </a:t>
            </a:r>
            <a:r>
              <a:rPr lang="en-GB" sz="2400" dirty="0"/>
              <a:t>new </a:t>
            </a:r>
            <a:r>
              <a:rPr lang="en-GB" sz="2400" dirty="0" err="1"/>
              <a:t>Anaklia</a:t>
            </a:r>
            <a:r>
              <a:rPr lang="en-GB" sz="2400" dirty="0"/>
              <a:t> Port </a:t>
            </a:r>
            <a:r>
              <a:rPr lang="en-GB" sz="2400" dirty="0" smtClean="0"/>
              <a:t>connection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5181600" y="2775426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Russia</a:t>
            </a:r>
            <a:endParaRPr lang="en-GB" sz="1400" dirty="0"/>
          </a:p>
        </p:txBody>
      </p:sp>
      <p:sp>
        <p:nvSpPr>
          <p:cNvPr id="82" name="TextBox 81"/>
          <p:cNvSpPr txBox="1"/>
          <p:nvPr/>
        </p:nvSpPr>
        <p:spPr>
          <a:xfrm>
            <a:off x="4912456" y="6483057"/>
            <a:ext cx="806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Armenia</a:t>
            </a:r>
            <a:endParaRPr lang="en-GB" sz="1400" dirty="0"/>
          </a:p>
        </p:txBody>
      </p:sp>
      <p:sp>
        <p:nvSpPr>
          <p:cNvPr id="83" name="TextBox 82"/>
          <p:cNvSpPr txBox="1"/>
          <p:nvPr/>
        </p:nvSpPr>
        <p:spPr>
          <a:xfrm>
            <a:off x="7329385" y="6483057"/>
            <a:ext cx="9548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Azerbaijan</a:t>
            </a:r>
            <a:endParaRPr lang="en-GB" sz="1400" dirty="0"/>
          </a:p>
        </p:txBody>
      </p:sp>
      <p:sp>
        <p:nvSpPr>
          <p:cNvPr id="84" name="TextBox 83"/>
          <p:cNvSpPr txBox="1"/>
          <p:nvPr/>
        </p:nvSpPr>
        <p:spPr>
          <a:xfrm>
            <a:off x="1681545" y="6192593"/>
            <a:ext cx="6651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Turkey</a:t>
            </a:r>
            <a:endParaRPr lang="en-GB" sz="1400" dirty="0"/>
          </a:p>
        </p:txBody>
      </p:sp>
      <p:sp>
        <p:nvSpPr>
          <p:cNvPr id="44" name="Oval 43"/>
          <p:cNvSpPr/>
          <p:nvPr/>
        </p:nvSpPr>
        <p:spPr>
          <a:xfrm>
            <a:off x="2273635" y="5417579"/>
            <a:ext cx="85725" cy="8572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TextBox 44"/>
          <p:cNvSpPr txBox="1"/>
          <p:nvPr/>
        </p:nvSpPr>
        <p:spPr>
          <a:xfrm>
            <a:off x="1553508" y="5240715"/>
            <a:ext cx="8082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Batumi Port</a:t>
            </a:r>
            <a:endParaRPr lang="en-GB" sz="1000" dirty="0"/>
          </a:p>
        </p:txBody>
      </p:sp>
      <p:sp>
        <p:nvSpPr>
          <p:cNvPr id="51" name="Oval 50"/>
          <p:cNvSpPr/>
          <p:nvPr/>
        </p:nvSpPr>
        <p:spPr>
          <a:xfrm>
            <a:off x="2233430" y="4532710"/>
            <a:ext cx="85725" cy="8572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TextBox 53"/>
          <p:cNvSpPr txBox="1"/>
          <p:nvPr/>
        </p:nvSpPr>
        <p:spPr>
          <a:xfrm>
            <a:off x="1632108" y="4443170"/>
            <a:ext cx="6399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Poti</a:t>
            </a:r>
            <a:r>
              <a:rPr lang="en-US" sz="1000" dirty="0" smtClean="0"/>
              <a:t> Port</a:t>
            </a:r>
            <a:endParaRPr lang="en-GB" sz="1000" dirty="0"/>
          </a:p>
        </p:txBody>
      </p:sp>
      <p:sp>
        <p:nvSpPr>
          <p:cNvPr id="55" name="Oval 54"/>
          <p:cNvSpPr/>
          <p:nvPr/>
        </p:nvSpPr>
        <p:spPr>
          <a:xfrm>
            <a:off x="2082099" y="4067953"/>
            <a:ext cx="85725" cy="8572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TextBox 56"/>
          <p:cNvSpPr txBox="1"/>
          <p:nvPr/>
        </p:nvSpPr>
        <p:spPr>
          <a:xfrm>
            <a:off x="963524" y="3747605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dirty="0" err="1" smtClean="0"/>
              <a:t>Anaklia</a:t>
            </a:r>
            <a:r>
              <a:rPr lang="en-US" sz="900" dirty="0" smtClean="0"/>
              <a:t> Deep Sea Port</a:t>
            </a:r>
          </a:p>
          <a:p>
            <a:pPr algn="r"/>
            <a:r>
              <a:rPr lang="en-US" sz="900" dirty="0" smtClean="0"/>
              <a:t>(Planned)</a:t>
            </a:r>
            <a:endParaRPr lang="en-GB" sz="900" dirty="0"/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164016"/>
              </p:ext>
            </p:extLst>
          </p:nvPr>
        </p:nvGraphicFramePr>
        <p:xfrm>
          <a:off x="4571999" y="2506438"/>
          <a:ext cx="4447227" cy="8686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901882"/>
                <a:gridCol w="954341"/>
                <a:gridCol w="1591004"/>
              </a:tblGrid>
              <a:tr h="274321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/>
                        <a:t>Section</a:t>
                      </a:r>
                      <a:endParaRPr lang="en-US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/>
                        <a:t>Length</a:t>
                      </a:r>
                      <a:endParaRPr lang="en-US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/>
                        <a:t>Cost </a:t>
                      </a:r>
                      <a:r>
                        <a:rPr lang="en-US" sz="1300" b="1" dirty="0" err="1" smtClean="0"/>
                        <a:t>Mln</a:t>
                      </a:r>
                      <a:r>
                        <a:rPr lang="en-US" sz="1300" b="1" dirty="0" smtClean="0"/>
                        <a:t> USD</a:t>
                      </a:r>
                      <a:endParaRPr lang="en-US" sz="1300" b="1" dirty="0"/>
                    </a:p>
                  </a:txBody>
                  <a:tcPr/>
                </a:tc>
              </a:tr>
              <a:tr h="27432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Samtredia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 – Zugdidi Bypass)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Sylfaen" panose="010A05020503060303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US" sz="1300" b="0" dirty="0" smtClean="0"/>
                        <a:t>72</a:t>
                      </a:r>
                      <a:r>
                        <a:rPr lang="en-US" sz="1300" b="0" baseline="0" dirty="0" smtClean="0"/>
                        <a:t> </a:t>
                      </a:r>
                      <a:r>
                        <a:rPr lang="en-US" sz="1300" b="0" dirty="0" smtClean="0"/>
                        <a:t>km</a:t>
                      </a:r>
                      <a:endParaRPr lang="en-US" sz="13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 smtClean="0"/>
                        <a:t>140</a:t>
                      </a:r>
                      <a:endParaRPr lang="en-US" sz="1300" b="0" dirty="0"/>
                    </a:p>
                  </a:txBody>
                  <a:tcPr/>
                </a:tc>
              </a:tr>
              <a:tr h="20425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Anaklia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 Port Connection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Sylfaen" panose="010A05020503060303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US" sz="1300" b="0" dirty="0" smtClean="0"/>
                        <a:t>18 km</a:t>
                      </a:r>
                      <a:endParaRPr lang="en-US" sz="13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 smtClean="0"/>
                        <a:t>60</a:t>
                      </a:r>
                      <a:endParaRPr lang="en-US" sz="1300" b="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837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3098"/>
          <a:stretch/>
        </p:blipFill>
        <p:spPr bwMode="auto">
          <a:xfrm rot="10800000">
            <a:off x="-7367" y="4648200"/>
            <a:ext cx="9144001" cy="220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98125" y="2582530"/>
            <a:ext cx="43024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Project Data: </a:t>
            </a:r>
          </a:p>
          <a:p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Status: </a:t>
            </a:r>
            <a:r>
              <a:rPr lang="en-GB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PFS </a:t>
            </a:r>
            <a:r>
              <a:rPr lang="en-GB" sz="1600" dirty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and </a:t>
            </a:r>
            <a:r>
              <a:rPr lang="en-GB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FS </a:t>
            </a:r>
            <a:r>
              <a:rPr lang="en-GB" sz="1600" dirty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is ongoing.</a:t>
            </a:r>
            <a:endParaRPr lang="en-GB" sz="1400" dirty="0" smtClean="0">
              <a:latin typeface="+mj-lt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GB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Estimated Cost</a:t>
            </a:r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: 60 </a:t>
            </a:r>
            <a:r>
              <a:rPr lang="en-US" sz="1600" dirty="0" err="1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mln</a:t>
            </a:r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. USD</a:t>
            </a:r>
            <a:r>
              <a:rPr lang="ka-GE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600" dirty="0">
                <a:ea typeface="Tahoma" panose="020B0604030504040204" pitchFamily="34" charset="0"/>
                <a:cs typeface="Times New Roman" panose="02020603050405020304" pitchFamily="18" charset="0"/>
              </a:rPr>
              <a:t>Design Period: </a:t>
            </a:r>
            <a:r>
              <a:rPr lang="en-US" sz="1600" dirty="0" smtClean="0">
                <a:ea typeface="Tahoma" panose="020B0604030504040204" pitchFamily="34" charset="0"/>
                <a:cs typeface="Times New Roman" panose="02020603050405020304" pitchFamily="18" charset="0"/>
              </a:rPr>
              <a:t>2017– 2018</a:t>
            </a:r>
            <a:endParaRPr lang="en-US" sz="1600" dirty="0"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1600" dirty="0">
                <a:ea typeface="Tahoma" panose="020B0604030504040204" pitchFamily="34" charset="0"/>
                <a:cs typeface="Times New Roman" panose="02020603050405020304" pitchFamily="18" charset="0"/>
              </a:rPr>
              <a:t>Construction Period: </a:t>
            </a:r>
            <a:r>
              <a:rPr lang="en-US" sz="1600" dirty="0" smtClean="0">
                <a:ea typeface="Tahoma" panose="020B0604030504040204" pitchFamily="34" charset="0"/>
                <a:cs typeface="Times New Roman" panose="02020603050405020304" pitchFamily="18" charset="0"/>
              </a:rPr>
              <a:t>2018 </a:t>
            </a:r>
            <a:r>
              <a:rPr lang="en-US" sz="1600" dirty="0">
                <a:ea typeface="Tahoma" panose="020B0604030504040204" pitchFamily="34" charset="0"/>
                <a:cs typeface="Times New Roman" panose="02020603050405020304" pitchFamily="18" charset="0"/>
              </a:rPr>
              <a:t>– </a:t>
            </a:r>
            <a:r>
              <a:rPr lang="en-US" sz="1600" dirty="0" smtClean="0">
                <a:ea typeface="Tahoma" panose="020B0604030504040204" pitchFamily="34" charset="0"/>
                <a:cs typeface="Times New Roman" panose="02020603050405020304" pitchFamily="18" charset="0"/>
              </a:rPr>
              <a:t>2020</a:t>
            </a:r>
          </a:p>
          <a:p>
            <a:r>
              <a:rPr lang="en-US" sz="1600" dirty="0">
                <a:ea typeface="Tahoma" panose="020B0604030504040204" pitchFamily="34" charset="0"/>
                <a:cs typeface="Times New Roman" panose="02020603050405020304" pitchFamily="18" charset="0"/>
              </a:rPr>
              <a:t>Donor: </a:t>
            </a:r>
            <a:r>
              <a:rPr lang="en-US" sz="1600" dirty="0" smtClean="0">
                <a:solidFill>
                  <a:srgbClr val="C0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N/A</a:t>
            </a:r>
            <a:endParaRPr lang="en-US" sz="1600" dirty="0">
              <a:solidFill>
                <a:srgbClr val="C00000"/>
              </a:solidFill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-7366" y="-9526"/>
            <a:ext cx="9159259" cy="1404129"/>
            <a:chOff x="-7366" y="-9526"/>
            <a:chExt cx="9159259" cy="1404129"/>
          </a:xfrm>
        </p:grpSpPr>
        <p:sp>
          <p:nvSpPr>
            <p:cNvPr id="33" name="Freeform 32"/>
            <p:cNvSpPr/>
            <p:nvPr/>
          </p:nvSpPr>
          <p:spPr>
            <a:xfrm>
              <a:off x="-910" y="-6919"/>
              <a:ext cx="9152803" cy="1332844"/>
            </a:xfrm>
            <a:custGeom>
              <a:avLst/>
              <a:gdLst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0 w 7734300"/>
                <a:gd name="connsiteY8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129540 w 7734300"/>
                <a:gd name="connsiteY8" fmla="*/ 304800 h 1760220"/>
                <a:gd name="connsiteX9" fmla="*/ 0 w 7734300"/>
                <a:gd name="connsiteY9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279400 w 7734300"/>
                <a:gd name="connsiteY8" fmla="*/ 147320 h 1760220"/>
                <a:gd name="connsiteX9" fmla="*/ 0 w 7734300"/>
                <a:gd name="connsiteY9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0 w 7734300"/>
                <a:gd name="connsiteY8" fmla="*/ 281940 h 1760220"/>
                <a:gd name="connsiteX0" fmla="*/ 0 w 7734300"/>
                <a:gd name="connsiteY0" fmla="*/ 281940 h 1760220"/>
                <a:gd name="connsiteX1" fmla="*/ 101600 w 7734300"/>
                <a:gd name="connsiteY1" fmla="*/ 355600 h 1760220"/>
                <a:gd name="connsiteX2" fmla="*/ 22860 w 7734300"/>
                <a:gd name="connsiteY2" fmla="*/ 1760220 h 1760220"/>
                <a:gd name="connsiteX3" fmla="*/ 121920 w 7734300"/>
                <a:gd name="connsiteY3" fmla="*/ 1684020 h 1760220"/>
                <a:gd name="connsiteX4" fmla="*/ 1127760 w 7734300"/>
                <a:gd name="connsiteY4" fmla="*/ 1363980 h 1760220"/>
                <a:gd name="connsiteX5" fmla="*/ 4419600 w 7734300"/>
                <a:gd name="connsiteY5" fmla="*/ 1005840 h 1760220"/>
                <a:gd name="connsiteX6" fmla="*/ 6941820 w 7734300"/>
                <a:gd name="connsiteY6" fmla="*/ 807720 h 1760220"/>
                <a:gd name="connsiteX7" fmla="*/ 7734300 w 7734300"/>
                <a:gd name="connsiteY7" fmla="*/ 381000 h 1760220"/>
                <a:gd name="connsiteX8" fmla="*/ 6903720 w 7734300"/>
                <a:gd name="connsiteY8" fmla="*/ 0 h 1760220"/>
                <a:gd name="connsiteX9" fmla="*/ 0 w 7734300"/>
                <a:gd name="connsiteY9" fmla="*/ 281940 h 1760220"/>
                <a:gd name="connsiteX0" fmla="*/ 6880860 w 7711440"/>
                <a:gd name="connsiteY0" fmla="*/ 0 h 1760220"/>
                <a:gd name="connsiteX1" fmla="*/ 78740 w 7711440"/>
                <a:gd name="connsiteY1" fmla="*/ 355600 h 1760220"/>
                <a:gd name="connsiteX2" fmla="*/ 0 w 7711440"/>
                <a:gd name="connsiteY2" fmla="*/ 1760220 h 1760220"/>
                <a:gd name="connsiteX3" fmla="*/ 99060 w 7711440"/>
                <a:gd name="connsiteY3" fmla="*/ 1684020 h 1760220"/>
                <a:gd name="connsiteX4" fmla="*/ 1104900 w 7711440"/>
                <a:gd name="connsiteY4" fmla="*/ 1363980 h 1760220"/>
                <a:gd name="connsiteX5" fmla="*/ 4396740 w 7711440"/>
                <a:gd name="connsiteY5" fmla="*/ 1005840 h 1760220"/>
                <a:gd name="connsiteX6" fmla="*/ 6918960 w 7711440"/>
                <a:gd name="connsiteY6" fmla="*/ 807720 h 1760220"/>
                <a:gd name="connsiteX7" fmla="*/ 7711440 w 7711440"/>
                <a:gd name="connsiteY7" fmla="*/ 381000 h 1760220"/>
                <a:gd name="connsiteX8" fmla="*/ 6880860 w 7711440"/>
                <a:gd name="connsiteY8" fmla="*/ 0 h 1760220"/>
                <a:gd name="connsiteX0" fmla="*/ 6802120 w 7632700"/>
                <a:gd name="connsiteY0" fmla="*/ 0 h 1684020"/>
                <a:gd name="connsiteX1" fmla="*/ 0 w 7632700"/>
                <a:gd name="connsiteY1" fmla="*/ 355600 h 1684020"/>
                <a:gd name="connsiteX2" fmla="*/ 20320 w 7632700"/>
                <a:gd name="connsiteY2" fmla="*/ 1684020 h 1684020"/>
                <a:gd name="connsiteX3" fmla="*/ 1026160 w 7632700"/>
                <a:gd name="connsiteY3" fmla="*/ 1363980 h 1684020"/>
                <a:gd name="connsiteX4" fmla="*/ 4318000 w 7632700"/>
                <a:gd name="connsiteY4" fmla="*/ 1005840 h 1684020"/>
                <a:gd name="connsiteX5" fmla="*/ 6840220 w 7632700"/>
                <a:gd name="connsiteY5" fmla="*/ 807720 h 1684020"/>
                <a:gd name="connsiteX6" fmla="*/ 7632700 w 7632700"/>
                <a:gd name="connsiteY6" fmla="*/ 381000 h 1684020"/>
                <a:gd name="connsiteX7" fmla="*/ 6802120 w 7632700"/>
                <a:gd name="connsiteY7" fmla="*/ 0 h 1684020"/>
                <a:gd name="connsiteX0" fmla="*/ 6802120 w 7632700"/>
                <a:gd name="connsiteY0" fmla="*/ 0 h 1689100"/>
                <a:gd name="connsiteX1" fmla="*/ 0 w 7632700"/>
                <a:gd name="connsiteY1" fmla="*/ 355600 h 1689100"/>
                <a:gd name="connsiteX2" fmla="*/ 0 w 7632700"/>
                <a:gd name="connsiteY2" fmla="*/ 1689100 h 1689100"/>
                <a:gd name="connsiteX3" fmla="*/ 1026160 w 7632700"/>
                <a:gd name="connsiteY3" fmla="*/ 1363980 h 1689100"/>
                <a:gd name="connsiteX4" fmla="*/ 4318000 w 7632700"/>
                <a:gd name="connsiteY4" fmla="*/ 1005840 h 1689100"/>
                <a:gd name="connsiteX5" fmla="*/ 6840220 w 7632700"/>
                <a:gd name="connsiteY5" fmla="*/ 807720 h 1689100"/>
                <a:gd name="connsiteX6" fmla="*/ 7632700 w 7632700"/>
                <a:gd name="connsiteY6" fmla="*/ 381000 h 1689100"/>
                <a:gd name="connsiteX7" fmla="*/ 6802120 w 7632700"/>
                <a:gd name="connsiteY7" fmla="*/ 0 h 1689100"/>
                <a:gd name="connsiteX0" fmla="*/ 7632700 w 7632700"/>
                <a:gd name="connsiteY0" fmla="*/ 25400 h 1333500"/>
                <a:gd name="connsiteX1" fmla="*/ 0 w 7632700"/>
                <a:gd name="connsiteY1" fmla="*/ 0 h 1333500"/>
                <a:gd name="connsiteX2" fmla="*/ 0 w 7632700"/>
                <a:gd name="connsiteY2" fmla="*/ 1333500 h 1333500"/>
                <a:gd name="connsiteX3" fmla="*/ 1026160 w 7632700"/>
                <a:gd name="connsiteY3" fmla="*/ 1008380 h 1333500"/>
                <a:gd name="connsiteX4" fmla="*/ 4318000 w 7632700"/>
                <a:gd name="connsiteY4" fmla="*/ 650240 h 1333500"/>
                <a:gd name="connsiteX5" fmla="*/ 6840220 w 7632700"/>
                <a:gd name="connsiteY5" fmla="*/ 452120 h 1333500"/>
                <a:gd name="connsiteX6" fmla="*/ 7632700 w 7632700"/>
                <a:gd name="connsiteY6" fmla="*/ 25400 h 1333500"/>
                <a:gd name="connsiteX0" fmla="*/ 7653020 w 7653020"/>
                <a:gd name="connsiteY0" fmla="*/ 0 h 1343660"/>
                <a:gd name="connsiteX1" fmla="*/ 0 w 7653020"/>
                <a:gd name="connsiteY1" fmla="*/ 10160 h 1343660"/>
                <a:gd name="connsiteX2" fmla="*/ 0 w 7653020"/>
                <a:gd name="connsiteY2" fmla="*/ 1343660 h 1343660"/>
                <a:gd name="connsiteX3" fmla="*/ 1026160 w 7653020"/>
                <a:gd name="connsiteY3" fmla="*/ 1018540 h 1343660"/>
                <a:gd name="connsiteX4" fmla="*/ 4318000 w 7653020"/>
                <a:gd name="connsiteY4" fmla="*/ 660400 h 1343660"/>
                <a:gd name="connsiteX5" fmla="*/ 6840220 w 7653020"/>
                <a:gd name="connsiteY5" fmla="*/ 462280 h 1343660"/>
                <a:gd name="connsiteX6" fmla="*/ 7653020 w 7653020"/>
                <a:gd name="connsiteY6" fmla="*/ 0 h 1343660"/>
                <a:gd name="connsiteX0" fmla="*/ 7653020 w 7653020"/>
                <a:gd name="connsiteY0" fmla="*/ 2242 h 1333500"/>
                <a:gd name="connsiteX1" fmla="*/ 0 w 7653020"/>
                <a:gd name="connsiteY1" fmla="*/ 0 h 1333500"/>
                <a:gd name="connsiteX2" fmla="*/ 0 w 7653020"/>
                <a:gd name="connsiteY2" fmla="*/ 1333500 h 1333500"/>
                <a:gd name="connsiteX3" fmla="*/ 1026160 w 7653020"/>
                <a:gd name="connsiteY3" fmla="*/ 1008380 h 1333500"/>
                <a:gd name="connsiteX4" fmla="*/ 4318000 w 7653020"/>
                <a:gd name="connsiteY4" fmla="*/ 650240 h 1333500"/>
                <a:gd name="connsiteX5" fmla="*/ 6840220 w 7653020"/>
                <a:gd name="connsiteY5" fmla="*/ 452120 h 1333500"/>
                <a:gd name="connsiteX6" fmla="*/ 7653020 w 7653020"/>
                <a:gd name="connsiteY6" fmla="*/ 2242 h 1333500"/>
                <a:gd name="connsiteX0" fmla="*/ 7659283 w 7659283"/>
                <a:gd name="connsiteY0" fmla="*/ 0 h 1349862"/>
                <a:gd name="connsiteX1" fmla="*/ 0 w 7659283"/>
                <a:gd name="connsiteY1" fmla="*/ 16362 h 1349862"/>
                <a:gd name="connsiteX2" fmla="*/ 0 w 7659283"/>
                <a:gd name="connsiteY2" fmla="*/ 1349862 h 1349862"/>
                <a:gd name="connsiteX3" fmla="*/ 1026160 w 7659283"/>
                <a:gd name="connsiteY3" fmla="*/ 1024742 h 1349862"/>
                <a:gd name="connsiteX4" fmla="*/ 4318000 w 7659283"/>
                <a:gd name="connsiteY4" fmla="*/ 666602 h 1349862"/>
                <a:gd name="connsiteX5" fmla="*/ 6840220 w 7659283"/>
                <a:gd name="connsiteY5" fmla="*/ 468482 h 1349862"/>
                <a:gd name="connsiteX6" fmla="*/ 7659283 w 7659283"/>
                <a:gd name="connsiteY6" fmla="*/ 0 h 1349862"/>
                <a:gd name="connsiteX0" fmla="*/ 7666903 w 7666903"/>
                <a:gd name="connsiteY0" fmla="*/ 0 h 1334772"/>
                <a:gd name="connsiteX1" fmla="*/ 0 w 7666903"/>
                <a:gd name="connsiteY1" fmla="*/ 1272 h 1334772"/>
                <a:gd name="connsiteX2" fmla="*/ 0 w 7666903"/>
                <a:gd name="connsiteY2" fmla="*/ 1334772 h 1334772"/>
                <a:gd name="connsiteX3" fmla="*/ 1026160 w 7666903"/>
                <a:gd name="connsiteY3" fmla="*/ 1009652 h 1334772"/>
                <a:gd name="connsiteX4" fmla="*/ 4318000 w 7666903"/>
                <a:gd name="connsiteY4" fmla="*/ 651512 h 1334772"/>
                <a:gd name="connsiteX5" fmla="*/ 6840220 w 7666903"/>
                <a:gd name="connsiteY5" fmla="*/ 453392 h 1334772"/>
                <a:gd name="connsiteX6" fmla="*/ 7666903 w 7666903"/>
                <a:gd name="connsiteY6" fmla="*/ 0 h 1334772"/>
                <a:gd name="connsiteX0" fmla="*/ 9145183 w 9145183"/>
                <a:gd name="connsiteY0" fmla="*/ 0 h 1349862"/>
                <a:gd name="connsiteX1" fmla="*/ 0 w 9145183"/>
                <a:gd name="connsiteY1" fmla="*/ 16362 h 1349862"/>
                <a:gd name="connsiteX2" fmla="*/ 0 w 9145183"/>
                <a:gd name="connsiteY2" fmla="*/ 1349862 h 1349862"/>
                <a:gd name="connsiteX3" fmla="*/ 1026160 w 9145183"/>
                <a:gd name="connsiteY3" fmla="*/ 1024742 h 1349862"/>
                <a:gd name="connsiteX4" fmla="*/ 4318000 w 9145183"/>
                <a:gd name="connsiteY4" fmla="*/ 666602 h 1349862"/>
                <a:gd name="connsiteX5" fmla="*/ 6840220 w 9145183"/>
                <a:gd name="connsiteY5" fmla="*/ 468482 h 1349862"/>
                <a:gd name="connsiteX6" fmla="*/ 9145183 w 9145183"/>
                <a:gd name="connsiteY6" fmla="*/ 0 h 1349862"/>
                <a:gd name="connsiteX0" fmla="*/ 9145183 w 9145183"/>
                <a:gd name="connsiteY0" fmla="*/ 0 h 1349862"/>
                <a:gd name="connsiteX1" fmla="*/ 0 w 9145183"/>
                <a:gd name="connsiteY1" fmla="*/ 16362 h 1349862"/>
                <a:gd name="connsiteX2" fmla="*/ 0 w 9145183"/>
                <a:gd name="connsiteY2" fmla="*/ 1349862 h 1349862"/>
                <a:gd name="connsiteX3" fmla="*/ 1026160 w 9145183"/>
                <a:gd name="connsiteY3" fmla="*/ 1024742 h 1349862"/>
                <a:gd name="connsiteX4" fmla="*/ 4318000 w 9145183"/>
                <a:gd name="connsiteY4" fmla="*/ 666602 h 1349862"/>
                <a:gd name="connsiteX5" fmla="*/ 6840220 w 9145183"/>
                <a:gd name="connsiteY5" fmla="*/ 468482 h 1349862"/>
                <a:gd name="connsiteX6" fmla="*/ 9145183 w 9145183"/>
                <a:gd name="connsiteY6" fmla="*/ 0 h 1349862"/>
                <a:gd name="connsiteX0" fmla="*/ 9152803 w 9152803"/>
                <a:gd name="connsiteY0" fmla="*/ 13817 h 1333500"/>
                <a:gd name="connsiteX1" fmla="*/ 0 w 9152803"/>
                <a:gd name="connsiteY1" fmla="*/ 0 h 1333500"/>
                <a:gd name="connsiteX2" fmla="*/ 0 w 9152803"/>
                <a:gd name="connsiteY2" fmla="*/ 1333500 h 1333500"/>
                <a:gd name="connsiteX3" fmla="*/ 1026160 w 9152803"/>
                <a:gd name="connsiteY3" fmla="*/ 1008380 h 1333500"/>
                <a:gd name="connsiteX4" fmla="*/ 4318000 w 9152803"/>
                <a:gd name="connsiteY4" fmla="*/ 650240 h 1333500"/>
                <a:gd name="connsiteX5" fmla="*/ 6840220 w 9152803"/>
                <a:gd name="connsiteY5" fmla="*/ 452120 h 1333500"/>
                <a:gd name="connsiteX6" fmla="*/ 9152803 w 9152803"/>
                <a:gd name="connsiteY6" fmla="*/ 13817 h 1333500"/>
                <a:gd name="connsiteX0" fmla="*/ 9152803 w 9152803"/>
                <a:gd name="connsiteY0" fmla="*/ 0 h 1319683"/>
                <a:gd name="connsiteX1" fmla="*/ 7620 w 9152803"/>
                <a:gd name="connsiteY1" fmla="*/ 16362 h 1319683"/>
                <a:gd name="connsiteX2" fmla="*/ 0 w 9152803"/>
                <a:gd name="connsiteY2" fmla="*/ 1319683 h 1319683"/>
                <a:gd name="connsiteX3" fmla="*/ 1026160 w 9152803"/>
                <a:gd name="connsiteY3" fmla="*/ 994563 h 1319683"/>
                <a:gd name="connsiteX4" fmla="*/ 4318000 w 9152803"/>
                <a:gd name="connsiteY4" fmla="*/ 636423 h 1319683"/>
                <a:gd name="connsiteX5" fmla="*/ 6840220 w 9152803"/>
                <a:gd name="connsiteY5" fmla="*/ 438303 h 1319683"/>
                <a:gd name="connsiteX6" fmla="*/ 9152803 w 9152803"/>
                <a:gd name="connsiteY6" fmla="*/ 0 h 1319683"/>
                <a:gd name="connsiteX0" fmla="*/ 9152803 w 9152803"/>
                <a:gd name="connsiteY0" fmla="*/ 0 h 1319683"/>
                <a:gd name="connsiteX1" fmla="*/ 7620 w 9152803"/>
                <a:gd name="connsiteY1" fmla="*/ 8817 h 1319683"/>
                <a:gd name="connsiteX2" fmla="*/ 0 w 9152803"/>
                <a:gd name="connsiteY2" fmla="*/ 1319683 h 1319683"/>
                <a:gd name="connsiteX3" fmla="*/ 1026160 w 9152803"/>
                <a:gd name="connsiteY3" fmla="*/ 994563 h 1319683"/>
                <a:gd name="connsiteX4" fmla="*/ 4318000 w 9152803"/>
                <a:gd name="connsiteY4" fmla="*/ 636423 h 1319683"/>
                <a:gd name="connsiteX5" fmla="*/ 6840220 w 9152803"/>
                <a:gd name="connsiteY5" fmla="*/ 438303 h 1319683"/>
                <a:gd name="connsiteX6" fmla="*/ 9152803 w 9152803"/>
                <a:gd name="connsiteY6" fmla="*/ 0 h 131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52803" h="1319683">
                  <a:moveTo>
                    <a:pt x="9152803" y="0"/>
                  </a:moveTo>
                  <a:lnTo>
                    <a:pt x="7620" y="8817"/>
                  </a:lnTo>
                  <a:lnTo>
                    <a:pt x="0" y="1319683"/>
                  </a:lnTo>
                  <a:lnTo>
                    <a:pt x="1026160" y="994563"/>
                  </a:lnTo>
                  <a:lnTo>
                    <a:pt x="4318000" y="636423"/>
                  </a:lnTo>
                  <a:lnTo>
                    <a:pt x="6840220" y="438303"/>
                  </a:lnTo>
                  <a:lnTo>
                    <a:pt x="915280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2" descr="H:\ppt\header 2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82" t="1" r="254" b="-1"/>
            <a:stretch/>
          </p:blipFill>
          <p:spPr bwMode="auto">
            <a:xfrm>
              <a:off x="1" y="-9526"/>
              <a:ext cx="9143999" cy="1404129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ight Triangle 34"/>
            <p:cNvSpPr/>
            <p:nvPr/>
          </p:nvSpPr>
          <p:spPr>
            <a:xfrm flipV="1">
              <a:off x="-7366" y="-6919"/>
              <a:ext cx="1238018" cy="1219201"/>
            </a:xfrm>
            <a:prstGeom prst="rtTriangle">
              <a:avLst/>
            </a:prstGeom>
            <a:solidFill>
              <a:srgbClr val="7286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9" descr="H:\ppt\11111111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923" y="205578"/>
              <a:ext cx="982369" cy="702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Picture 4" descr="C:\Users\giorgi basiashvili\Desktop\Untitled-1.png"/>
          <p:cNvPicPr>
            <a:picLocks noChangeAspect="1" noChangeArrowheads="1"/>
          </p:cNvPicPr>
          <p:nvPr/>
        </p:nvPicPr>
        <p:blipFill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5948" y="68853"/>
            <a:ext cx="1066800" cy="10676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itle 1"/>
          <p:cNvSpPr>
            <a:spLocks noGrp="1"/>
          </p:cNvSpPr>
          <p:nvPr>
            <p:ph type="title" idx="4294967295"/>
          </p:nvPr>
        </p:nvSpPr>
        <p:spPr>
          <a:xfrm>
            <a:off x="527" y="1449389"/>
            <a:ext cx="9151366" cy="492667"/>
          </a:xfrm>
          <a:solidFill>
            <a:srgbClr val="5C729F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 smtClean="0"/>
              <a:t>Access </a:t>
            </a:r>
            <a:r>
              <a:rPr lang="en-US" sz="2400" dirty="0"/>
              <a:t>road to </a:t>
            </a:r>
            <a:r>
              <a:rPr lang="en-US" sz="2400" dirty="0" err="1"/>
              <a:t>Anaklia</a:t>
            </a:r>
            <a:r>
              <a:rPr lang="en-US" sz="2400" dirty="0"/>
              <a:t> port</a:t>
            </a:r>
            <a:endParaRPr lang="en-GB" sz="2400" dirty="0"/>
          </a:p>
        </p:txBody>
      </p:sp>
      <p:sp>
        <p:nvSpPr>
          <p:cNvPr id="20" name="Rectangle 19"/>
          <p:cNvSpPr/>
          <p:nvPr/>
        </p:nvSpPr>
        <p:spPr>
          <a:xfrm>
            <a:off x="-7368" y="4653280"/>
            <a:ext cx="4162239" cy="2204718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7368" y="2687320"/>
            <a:ext cx="388368" cy="152400"/>
          </a:xfrm>
          <a:prstGeom prst="rect">
            <a:avLst/>
          </a:prstGeom>
          <a:solidFill>
            <a:srgbClr val="DE853C"/>
          </a:solidFill>
          <a:ln>
            <a:solidFill>
              <a:srgbClr val="E46C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1" t="4936" r="12169" b="5220"/>
          <a:stretch/>
        </p:blipFill>
        <p:spPr>
          <a:xfrm>
            <a:off x="4271996" y="2661597"/>
            <a:ext cx="4693916" cy="3661254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Freeform 5"/>
          <p:cNvSpPr/>
          <p:nvPr/>
        </p:nvSpPr>
        <p:spPr>
          <a:xfrm>
            <a:off x="5033554" y="3952282"/>
            <a:ext cx="792480" cy="79787"/>
          </a:xfrm>
          <a:custGeom>
            <a:avLst/>
            <a:gdLst>
              <a:gd name="connsiteX0" fmla="*/ 792480 w 792480"/>
              <a:gd name="connsiteY0" fmla="*/ 10118 h 79787"/>
              <a:gd name="connsiteX1" fmla="*/ 600892 w 792480"/>
              <a:gd name="connsiteY1" fmla="*/ 1409 h 79787"/>
              <a:gd name="connsiteX2" fmla="*/ 452846 w 792480"/>
              <a:gd name="connsiteY2" fmla="*/ 36244 h 79787"/>
              <a:gd name="connsiteX3" fmla="*/ 357052 w 792480"/>
              <a:gd name="connsiteY3" fmla="*/ 36244 h 79787"/>
              <a:gd name="connsiteX4" fmla="*/ 217715 w 792480"/>
              <a:gd name="connsiteY4" fmla="*/ 44952 h 79787"/>
              <a:gd name="connsiteX5" fmla="*/ 148046 w 792480"/>
              <a:gd name="connsiteY5" fmla="*/ 62369 h 79787"/>
              <a:gd name="connsiteX6" fmla="*/ 0 w 792480"/>
              <a:gd name="connsiteY6" fmla="*/ 79787 h 79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2480" h="79787">
                <a:moveTo>
                  <a:pt x="792480" y="10118"/>
                </a:moveTo>
                <a:cubicBezTo>
                  <a:pt x="724989" y="3586"/>
                  <a:pt x="657498" y="-2945"/>
                  <a:pt x="600892" y="1409"/>
                </a:cubicBezTo>
                <a:cubicBezTo>
                  <a:pt x="544286" y="5763"/>
                  <a:pt x="493486" y="30438"/>
                  <a:pt x="452846" y="36244"/>
                </a:cubicBezTo>
                <a:cubicBezTo>
                  <a:pt x="412206" y="42050"/>
                  <a:pt x="396240" y="34793"/>
                  <a:pt x="357052" y="36244"/>
                </a:cubicBezTo>
                <a:cubicBezTo>
                  <a:pt x="317864" y="37695"/>
                  <a:pt x="252549" y="40598"/>
                  <a:pt x="217715" y="44952"/>
                </a:cubicBezTo>
                <a:cubicBezTo>
                  <a:pt x="182881" y="49306"/>
                  <a:pt x="184332" y="56563"/>
                  <a:pt x="148046" y="62369"/>
                </a:cubicBezTo>
                <a:cubicBezTo>
                  <a:pt x="111760" y="68175"/>
                  <a:pt x="55880" y="73981"/>
                  <a:pt x="0" y="79787"/>
                </a:cubicBezTo>
              </a:path>
            </a:pathLst>
          </a:custGeom>
          <a:noFill/>
          <a:ln w="57150">
            <a:solidFill>
              <a:srgbClr val="E46C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14326" y="5103407"/>
            <a:ext cx="39869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  <a:cs typeface="Times New Roman" panose="02020603050405020304" pitchFamily="18" charset="0"/>
              </a:rPr>
              <a:t>Following road will be the main Access Road for </a:t>
            </a:r>
            <a:r>
              <a:rPr lang="en-US" dirty="0" err="1">
                <a:latin typeface="+mj-lt"/>
                <a:cs typeface="Times New Roman" panose="02020603050405020304" pitchFamily="18" charset="0"/>
              </a:rPr>
              <a:t>Anaklia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 Deep Sea Port. Construction of </a:t>
            </a:r>
            <a:r>
              <a:rPr lang="en-US" dirty="0" err="1">
                <a:latin typeface="+mj-lt"/>
                <a:cs typeface="Times New Roman" panose="02020603050405020304" pitchFamily="18" charset="0"/>
              </a:rPr>
              <a:t>Anaklia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 port is planned to be Completed by year 2020.</a:t>
            </a:r>
          </a:p>
        </p:txBody>
      </p:sp>
    </p:spTree>
    <p:extLst>
      <p:ext uri="{BB962C8B-B14F-4D97-AF65-F5344CB8AC3E}">
        <p14:creationId xmlns:p14="http://schemas.microsoft.com/office/powerpoint/2010/main" val="212006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3098"/>
          <a:stretch/>
        </p:blipFill>
        <p:spPr bwMode="auto">
          <a:xfrm rot="10800000">
            <a:off x="-7367" y="4648200"/>
            <a:ext cx="9144001" cy="220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-7366" y="-9526"/>
            <a:ext cx="9159259" cy="1404129"/>
            <a:chOff x="-7366" y="-9526"/>
            <a:chExt cx="9159259" cy="1404129"/>
          </a:xfrm>
        </p:grpSpPr>
        <p:sp>
          <p:nvSpPr>
            <p:cNvPr id="33" name="Freeform 32"/>
            <p:cNvSpPr/>
            <p:nvPr/>
          </p:nvSpPr>
          <p:spPr>
            <a:xfrm>
              <a:off x="-910" y="-6919"/>
              <a:ext cx="9152803" cy="1332844"/>
            </a:xfrm>
            <a:custGeom>
              <a:avLst/>
              <a:gdLst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0 w 7734300"/>
                <a:gd name="connsiteY8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129540 w 7734300"/>
                <a:gd name="connsiteY8" fmla="*/ 304800 h 1760220"/>
                <a:gd name="connsiteX9" fmla="*/ 0 w 7734300"/>
                <a:gd name="connsiteY9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279400 w 7734300"/>
                <a:gd name="connsiteY8" fmla="*/ 147320 h 1760220"/>
                <a:gd name="connsiteX9" fmla="*/ 0 w 7734300"/>
                <a:gd name="connsiteY9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0 w 7734300"/>
                <a:gd name="connsiteY8" fmla="*/ 281940 h 1760220"/>
                <a:gd name="connsiteX0" fmla="*/ 0 w 7734300"/>
                <a:gd name="connsiteY0" fmla="*/ 281940 h 1760220"/>
                <a:gd name="connsiteX1" fmla="*/ 101600 w 7734300"/>
                <a:gd name="connsiteY1" fmla="*/ 355600 h 1760220"/>
                <a:gd name="connsiteX2" fmla="*/ 22860 w 7734300"/>
                <a:gd name="connsiteY2" fmla="*/ 1760220 h 1760220"/>
                <a:gd name="connsiteX3" fmla="*/ 121920 w 7734300"/>
                <a:gd name="connsiteY3" fmla="*/ 1684020 h 1760220"/>
                <a:gd name="connsiteX4" fmla="*/ 1127760 w 7734300"/>
                <a:gd name="connsiteY4" fmla="*/ 1363980 h 1760220"/>
                <a:gd name="connsiteX5" fmla="*/ 4419600 w 7734300"/>
                <a:gd name="connsiteY5" fmla="*/ 1005840 h 1760220"/>
                <a:gd name="connsiteX6" fmla="*/ 6941820 w 7734300"/>
                <a:gd name="connsiteY6" fmla="*/ 807720 h 1760220"/>
                <a:gd name="connsiteX7" fmla="*/ 7734300 w 7734300"/>
                <a:gd name="connsiteY7" fmla="*/ 381000 h 1760220"/>
                <a:gd name="connsiteX8" fmla="*/ 6903720 w 7734300"/>
                <a:gd name="connsiteY8" fmla="*/ 0 h 1760220"/>
                <a:gd name="connsiteX9" fmla="*/ 0 w 7734300"/>
                <a:gd name="connsiteY9" fmla="*/ 281940 h 1760220"/>
                <a:gd name="connsiteX0" fmla="*/ 6880860 w 7711440"/>
                <a:gd name="connsiteY0" fmla="*/ 0 h 1760220"/>
                <a:gd name="connsiteX1" fmla="*/ 78740 w 7711440"/>
                <a:gd name="connsiteY1" fmla="*/ 355600 h 1760220"/>
                <a:gd name="connsiteX2" fmla="*/ 0 w 7711440"/>
                <a:gd name="connsiteY2" fmla="*/ 1760220 h 1760220"/>
                <a:gd name="connsiteX3" fmla="*/ 99060 w 7711440"/>
                <a:gd name="connsiteY3" fmla="*/ 1684020 h 1760220"/>
                <a:gd name="connsiteX4" fmla="*/ 1104900 w 7711440"/>
                <a:gd name="connsiteY4" fmla="*/ 1363980 h 1760220"/>
                <a:gd name="connsiteX5" fmla="*/ 4396740 w 7711440"/>
                <a:gd name="connsiteY5" fmla="*/ 1005840 h 1760220"/>
                <a:gd name="connsiteX6" fmla="*/ 6918960 w 7711440"/>
                <a:gd name="connsiteY6" fmla="*/ 807720 h 1760220"/>
                <a:gd name="connsiteX7" fmla="*/ 7711440 w 7711440"/>
                <a:gd name="connsiteY7" fmla="*/ 381000 h 1760220"/>
                <a:gd name="connsiteX8" fmla="*/ 6880860 w 7711440"/>
                <a:gd name="connsiteY8" fmla="*/ 0 h 1760220"/>
                <a:gd name="connsiteX0" fmla="*/ 6802120 w 7632700"/>
                <a:gd name="connsiteY0" fmla="*/ 0 h 1684020"/>
                <a:gd name="connsiteX1" fmla="*/ 0 w 7632700"/>
                <a:gd name="connsiteY1" fmla="*/ 355600 h 1684020"/>
                <a:gd name="connsiteX2" fmla="*/ 20320 w 7632700"/>
                <a:gd name="connsiteY2" fmla="*/ 1684020 h 1684020"/>
                <a:gd name="connsiteX3" fmla="*/ 1026160 w 7632700"/>
                <a:gd name="connsiteY3" fmla="*/ 1363980 h 1684020"/>
                <a:gd name="connsiteX4" fmla="*/ 4318000 w 7632700"/>
                <a:gd name="connsiteY4" fmla="*/ 1005840 h 1684020"/>
                <a:gd name="connsiteX5" fmla="*/ 6840220 w 7632700"/>
                <a:gd name="connsiteY5" fmla="*/ 807720 h 1684020"/>
                <a:gd name="connsiteX6" fmla="*/ 7632700 w 7632700"/>
                <a:gd name="connsiteY6" fmla="*/ 381000 h 1684020"/>
                <a:gd name="connsiteX7" fmla="*/ 6802120 w 7632700"/>
                <a:gd name="connsiteY7" fmla="*/ 0 h 1684020"/>
                <a:gd name="connsiteX0" fmla="*/ 6802120 w 7632700"/>
                <a:gd name="connsiteY0" fmla="*/ 0 h 1689100"/>
                <a:gd name="connsiteX1" fmla="*/ 0 w 7632700"/>
                <a:gd name="connsiteY1" fmla="*/ 355600 h 1689100"/>
                <a:gd name="connsiteX2" fmla="*/ 0 w 7632700"/>
                <a:gd name="connsiteY2" fmla="*/ 1689100 h 1689100"/>
                <a:gd name="connsiteX3" fmla="*/ 1026160 w 7632700"/>
                <a:gd name="connsiteY3" fmla="*/ 1363980 h 1689100"/>
                <a:gd name="connsiteX4" fmla="*/ 4318000 w 7632700"/>
                <a:gd name="connsiteY4" fmla="*/ 1005840 h 1689100"/>
                <a:gd name="connsiteX5" fmla="*/ 6840220 w 7632700"/>
                <a:gd name="connsiteY5" fmla="*/ 807720 h 1689100"/>
                <a:gd name="connsiteX6" fmla="*/ 7632700 w 7632700"/>
                <a:gd name="connsiteY6" fmla="*/ 381000 h 1689100"/>
                <a:gd name="connsiteX7" fmla="*/ 6802120 w 7632700"/>
                <a:gd name="connsiteY7" fmla="*/ 0 h 1689100"/>
                <a:gd name="connsiteX0" fmla="*/ 7632700 w 7632700"/>
                <a:gd name="connsiteY0" fmla="*/ 25400 h 1333500"/>
                <a:gd name="connsiteX1" fmla="*/ 0 w 7632700"/>
                <a:gd name="connsiteY1" fmla="*/ 0 h 1333500"/>
                <a:gd name="connsiteX2" fmla="*/ 0 w 7632700"/>
                <a:gd name="connsiteY2" fmla="*/ 1333500 h 1333500"/>
                <a:gd name="connsiteX3" fmla="*/ 1026160 w 7632700"/>
                <a:gd name="connsiteY3" fmla="*/ 1008380 h 1333500"/>
                <a:gd name="connsiteX4" fmla="*/ 4318000 w 7632700"/>
                <a:gd name="connsiteY4" fmla="*/ 650240 h 1333500"/>
                <a:gd name="connsiteX5" fmla="*/ 6840220 w 7632700"/>
                <a:gd name="connsiteY5" fmla="*/ 452120 h 1333500"/>
                <a:gd name="connsiteX6" fmla="*/ 7632700 w 7632700"/>
                <a:gd name="connsiteY6" fmla="*/ 25400 h 1333500"/>
                <a:gd name="connsiteX0" fmla="*/ 7653020 w 7653020"/>
                <a:gd name="connsiteY0" fmla="*/ 0 h 1343660"/>
                <a:gd name="connsiteX1" fmla="*/ 0 w 7653020"/>
                <a:gd name="connsiteY1" fmla="*/ 10160 h 1343660"/>
                <a:gd name="connsiteX2" fmla="*/ 0 w 7653020"/>
                <a:gd name="connsiteY2" fmla="*/ 1343660 h 1343660"/>
                <a:gd name="connsiteX3" fmla="*/ 1026160 w 7653020"/>
                <a:gd name="connsiteY3" fmla="*/ 1018540 h 1343660"/>
                <a:gd name="connsiteX4" fmla="*/ 4318000 w 7653020"/>
                <a:gd name="connsiteY4" fmla="*/ 660400 h 1343660"/>
                <a:gd name="connsiteX5" fmla="*/ 6840220 w 7653020"/>
                <a:gd name="connsiteY5" fmla="*/ 462280 h 1343660"/>
                <a:gd name="connsiteX6" fmla="*/ 7653020 w 7653020"/>
                <a:gd name="connsiteY6" fmla="*/ 0 h 1343660"/>
                <a:gd name="connsiteX0" fmla="*/ 7653020 w 7653020"/>
                <a:gd name="connsiteY0" fmla="*/ 2242 h 1333500"/>
                <a:gd name="connsiteX1" fmla="*/ 0 w 7653020"/>
                <a:gd name="connsiteY1" fmla="*/ 0 h 1333500"/>
                <a:gd name="connsiteX2" fmla="*/ 0 w 7653020"/>
                <a:gd name="connsiteY2" fmla="*/ 1333500 h 1333500"/>
                <a:gd name="connsiteX3" fmla="*/ 1026160 w 7653020"/>
                <a:gd name="connsiteY3" fmla="*/ 1008380 h 1333500"/>
                <a:gd name="connsiteX4" fmla="*/ 4318000 w 7653020"/>
                <a:gd name="connsiteY4" fmla="*/ 650240 h 1333500"/>
                <a:gd name="connsiteX5" fmla="*/ 6840220 w 7653020"/>
                <a:gd name="connsiteY5" fmla="*/ 452120 h 1333500"/>
                <a:gd name="connsiteX6" fmla="*/ 7653020 w 7653020"/>
                <a:gd name="connsiteY6" fmla="*/ 2242 h 1333500"/>
                <a:gd name="connsiteX0" fmla="*/ 7659283 w 7659283"/>
                <a:gd name="connsiteY0" fmla="*/ 0 h 1349862"/>
                <a:gd name="connsiteX1" fmla="*/ 0 w 7659283"/>
                <a:gd name="connsiteY1" fmla="*/ 16362 h 1349862"/>
                <a:gd name="connsiteX2" fmla="*/ 0 w 7659283"/>
                <a:gd name="connsiteY2" fmla="*/ 1349862 h 1349862"/>
                <a:gd name="connsiteX3" fmla="*/ 1026160 w 7659283"/>
                <a:gd name="connsiteY3" fmla="*/ 1024742 h 1349862"/>
                <a:gd name="connsiteX4" fmla="*/ 4318000 w 7659283"/>
                <a:gd name="connsiteY4" fmla="*/ 666602 h 1349862"/>
                <a:gd name="connsiteX5" fmla="*/ 6840220 w 7659283"/>
                <a:gd name="connsiteY5" fmla="*/ 468482 h 1349862"/>
                <a:gd name="connsiteX6" fmla="*/ 7659283 w 7659283"/>
                <a:gd name="connsiteY6" fmla="*/ 0 h 1349862"/>
                <a:gd name="connsiteX0" fmla="*/ 7666903 w 7666903"/>
                <a:gd name="connsiteY0" fmla="*/ 0 h 1334772"/>
                <a:gd name="connsiteX1" fmla="*/ 0 w 7666903"/>
                <a:gd name="connsiteY1" fmla="*/ 1272 h 1334772"/>
                <a:gd name="connsiteX2" fmla="*/ 0 w 7666903"/>
                <a:gd name="connsiteY2" fmla="*/ 1334772 h 1334772"/>
                <a:gd name="connsiteX3" fmla="*/ 1026160 w 7666903"/>
                <a:gd name="connsiteY3" fmla="*/ 1009652 h 1334772"/>
                <a:gd name="connsiteX4" fmla="*/ 4318000 w 7666903"/>
                <a:gd name="connsiteY4" fmla="*/ 651512 h 1334772"/>
                <a:gd name="connsiteX5" fmla="*/ 6840220 w 7666903"/>
                <a:gd name="connsiteY5" fmla="*/ 453392 h 1334772"/>
                <a:gd name="connsiteX6" fmla="*/ 7666903 w 7666903"/>
                <a:gd name="connsiteY6" fmla="*/ 0 h 1334772"/>
                <a:gd name="connsiteX0" fmla="*/ 9145183 w 9145183"/>
                <a:gd name="connsiteY0" fmla="*/ 0 h 1349862"/>
                <a:gd name="connsiteX1" fmla="*/ 0 w 9145183"/>
                <a:gd name="connsiteY1" fmla="*/ 16362 h 1349862"/>
                <a:gd name="connsiteX2" fmla="*/ 0 w 9145183"/>
                <a:gd name="connsiteY2" fmla="*/ 1349862 h 1349862"/>
                <a:gd name="connsiteX3" fmla="*/ 1026160 w 9145183"/>
                <a:gd name="connsiteY3" fmla="*/ 1024742 h 1349862"/>
                <a:gd name="connsiteX4" fmla="*/ 4318000 w 9145183"/>
                <a:gd name="connsiteY4" fmla="*/ 666602 h 1349862"/>
                <a:gd name="connsiteX5" fmla="*/ 6840220 w 9145183"/>
                <a:gd name="connsiteY5" fmla="*/ 468482 h 1349862"/>
                <a:gd name="connsiteX6" fmla="*/ 9145183 w 9145183"/>
                <a:gd name="connsiteY6" fmla="*/ 0 h 1349862"/>
                <a:gd name="connsiteX0" fmla="*/ 9145183 w 9145183"/>
                <a:gd name="connsiteY0" fmla="*/ 0 h 1349862"/>
                <a:gd name="connsiteX1" fmla="*/ 0 w 9145183"/>
                <a:gd name="connsiteY1" fmla="*/ 16362 h 1349862"/>
                <a:gd name="connsiteX2" fmla="*/ 0 w 9145183"/>
                <a:gd name="connsiteY2" fmla="*/ 1349862 h 1349862"/>
                <a:gd name="connsiteX3" fmla="*/ 1026160 w 9145183"/>
                <a:gd name="connsiteY3" fmla="*/ 1024742 h 1349862"/>
                <a:gd name="connsiteX4" fmla="*/ 4318000 w 9145183"/>
                <a:gd name="connsiteY4" fmla="*/ 666602 h 1349862"/>
                <a:gd name="connsiteX5" fmla="*/ 6840220 w 9145183"/>
                <a:gd name="connsiteY5" fmla="*/ 468482 h 1349862"/>
                <a:gd name="connsiteX6" fmla="*/ 9145183 w 9145183"/>
                <a:gd name="connsiteY6" fmla="*/ 0 h 1349862"/>
                <a:gd name="connsiteX0" fmla="*/ 9152803 w 9152803"/>
                <a:gd name="connsiteY0" fmla="*/ 13817 h 1333500"/>
                <a:gd name="connsiteX1" fmla="*/ 0 w 9152803"/>
                <a:gd name="connsiteY1" fmla="*/ 0 h 1333500"/>
                <a:gd name="connsiteX2" fmla="*/ 0 w 9152803"/>
                <a:gd name="connsiteY2" fmla="*/ 1333500 h 1333500"/>
                <a:gd name="connsiteX3" fmla="*/ 1026160 w 9152803"/>
                <a:gd name="connsiteY3" fmla="*/ 1008380 h 1333500"/>
                <a:gd name="connsiteX4" fmla="*/ 4318000 w 9152803"/>
                <a:gd name="connsiteY4" fmla="*/ 650240 h 1333500"/>
                <a:gd name="connsiteX5" fmla="*/ 6840220 w 9152803"/>
                <a:gd name="connsiteY5" fmla="*/ 452120 h 1333500"/>
                <a:gd name="connsiteX6" fmla="*/ 9152803 w 9152803"/>
                <a:gd name="connsiteY6" fmla="*/ 13817 h 1333500"/>
                <a:gd name="connsiteX0" fmla="*/ 9152803 w 9152803"/>
                <a:gd name="connsiteY0" fmla="*/ 0 h 1319683"/>
                <a:gd name="connsiteX1" fmla="*/ 7620 w 9152803"/>
                <a:gd name="connsiteY1" fmla="*/ 16362 h 1319683"/>
                <a:gd name="connsiteX2" fmla="*/ 0 w 9152803"/>
                <a:gd name="connsiteY2" fmla="*/ 1319683 h 1319683"/>
                <a:gd name="connsiteX3" fmla="*/ 1026160 w 9152803"/>
                <a:gd name="connsiteY3" fmla="*/ 994563 h 1319683"/>
                <a:gd name="connsiteX4" fmla="*/ 4318000 w 9152803"/>
                <a:gd name="connsiteY4" fmla="*/ 636423 h 1319683"/>
                <a:gd name="connsiteX5" fmla="*/ 6840220 w 9152803"/>
                <a:gd name="connsiteY5" fmla="*/ 438303 h 1319683"/>
                <a:gd name="connsiteX6" fmla="*/ 9152803 w 9152803"/>
                <a:gd name="connsiteY6" fmla="*/ 0 h 1319683"/>
                <a:gd name="connsiteX0" fmla="*/ 9152803 w 9152803"/>
                <a:gd name="connsiteY0" fmla="*/ 0 h 1319683"/>
                <a:gd name="connsiteX1" fmla="*/ 7620 w 9152803"/>
                <a:gd name="connsiteY1" fmla="*/ 8817 h 1319683"/>
                <a:gd name="connsiteX2" fmla="*/ 0 w 9152803"/>
                <a:gd name="connsiteY2" fmla="*/ 1319683 h 1319683"/>
                <a:gd name="connsiteX3" fmla="*/ 1026160 w 9152803"/>
                <a:gd name="connsiteY3" fmla="*/ 994563 h 1319683"/>
                <a:gd name="connsiteX4" fmla="*/ 4318000 w 9152803"/>
                <a:gd name="connsiteY4" fmla="*/ 636423 h 1319683"/>
                <a:gd name="connsiteX5" fmla="*/ 6840220 w 9152803"/>
                <a:gd name="connsiteY5" fmla="*/ 438303 h 1319683"/>
                <a:gd name="connsiteX6" fmla="*/ 9152803 w 9152803"/>
                <a:gd name="connsiteY6" fmla="*/ 0 h 131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52803" h="1319683">
                  <a:moveTo>
                    <a:pt x="9152803" y="0"/>
                  </a:moveTo>
                  <a:lnTo>
                    <a:pt x="7620" y="8817"/>
                  </a:lnTo>
                  <a:lnTo>
                    <a:pt x="0" y="1319683"/>
                  </a:lnTo>
                  <a:lnTo>
                    <a:pt x="1026160" y="994563"/>
                  </a:lnTo>
                  <a:lnTo>
                    <a:pt x="4318000" y="636423"/>
                  </a:lnTo>
                  <a:lnTo>
                    <a:pt x="6840220" y="438303"/>
                  </a:lnTo>
                  <a:lnTo>
                    <a:pt x="915280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2" descr="H:\ppt\header 2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82" t="1" r="254" b="-1"/>
            <a:stretch/>
          </p:blipFill>
          <p:spPr bwMode="auto">
            <a:xfrm>
              <a:off x="1" y="-9526"/>
              <a:ext cx="9143999" cy="1404129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ight Triangle 34"/>
            <p:cNvSpPr/>
            <p:nvPr/>
          </p:nvSpPr>
          <p:spPr>
            <a:xfrm flipV="1">
              <a:off x="-7366" y="-6919"/>
              <a:ext cx="1238018" cy="1219201"/>
            </a:xfrm>
            <a:prstGeom prst="rtTriangle">
              <a:avLst/>
            </a:prstGeom>
            <a:solidFill>
              <a:srgbClr val="7286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9" descr="H:\ppt\11111111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923" y="205578"/>
              <a:ext cx="982369" cy="702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Picture 4" descr="C:\Users\giorgi basiashvili\Desktop\Untitled-1.png"/>
          <p:cNvPicPr>
            <a:picLocks noChangeAspect="1" noChangeArrowheads="1"/>
          </p:cNvPicPr>
          <p:nvPr/>
        </p:nvPicPr>
        <p:blipFill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5948" y="68853"/>
            <a:ext cx="1066800" cy="10676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itle 1"/>
          <p:cNvSpPr>
            <a:spLocks noGrp="1"/>
          </p:cNvSpPr>
          <p:nvPr>
            <p:ph type="title" idx="4294967295"/>
          </p:nvPr>
        </p:nvSpPr>
        <p:spPr>
          <a:xfrm>
            <a:off x="527" y="1449389"/>
            <a:ext cx="9151366" cy="470299"/>
          </a:xfrm>
          <a:solidFill>
            <a:srgbClr val="5C729F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en-GB" sz="2400" dirty="0" err="1"/>
              <a:t>Samtredia</a:t>
            </a:r>
            <a:r>
              <a:rPr lang="en-GB" sz="2400" dirty="0"/>
              <a:t> – </a:t>
            </a:r>
            <a:r>
              <a:rPr lang="en-GB" sz="2400" dirty="0" smtClean="0"/>
              <a:t>Zugdidi Bypass</a:t>
            </a:r>
            <a:endParaRPr lang="en-GB" sz="2400" dirty="0"/>
          </a:p>
        </p:txBody>
      </p:sp>
      <p:sp>
        <p:nvSpPr>
          <p:cNvPr id="20" name="Rectangle 19"/>
          <p:cNvSpPr/>
          <p:nvPr/>
        </p:nvSpPr>
        <p:spPr>
          <a:xfrm>
            <a:off x="-7368" y="4653280"/>
            <a:ext cx="4162239" cy="2204718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1" t="4936" r="12169" b="5220"/>
          <a:stretch/>
        </p:blipFill>
        <p:spPr>
          <a:xfrm>
            <a:off x="4271996" y="2661597"/>
            <a:ext cx="4693916" cy="3661254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Freeform 3"/>
          <p:cNvSpPr/>
          <p:nvPr/>
        </p:nvSpPr>
        <p:spPr>
          <a:xfrm>
            <a:off x="5843372" y="3255360"/>
            <a:ext cx="2159805" cy="2143954"/>
          </a:xfrm>
          <a:custGeom>
            <a:avLst/>
            <a:gdLst>
              <a:gd name="connsiteX0" fmla="*/ 2159805 w 2159805"/>
              <a:gd name="connsiteY0" fmla="*/ 2143954 h 2143954"/>
              <a:gd name="connsiteX1" fmla="*/ 2090137 w 2159805"/>
              <a:gd name="connsiteY1" fmla="*/ 2109120 h 2143954"/>
              <a:gd name="connsiteX2" fmla="*/ 2046594 w 2159805"/>
              <a:gd name="connsiteY2" fmla="*/ 2109120 h 2143954"/>
              <a:gd name="connsiteX3" fmla="*/ 2011759 w 2159805"/>
              <a:gd name="connsiteY3" fmla="*/ 2082994 h 2143954"/>
              <a:gd name="connsiteX4" fmla="*/ 1715668 w 2159805"/>
              <a:gd name="connsiteY4" fmla="*/ 1891406 h 2143954"/>
              <a:gd name="connsiteX5" fmla="*/ 1619874 w 2159805"/>
              <a:gd name="connsiteY5" fmla="*/ 1830446 h 2143954"/>
              <a:gd name="connsiteX6" fmla="*/ 1532788 w 2159805"/>
              <a:gd name="connsiteY6" fmla="*/ 1717234 h 2143954"/>
              <a:gd name="connsiteX7" fmla="*/ 1480537 w 2159805"/>
              <a:gd name="connsiteY7" fmla="*/ 1638857 h 2143954"/>
              <a:gd name="connsiteX8" fmla="*/ 1428285 w 2159805"/>
              <a:gd name="connsiteY8" fmla="*/ 1595314 h 2143954"/>
              <a:gd name="connsiteX9" fmla="*/ 1306365 w 2159805"/>
              <a:gd name="connsiteY9" fmla="*/ 1490811 h 2143954"/>
              <a:gd name="connsiteX10" fmla="*/ 1201862 w 2159805"/>
              <a:gd name="connsiteY10" fmla="*/ 1447269 h 2143954"/>
              <a:gd name="connsiteX11" fmla="*/ 1123485 w 2159805"/>
              <a:gd name="connsiteY11" fmla="*/ 1464686 h 2143954"/>
              <a:gd name="connsiteX12" fmla="*/ 949314 w 2159805"/>
              <a:gd name="connsiteY12" fmla="*/ 1482103 h 2143954"/>
              <a:gd name="connsiteX13" fmla="*/ 923188 w 2159805"/>
              <a:gd name="connsiteY13" fmla="*/ 1499520 h 2143954"/>
              <a:gd name="connsiteX14" fmla="*/ 844811 w 2159805"/>
              <a:gd name="connsiteY14" fmla="*/ 1499520 h 2143954"/>
              <a:gd name="connsiteX15" fmla="*/ 792559 w 2159805"/>
              <a:gd name="connsiteY15" fmla="*/ 1499520 h 2143954"/>
              <a:gd name="connsiteX16" fmla="*/ 696765 w 2159805"/>
              <a:gd name="connsiteY16" fmla="*/ 1412434 h 2143954"/>
              <a:gd name="connsiteX17" fmla="*/ 600971 w 2159805"/>
              <a:gd name="connsiteY17" fmla="*/ 1273097 h 2143954"/>
              <a:gd name="connsiteX18" fmla="*/ 531302 w 2159805"/>
              <a:gd name="connsiteY18" fmla="*/ 1203429 h 2143954"/>
              <a:gd name="connsiteX19" fmla="*/ 452925 w 2159805"/>
              <a:gd name="connsiteY19" fmla="*/ 1186011 h 2143954"/>
              <a:gd name="connsiteX20" fmla="*/ 391965 w 2159805"/>
              <a:gd name="connsiteY20" fmla="*/ 1133760 h 2143954"/>
              <a:gd name="connsiteX21" fmla="*/ 296171 w 2159805"/>
              <a:gd name="connsiteY21" fmla="*/ 1011840 h 2143954"/>
              <a:gd name="connsiteX22" fmla="*/ 156834 w 2159805"/>
              <a:gd name="connsiteY22" fmla="*/ 881211 h 2143954"/>
              <a:gd name="connsiteX23" fmla="*/ 34914 w 2159805"/>
              <a:gd name="connsiteY23" fmla="*/ 759291 h 2143954"/>
              <a:gd name="connsiteX24" fmla="*/ 79 w 2159805"/>
              <a:gd name="connsiteY24" fmla="*/ 663497 h 2143954"/>
              <a:gd name="connsiteX25" fmla="*/ 26205 w 2159805"/>
              <a:gd name="connsiteY25" fmla="*/ 602537 h 2143954"/>
              <a:gd name="connsiteX26" fmla="*/ 52331 w 2159805"/>
              <a:gd name="connsiteY26" fmla="*/ 558994 h 2143954"/>
              <a:gd name="connsiteX27" fmla="*/ 148125 w 2159805"/>
              <a:gd name="connsiteY27" fmla="*/ 419657 h 2143954"/>
              <a:gd name="connsiteX28" fmla="*/ 252628 w 2159805"/>
              <a:gd name="connsiteY28" fmla="*/ 297737 h 2143954"/>
              <a:gd name="connsiteX29" fmla="*/ 322297 w 2159805"/>
              <a:gd name="connsiteY29" fmla="*/ 228069 h 2143954"/>
              <a:gd name="connsiteX30" fmla="*/ 304879 w 2159805"/>
              <a:gd name="connsiteY30" fmla="*/ 80023 h 2143954"/>
              <a:gd name="connsiteX31" fmla="*/ 331005 w 2159805"/>
              <a:gd name="connsiteY31" fmla="*/ 10354 h 2143954"/>
              <a:gd name="connsiteX32" fmla="*/ 357131 w 2159805"/>
              <a:gd name="connsiteY32" fmla="*/ 1646 h 2143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159805" h="2143954">
                <a:moveTo>
                  <a:pt x="2159805" y="2143954"/>
                </a:moveTo>
                <a:cubicBezTo>
                  <a:pt x="2136582" y="2132343"/>
                  <a:pt x="2109005" y="2114926"/>
                  <a:pt x="2090137" y="2109120"/>
                </a:cubicBezTo>
                <a:cubicBezTo>
                  <a:pt x="2071269" y="2103314"/>
                  <a:pt x="2059657" y="2113474"/>
                  <a:pt x="2046594" y="2109120"/>
                </a:cubicBezTo>
                <a:cubicBezTo>
                  <a:pt x="2033531" y="2104766"/>
                  <a:pt x="2066913" y="2119280"/>
                  <a:pt x="2011759" y="2082994"/>
                </a:cubicBezTo>
                <a:cubicBezTo>
                  <a:pt x="1956605" y="2046708"/>
                  <a:pt x="1715668" y="1891406"/>
                  <a:pt x="1715668" y="1891406"/>
                </a:cubicBezTo>
                <a:cubicBezTo>
                  <a:pt x="1650354" y="1849315"/>
                  <a:pt x="1650354" y="1859475"/>
                  <a:pt x="1619874" y="1830446"/>
                </a:cubicBezTo>
                <a:cubicBezTo>
                  <a:pt x="1589394" y="1801417"/>
                  <a:pt x="1556011" y="1749166"/>
                  <a:pt x="1532788" y="1717234"/>
                </a:cubicBezTo>
                <a:cubicBezTo>
                  <a:pt x="1509565" y="1685302"/>
                  <a:pt x="1497954" y="1659177"/>
                  <a:pt x="1480537" y="1638857"/>
                </a:cubicBezTo>
                <a:cubicBezTo>
                  <a:pt x="1463120" y="1618537"/>
                  <a:pt x="1428285" y="1595314"/>
                  <a:pt x="1428285" y="1595314"/>
                </a:cubicBezTo>
                <a:cubicBezTo>
                  <a:pt x="1399256" y="1570640"/>
                  <a:pt x="1344102" y="1515485"/>
                  <a:pt x="1306365" y="1490811"/>
                </a:cubicBezTo>
                <a:cubicBezTo>
                  <a:pt x="1268628" y="1466137"/>
                  <a:pt x="1232342" y="1451623"/>
                  <a:pt x="1201862" y="1447269"/>
                </a:cubicBezTo>
                <a:cubicBezTo>
                  <a:pt x="1171382" y="1442915"/>
                  <a:pt x="1165576" y="1458880"/>
                  <a:pt x="1123485" y="1464686"/>
                </a:cubicBezTo>
                <a:cubicBezTo>
                  <a:pt x="1081394" y="1470492"/>
                  <a:pt x="982697" y="1476297"/>
                  <a:pt x="949314" y="1482103"/>
                </a:cubicBezTo>
                <a:cubicBezTo>
                  <a:pt x="915931" y="1487909"/>
                  <a:pt x="940605" y="1496617"/>
                  <a:pt x="923188" y="1499520"/>
                </a:cubicBezTo>
                <a:cubicBezTo>
                  <a:pt x="905771" y="1502423"/>
                  <a:pt x="844811" y="1499520"/>
                  <a:pt x="844811" y="1499520"/>
                </a:cubicBezTo>
                <a:cubicBezTo>
                  <a:pt x="823040" y="1499520"/>
                  <a:pt x="817233" y="1514034"/>
                  <a:pt x="792559" y="1499520"/>
                </a:cubicBezTo>
                <a:cubicBezTo>
                  <a:pt x="767885" y="1485006"/>
                  <a:pt x="728696" y="1450171"/>
                  <a:pt x="696765" y="1412434"/>
                </a:cubicBezTo>
                <a:cubicBezTo>
                  <a:pt x="664834" y="1374697"/>
                  <a:pt x="628548" y="1307931"/>
                  <a:pt x="600971" y="1273097"/>
                </a:cubicBezTo>
                <a:cubicBezTo>
                  <a:pt x="573394" y="1238263"/>
                  <a:pt x="555976" y="1217943"/>
                  <a:pt x="531302" y="1203429"/>
                </a:cubicBezTo>
                <a:cubicBezTo>
                  <a:pt x="506628" y="1188915"/>
                  <a:pt x="476148" y="1197622"/>
                  <a:pt x="452925" y="1186011"/>
                </a:cubicBezTo>
                <a:cubicBezTo>
                  <a:pt x="429702" y="1174400"/>
                  <a:pt x="418091" y="1162788"/>
                  <a:pt x="391965" y="1133760"/>
                </a:cubicBezTo>
                <a:cubicBezTo>
                  <a:pt x="365839" y="1104732"/>
                  <a:pt x="335359" y="1053931"/>
                  <a:pt x="296171" y="1011840"/>
                </a:cubicBezTo>
                <a:cubicBezTo>
                  <a:pt x="256983" y="969749"/>
                  <a:pt x="200377" y="923302"/>
                  <a:pt x="156834" y="881211"/>
                </a:cubicBezTo>
                <a:cubicBezTo>
                  <a:pt x="113291" y="839120"/>
                  <a:pt x="61040" y="795577"/>
                  <a:pt x="34914" y="759291"/>
                </a:cubicBezTo>
                <a:cubicBezTo>
                  <a:pt x="8788" y="723005"/>
                  <a:pt x="1530" y="689623"/>
                  <a:pt x="79" y="663497"/>
                </a:cubicBezTo>
                <a:cubicBezTo>
                  <a:pt x="-1372" y="637371"/>
                  <a:pt x="17496" y="619954"/>
                  <a:pt x="26205" y="602537"/>
                </a:cubicBezTo>
                <a:cubicBezTo>
                  <a:pt x="34914" y="585120"/>
                  <a:pt x="32011" y="589474"/>
                  <a:pt x="52331" y="558994"/>
                </a:cubicBezTo>
                <a:cubicBezTo>
                  <a:pt x="72651" y="528514"/>
                  <a:pt x="114742" y="463200"/>
                  <a:pt x="148125" y="419657"/>
                </a:cubicBezTo>
                <a:cubicBezTo>
                  <a:pt x="181508" y="376114"/>
                  <a:pt x="223599" y="329668"/>
                  <a:pt x="252628" y="297737"/>
                </a:cubicBezTo>
                <a:cubicBezTo>
                  <a:pt x="281657" y="265806"/>
                  <a:pt x="313588" y="264355"/>
                  <a:pt x="322297" y="228069"/>
                </a:cubicBezTo>
                <a:cubicBezTo>
                  <a:pt x="331005" y="191783"/>
                  <a:pt x="303428" y="116309"/>
                  <a:pt x="304879" y="80023"/>
                </a:cubicBezTo>
                <a:cubicBezTo>
                  <a:pt x="306330" y="43737"/>
                  <a:pt x="322296" y="23417"/>
                  <a:pt x="331005" y="10354"/>
                </a:cubicBezTo>
                <a:cubicBezTo>
                  <a:pt x="339714" y="-2709"/>
                  <a:pt x="348422" y="-532"/>
                  <a:pt x="357131" y="1646"/>
                </a:cubicBezTo>
              </a:path>
            </a:pathLst>
          </a:custGeom>
          <a:noFill/>
          <a:ln w="57150">
            <a:solidFill>
              <a:srgbClr val="244C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35136" y="2674660"/>
            <a:ext cx="43024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Project Data:</a:t>
            </a:r>
          </a:p>
          <a:p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Status: </a:t>
            </a:r>
            <a:r>
              <a:rPr lang="en-GB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PFS </a:t>
            </a:r>
            <a:r>
              <a:rPr lang="en-GB" sz="1600" dirty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and </a:t>
            </a:r>
            <a:r>
              <a:rPr lang="en-GB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FS </a:t>
            </a:r>
            <a:r>
              <a:rPr lang="en-GB" sz="1600" dirty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is ongoing.</a:t>
            </a:r>
            <a:endParaRPr lang="en-GB" sz="1400" dirty="0" smtClean="0">
              <a:latin typeface="+mj-lt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GB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Estimated Cost</a:t>
            </a:r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: 140 </a:t>
            </a:r>
            <a:r>
              <a:rPr lang="en-US" sz="1600" dirty="0" err="1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mln</a:t>
            </a:r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. USD</a:t>
            </a:r>
            <a:r>
              <a:rPr lang="ka-GE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600" dirty="0">
                <a:ea typeface="Tahoma" panose="020B0604030504040204" pitchFamily="34" charset="0"/>
                <a:cs typeface="Times New Roman" panose="02020603050405020304" pitchFamily="18" charset="0"/>
              </a:rPr>
              <a:t>Design Period: 2017– 2018</a:t>
            </a:r>
          </a:p>
          <a:p>
            <a:r>
              <a:rPr lang="en-US" sz="1600" dirty="0" smtClean="0">
                <a:ea typeface="Tahoma" panose="020B0604030504040204" pitchFamily="34" charset="0"/>
                <a:cs typeface="Times New Roman" panose="02020603050405020304" pitchFamily="18" charset="0"/>
              </a:rPr>
              <a:t>Construction </a:t>
            </a:r>
            <a:r>
              <a:rPr lang="en-US" sz="1600" dirty="0">
                <a:ea typeface="Tahoma" panose="020B0604030504040204" pitchFamily="34" charset="0"/>
                <a:cs typeface="Times New Roman" panose="02020603050405020304" pitchFamily="18" charset="0"/>
              </a:rPr>
              <a:t>Period: </a:t>
            </a:r>
            <a:r>
              <a:rPr lang="en-US" sz="1600" dirty="0">
                <a:solidFill>
                  <a:srgbClr val="C0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N/A</a:t>
            </a:r>
          </a:p>
          <a:p>
            <a:r>
              <a:rPr lang="en-US" sz="1600" dirty="0" smtClean="0">
                <a:ea typeface="Tahoma" panose="020B0604030504040204" pitchFamily="34" charset="0"/>
                <a:cs typeface="Times New Roman" panose="02020603050405020304" pitchFamily="18" charset="0"/>
              </a:rPr>
              <a:t>Donor</a:t>
            </a:r>
            <a:r>
              <a:rPr lang="en-US" sz="1600" dirty="0"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1600" dirty="0" smtClean="0">
                <a:solidFill>
                  <a:srgbClr val="C0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N/A</a:t>
            </a:r>
            <a:endParaRPr lang="en-US" sz="1600" dirty="0">
              <a:solidFill>
                <a:srgbClr val="C00000"/>
              </a:solidFill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9643" y="2779450"/>
            <a:ext cx="388368" cy="152400"/>
          </a:xfrm>
          <a:prstGeom prst="rect">
            <a:avLst/>
          </a:prstGeom>
          <a:solidFill>
            <a:srgbClr val="244CBE"/>
          </a:solidFill>
          <a:ln>
            <a:solidFill>
              <a:srgbClr val="244C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480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655"/>
          <a:stretch/>
        </p:blipFill>
        <p:spPr bwMode="auto">
          <a:xfrm>
            <a:off x="0" y="697603"/>
            <a:ext cx="9143999" cy="6157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7366" y="-9526"/>
            <a:ext cx="9159259" cy="1404129"/>
            <a:chOff x="-7366" y="-9526"/>
            <a:chExt cx="9159259" cy="1404129"/>
          </a:xfrm>
        </p:grpSpPr>
        <p:sp>
          <p:nvSpPr>
            <p:cNvPr id="7" name="Freeform 6"/>
            <p:cNvSpPr/>
            <p:nvPr/>
          </p:nvSpPr>
          <p:spPr>
            <a:xfrm>
              <a:off x="-910" y="-6919"/>
              <a:ext cx="9152803" cy="1332844"/>
            </a:xfrm>
            <a:custGeom>
              <a:avLst/>
              <a:gdLst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0 w 7734300"/>
                <a:gd name="connsiteY8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129540 w 7734300"/>
                <a:gd name="connsiteY8" fmla="*/ 304800 h 1760220"/>
                <a:gd name="connsiteX9" fmla="*/ 0 w 7734300"/>
                <a:gd name="connsiteY9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279400 w 7734300"/>
                <a:gd name="connsiteY8" fmla="*/ 147320 h 1760220"/>
                <a:gd name="connsiteX9" fmla="*/ 0 w 7734300"/>
                <a:gd name="connsiteY9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0 w 7734300"/>
                <a:gd name="connsiteY8" fmla="*/ 281940 h 1760220"/>
                <a:gd name="connsiteX0" fmla="*/ 0 w 7734300"/>
                <a:gd name="connsiteY0" fmla="*/ 281940 h 1760220"/>
                <a:gd name="connsiteX1" fmla="*/ 101600 w 7734300"/>
                <a:gd name="connsiteY1" fmla="*/ 355600 h 1760220"/>
                <a:gd name="connsiteX2" fmla="*/ 22860 w 7734300"/>
                <a:gd name="connsiteY2" fmla="*/ 1760220 h 1760220"/>
                <a:gd name="connsiteX3" fmla="*/ 121920 w 7734300"/>
                <a:gd name="connsiteY3" fmla="*/ 1684020 h 1760220"/>
                <a:gd name="connsiteX4" fmla="*/ 1127760 w 7734300"/>
                <a:gd name="connsiteY4" fmla="*/ 1363980 h 1760220"/>
                <a:gd name="connsiteX5" fmla="*/ 4419600 w 7734300"/>
                <a:gd name="connsiteY5" fmla="*/ 1005840 h 1760220"/>
                <a:gd name="connsiteX6" fmla="*/ 6941820 w 7734300"/>
                <a:gd name="connsiteY6" fmla="*/ 807720 h 1760220"/>
                <a:gd name="connsiteX7" fmla="*/ 7734300 w 7734300"/>
                <a:gd name="connsiteY7" fmla="*/ 381000 h 1760220"/>
                <a:gd name="connsiteX8" fmla="*/ 6903720 w 7734300"/>
                <a:gd name="connsiteY8" fmla="*/ 0 h 1760220"/>
                <a:gd name="connsiteX9" fmla="*/ 0 w 7734300"/>
                <a:gd name="connsiteY9" fmla="*/ 281940 h 1760220"/>
                <a:gd name="connsiteX0" fmla="*/ 6880860 w 7711440"/>
                <a:gd name="connsiteY0" fmla="*/ 0 h 1760220"/>
                <a:gd name="connsiteX1" fmla="*/ 78740 w 7711440"/>
                <a:gd name="connsiteY1" fmla="*/ 355600 h 1760220"/>
                <a:gd name="connsiteX2" fmla="*/ 0 w 7711440"/>
                <a:gd name="connsiteY2" fmla="*/ 1760220 h 1760220"/>
                <a:gd name="connsiteX3" fmla="*/ 99060 w 7711440"/>
                <a:gd name="connsiteY3" fmla="*/ 1684020 h 1760220"/>
                <a:gd name="connsiteX4" fmla="*/ 1104900 w 7711440"/>
                <a:gd name="connsiteY4" fmla="*/ 1363980 h 1760220"/>
                <a:gd name="connsiteX5" fmla="*/ 4396740 w 7711440"/>
                <a:gd name="connsiteY5" fmla="*/ 1005840 h 1760220"/>
                <a:gd name="connsiteX6" fmla="*/ 6918960 w 7711440"/>
                <a:gd name="connsiteY6" fmla="*/ 807720 h 1760220"/>
                <a:gd name="connsiteX7" fmla="*/ 7711440 w 7711440"/>
                <a:gd name="connsiteY7" fmla="*/ 381000 h 1760220"/>
                <a:gd name="connsiteX8" fmla="*/ 6880860 w 7711440"/>
                <a:gd name="connsiteY8" fmla="*/ 0 h 1760220"/>
                <a:gd name="connsiteX0" fmla="*/ 6802120 w 7632700"/>
                <a:gd name="connsiteY0" fmla="*/ 0 h 1684020"/>
                <a:gd name="connsiteX1" fmla="*/ 0 w 7632700"/>
                <a:gd name="connsiteY1" fmla="*/ 355600 h 1684020"/>
                <a:gd name="connsiteX2" fmla="*/ 20320 w 7632700"/>
                <a:gd name="connsiteY2" fmla="*/ 1684020 h 1684020"/>
                <a:gd name="connsiteX3" fmla="*/ 1026160 w 7632700"/>
                <a:gd name="connsiteY3" fmla="*/ 1363980 h 1684020"/>
                <a:gd name="connsiteX4" fmla="*/ 4318000 w 7632700"/>
                <a:gd name="connsiteY4" fmla="*/ 1005840 h 1684020"/>
                <a:gd name="connsiteX5" fmla="*/ 6840220 w 7632700"/>
                <a:gd name="connsiteY5" fmla="*/ 807720 h 1684020"/>
                <a:gd name="connsiteX6" fmla="*/ 7632700 w 7632700"/>
                <a:gd name="connsiteY6" fmla="*/ 381000 h 1684020"/>
                <a:gd name="connsiteX7" fmla="*/ 6802120 w 7632700"/>
                <a:gd name="connsiteY7" fmla="*/ 0 h 1684020"/>
                <a:gd name="connsiteX0" fmla="*/ 6802120 w 7632700"/>
                <a:gd name="connsiteY0" fmla="*/ 0 h 1689100"/>
                <a:gd name="connsiteX1" fmla="*/ 0 w 7632700"/>
                <a:gd name="connsiteY1" fmla="*/ 355600 h 1689100"/>
                <a:gd name="connsiteX2" fmla="*/ 0 w 7632700"/>
                <a:gd name="connsiteY2" fmla="*/ 1689100 h 1689100"/>
                <a:gd name="connsiteX3" fmla="*/ 1026160 w 7632700"/>
                <a:gd name="connsiteY3" fmla="*/ 1363980 h 1689100"/>
                <a:gd name="connsiteX4" fmla="*/ 4318000 w 7632700"/>
                <a:gd name="connsiteY4" fmla="*/ 1005840 h 1689100"/>
                <a:gd name="connsiteX5" fmla="*/ 6840220 w 7632700"/>
                <a:gd name="connsiteY5" fmla="*/ 807720 h 1689100"/>
                <a:gd name="connsiteX6" fmla="*/ 7632700 w 7632700"/>
                <a:gd name="connsiteY6" fmla="*/ 381000 h 1689100"/>
                <a:gd name="connsiteX7" fmla="*/ 6802120 w 7632700"/>
                <a:gd name="connsiteY7" fmla="*/ 0 h 1689100"/>
                <a:gd name="connsiteX0" fmla="*/ 7632700 w 7632700"/>
                <a:gd name="connsiteY0" fmla="*/ 25400 h 1333500"/>
                <a:gd name="connsiteX1" fmla="*/ 0 w 7632700"/>
                <a:gd name="connsiteY1" fmla="*/ 0 h 1333500"/>
                <a:gd name="connsiteX2" fmla="*/ 0 w 7632700"/>
                <a:gd name="connsiteY2" fmla="*/ 1333500 h 1333500"/>
                <a:gd name="connsiteX3" fmla="*/ 1026160 w 7632700"/>
                <a:gd name="connsiteY3" fmla="*/ 1008380 h 1333500"/>
                <a:gd name="connsiteX4" fmla="*/ 4318000 w 7632700"/>
                <a:gd name="connsiteY4" fmla="*/ 650240 h 1333500"/>
                <a:gd name="connsiteX5" fmla="*/ 6840220 w 7632700"/>
                <a:gd name="connsiteY5" fmla="*/ 452120 h 1333500"/>
                <a:gd name="connsiteX6" fmla="*/ 7632700 w 7632700"/>
                <a:gd name="connsiteY6" fmla="*/ 25400 h 1333500"/>
                <a:gd name="connsiteX0" fmla="*/ 7653020 w 7653020"/>
                <a:gd name="connsiteY0" fmla="*/ 0 h 1343660"/>
                <a:gd name="connsiteX1" fmla="*/ 0 w 7653020"/>
                <a:gd name="connsiteY1" fmla="*/ 10160 h 1343660"/>
                <a:gd name="connsiteX2" fmla="*/ 0 w 7653020"/>
                <a:gd name="connsiteY2" fmla="*/ 1343660 h 1343660"/>
                <a:gd name="connsiteX3" fmla="*/ 1026160 w 7653020"/>
                <a:gd name="connsiteY3" fmla="*/ 1018540 h 1343660"/>
                <a:gd name="connsiteX4" fmla="*/ 4318000 w 7653020"/>
                <a:gd name="connsiteY4" fmla="*/ 660400 h 1343660"/>
                <a:gd name="connsiteX5" fmla="*/ 6840220 w 7653020"/>
                <a:gd name="connsiteY5" fmla="*/ 462280 h 1343660"/>
                <a:gd name="connsiteX6" fmla="*/ 7653020 w 7653020"/>
                <a:gd name="connsiteY6" fmla="*/ 0 h 1343660"/>
                <a:gd name="connsiteX0" fmla="*/ 7653020 w 7653020"/>
                <a:gd name="connsiteY0" fmla="*/ 2242 h 1333500"/>
                <a:gd name="connsiteX1" fmla="*/ 0 w 7653020"/>
                <a:gd name="connsiteY1" fmla="*/ 0 h 1333500"/>
                <a:gd name="connsiteX2" fmla="*/ 0 w 7653020"/>
                <a:gd name="connsiteY2" fmla="*/ 1333500 h 1333500"/>
                <a:gd name="connsiteX3" fmla="*/ 1026160 w 7653020"/>
                <a:gd name="connsiteY3" fmla="*/ 1008380 h 1333500"/>
                <a:gd name="connsiteX4" fmla="*/ 4318000 w 7653020"/>
                <a:gd name="connsiteY4" fmla="*/ 650240 h 1333500"/>
                <a:gd name="connsiteX5" fmla="*/ 6840220 w 7653020"/>
                <a:gd name="connsiteY5" fmla="*/ 452120 h 1333500"/>
                <a:gd name="connsiteX6" fmla="*/ 7653020 w 7653020"/>
                <a:gd name="connsiteY6" fmla="*/ 2242 h 1333500"/>
                <a:gd name="connsiteX0" fmla="*/ 7659283 w 7659283"/>
                <a:gd name="connsiteY0" fmla="*/ 0 h 1349862"/>
                <a:gd name="connsiteX1" fmla="*/ 0 w 7659283"/>
                <a:gd name="connsiteY1" fmla="*/ 16362 h 1349862"/>
                <a:gd name="connsiteX2" fmla="*/ 0 w 7659283"/>
                <a:gd name="connsiteY2" fmla="*/ 1349862 h 1349862"/>
                <a:gd name="connsiteX3" fmla="*/ 1026160 w 7659283"/>
                <a:gd name="connsiteY3" fmla="*/ 1024742 h 1349862"/>
                <a:gd name="connsiteX4" fmla="*/ 4318000 w 7659283"/>
                <a:gd name="connsiteY4" fmla="*/ 666602 h 1349862"/>
                <a:gd name="connsiteX5" fmla="*/ 6840220 w 7659283"/>
                <a:gd name="connsiteY5" fmla="*/ 468482 h 1349862"/>
                <a:gd name="connsiteX6" fmla="*/ 7659283 w 7659283"/>
                <a:gd name="connsiteY6" fmla="*/ 0 h 1349862"/>
                <a:gd name="connsiteX0" fmla="*/ 7666903 w 7666903"/>
                <a:gd name="connsiteY0" fmla="*/ 0 h 1334772"/>
                <a:gd name="connsiteX1" fmla="*/ 0 w 7666903"/>
                <a:gd name="connsiteY1" fmla="*/ 1272 h 1334772"/>
                <a:gd name="connsiteX2" fmla="*/ 0 w 7666903"/>
                <a:gd name="connsiteY2" fmla="*/ 1334772 h 1334772"/>
                <a:gd name="connsiteX3" fmla="*/ 1026160 w 7666903"/>
                <a:gd name="connsiteY3" fmla="*/ 1009652 h 1334772"/>
                <a:gd name="connsiteX4" fmla="*/ 4318000 w 7666903"/>
                <a:gd name="connsiteY4" fmla="*/ 651512 h 1334772"/>
                <a:gd name="connsiteX5" fmla="*/ 6840220 w 7666903"/>
                <a:gd name="connsiteY5" fmla="*/ 453392 h 1334772"/>
                <a:gd name="connsiteX6" fmla="*/ 7666903 w 7666903"/>
                <a:gd name="connsiteY6" fmla="*/ 0 h 1334772"/>
                <a:gd name="connsiteX0" fmla="*/ 9145183 w 9145183"/>
                <a:gd name="connsiteY0" fmla="*/ 0 h 1349862"/>
                <a:gd name="connsiteX1" fmla="*/ 0 w 9145183"/>
                <a:gd name="connsiteY1" fmla="*/ 16362 h 1349862"/>
                <a:gd name="connsiteX2" fmla="*/ 0 w 9145183"/>
                <a:gd name="connsiteY2" fmla="*/ 1349862 h 1349862"/>
                <a:gd name="connsiteX3" fmla="*/ 1026160 w 9145183"/>
                <a:gd name="connsiteY3" fmla="*/ 1024742 h 1349862"/>
                <a:gd name="connsiteX4" fmla="*/ 4318000 w 9145183"/>
                <a:gd name="connsiteY4" fmla="*/ 666602 h 1349862"/>
                <a:gd name="connsiteX5" fmla="*/ 6840220 w 9145183"/>
                <a:gd name="connsiteY5" fmla="*/ 468482 h 1349862"/>
                <a:gd name="connsiteX6" fmla="*/ 9145183 w 9145183"/>
                <a:gd name="connsiteY6" fmla="*/ 0 h 1349862"/>
                <a:gd name="connsiteX0" fmla="*/ 9145183 w 9145183"/>
                <a:gd name="connsiteY0" fmla="*/ 0 h 1349862"/>
                <a:gd name="connsiteX1" fmla="*/ 0 w 9145183"/>
                <a:gd name="connsiteY1" fmla="*/ 16362 h 1349862"/>
                <a:gd name="connsiteX2" fmla="*/ 0 w 9145183"/>
                <a:gd name="connsiteY2" fmla="*/ 1349862 h 1349862"/>
                <a:gd name="connsiteX3" fmla="*/ 1026160 w 9145183"/>
                <a:gd name="connsiteY3" fmla="*/ 1024742 h 1349862"/>
                <a:gd name="connsiteX4" fmla="*/ 4318000 w 9145183"/>
                <a:gd name="connsiteY4" fmla="*/ 666602 h 1349862"/>
                <a:gd name="connsiteX5" fmla="*/ 6840220 w 9145183"/>
                <a:gd name="connsiteY5" fmla="*/ 468482 h 1349862"/>
                <a:gd name="connsiteX6" fmla="*/ 9145183 w 9145183"/>
                <a:gd name="connsiteY6" fmla="*/ 0 h 1349862"/>
                <a:gd name="connsiteX0" fmla="*/ 9152803 w 9152803"/>
                <a:gd name="connsiteY0" fmla="*/ 13817 h 1333500"/>
                <a:gd name="connsiteX1" fmla="*/ 0 w 9152803"/>
                <a:gd name="connsiteY1" fmla="*/ 0 h 1333500"/>
                <a:gd name="connsiteX2" fmla="*/ 0 w 9152803"/>
                <a:gd name="connsiteY2" fmla="*/ 1333500 h 1333500"/>
                <a:gd name="connsiteX3" fmla="*/ 1026160 w 9152803"/>
                <a:gd name="connsiteY3" fmla="*/ 1008380 h 1333500"/>
                <a:gd name="connsiteX4" fmla="*/ 4318000 w 9152803"/>
                <a:gd name="connsiteY4" fmla="*/ 650240 h 1333500"/>
                <a:gd name="connsiteX5" fmla="*/ 6840220 w 9152803"/>
                <a:gd name="connsiteY5" fmla="*/ 452120 h 1333500"/>
                <a:gd name="connsiteX6" fmla="*/ 9152803 w 9152803"/>
                <a:gd name="connsiteY6" fmla="*/ 13817 h 1333500"/>
                <a:gd name="connsiteX0" fmla="*/ 9152803 w 9152803"/>
                <a:gd name="connsiteY0" fmla="*/ 0 h 1319683"/>
                <a:gd name="connsiteX1" fmla="*/ 7620 w 9152803"/>
                <a:gd name="connsiteY1" fmla="*/ 16362 h 1319683"/>
                <a:gd name="connsiteX2" fmla="*/ 0 w 9152803"/>
                <a:gd name="connsiteY2" fmla="*/ 1319683 h 1319683"/>
                <a:gd name="connsiteX3" fmla="*/ 1026160 w 9152803"/>
                <a:gd name="connsiteY3" fmla="*/ 994563 h 1319683"/>
                <a:gd name="connsiteX4" fmla="*/ 4318000 w 9152803"/>
                <a:gd name="connsiteY4" fmla="*/ 636423 h 1319683"/>
                <a:gd name="connsiteX5" fmla="*/ 6840220 w 9152803"/>
                <a:gd name="connsiteY5" fmla="*/ 438303 h 1319683"/>
                <a:gd name="connsiteX6" fmla="*/ 9152803 w 9152803"/>
                <a:gd name="connsiteY6" fmla="*/ 0 h 1319683"/>
                <a:gd name="connsiteX0" fmla="*/ 9152803 w 9152803"/>
                <a:gd name="connsiteY0" fmla="*/ 0 h 1319683"/>
                <a:gd name="connsiteX1" fmla="*/ 7620 w 9152803"/>
                <a:gd name="connsiteY1" fmla="*/ 8817 h 1319683"/>
                <a:gd name="connsiteX2" fmla="*/ 0 w 9152803"/>
                <a:gd name="connsiteY2" fmla="*/ 1319683 h 1319683"/>
                <a:gd name="connsiteX3" fmla="*/ 1026160 w 9152803"/>
                <a:gd name="connsiteY3" fmla="*/ 994563 h 1319683"/>
                <a:gd name="connsiteX4" fmla="*/ 4318000 w 9152803"/>
                <a:gd name="connsiteY4" fmla="*/ 636423 h 1319683"/>
                <a:gd name="connsiteX5" fmla="*/ 6840220 w 9152803"/>
                <a:gd name="connsiteY5" fmla="*/ 438303 h 1319683"/>
                <a:gd name="connsiteX6" fmla="*/ 9152803 w 9152803"/>
                <a:gd name="connsiteY6" fmla="*/ 0 h 131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52803" h="1319683">
                  <a:moveTo>
                    <a:pt x="9152803" y="0"/>
                  </a:moveTo>
                  <a:lnTo>
                    <a:pt x="7620" y="8817"/>
                  </a:lnTo>
                  <a:lnTo>
                    <a:pt x="0" y="1319683"/>
                  </a:lnTo>
                  <a:lnTo>
                    <a:pt x="1026160" y="994563"/>
                  </a:lnTo>
                  <a:lnTo>
                    <a:pt x="4318000" y="636423"/>
                  </a:lnTo>
                  <a:lnTo>
                    <a:pt x="6840220" y="438303"/>
                  </a:lnTo>
                  <a:lnTo>
                    <a:pt x="915280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2" descr="H:\ppt\header 2.pn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"/>
            <a:stretch/>
          </p:blipFill>
          <p:spPr bwMode="auto">
            <a:xfrm>
              <a:off x="1" y="-9526"/>
              <a:ext cx="9143999" cy="1404129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ight Triangle 8"/>
            <p:cNvSpPr/>
            <p:nvPr/>
          </p:nvSpPr>
          <p:spPr>
            <a:xfrm flipV="1">
              <a:off x="-7366" y="-6919"/>
              <a:ext cx="1238018" cy="1219201"/>
            </a:xfrm>
            <a:prstGeom prst="rtTriangle">
              <a:avLst/>
            </a:prstGeom>
            <a:solidFill>
              <a:srgbClr val="7286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H:\ppt\111111111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923" y="205578"/>
              <a:ext cx="982369" cy="702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4" descr="C:\Users\giorgi basiashvili\Desktop\Untitled-1.png"/>
          <p:cNvPicPr>
            <a:picLocks noChangeAspect="1" noChangeArrowheads="1"/>
          </p:cNvPicPr>
          <p:nvPr/>
        </p:nvPicPr>
        <p:blipFill>
          <a:blip r:embed="rId5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5948" y="68853"/>
            <a:ext cx="1066800" cy="10676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0" y="1893297"/>
            <a:ext cx="9151893" cy="2907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8" name="Picture 2" descr="G:\ppt pictures\kuwaitfund_large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15064" y="3370678"/>
            <a:ext cx="837629" cy="81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7765471" y="4130898"/>
            <a:ext cx="177444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/>
              <a:t>Kuwait Fund</a:t>
            </a:r>
            <a:endParaRPr lang="en-US" sz="1050" dirty="0" smtClean="0"/>
          </a:p>
        </p:txBody>
      </p:sp>
      <p:sp>
        <p:nvSpPr>
          <p:cNvPr id="32" name="TextBox 31"/>
          <p:cNvSpPr txBox="1"/>
          <p:nvPr/>
        </p:nvSpPr>
        <p:spPr>
          <a:xfrm>
            <a:off x="3805056" y="2913208"/>
            <a:ext cx="1905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/>
              <a:t>ADB – Asian Development Bank</a:t>
            </a:r>
            <a:endParaRPr lang="en-US" sz="1050" dirty="0" smtClean="0"/>
          </a:p>
        </p:txBody>
      </p:sp>
      <p:sp>
        <p:nvSpPr>
          <p:cNvPr id="33" name="TextBox 32"/>
          <p:cNvSpPr txBox="1"/>
          <p:nvPr/>
        </p:nvSpPr>
        <p:spPr>
          <a:xfrm>
            <a:off x="935679" y="2254474"/>
            <a:ext cx="1728592" cy="253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/>
              <a:t>WB</a:t>
            </a:r>
            <a:r>
              <a:rPr lang="en-US" sz="1050" dirty="0" smtClean="0"/>
              <a:t> – World Bank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41508" y="3869848"/>
            <a:ext cx="1901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JICA </a:t>
            </a:r>
            <a:r>
              <a:rPr lang="en-US" sz="1000" dirty="0"/>
              <a:t>– Japan International Cooperation </a:t>
            </a:r>
            <a:r>
              <a:rPr lang="en-US" sz="1000" dirty="0" smtClean="0"/>
              <a:t>Agency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42405" y="2924286"/>
            <a:ext cx="1889217" cy="246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EIB</a:t>
            </a:r>
            <a:r>
              <a:rPr lang="en-US" sz="1000" dirty="0" smtClean="0"/>
              <a:t> – European Investment Bank</a:t>
            </a:r>
            <a:endParaRPr lang="en-US" sz="10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3765584" y="2191614"/>
            <a:ext cx="1959973" cy="246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EU</a:t>
            </a:r>
            <a:r>
              <a:rPr lang="en-US" sz="1000" dirty="0" smtClean="0"/>
              <a:t> – European Union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401" y="3796407"/>
            <a:ext cx="579086" cy="54699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2581" y="2913208"/>
            <a:ext cx="718042" cy="51341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70" y="2119306"/>
            <a:ext cx="693563" cy="50494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068" y="2924286"/>
            <a:ext cx="469007" cy="56634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2581" y="2109643"/>
            <a:ext cx="762117" cy="45130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5196" y="3778887"/>
            <a:ext cx="765427" cy="682309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3786347" y="3900384"/>
            <a:ext cx="1918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AIIB – Asian Infrastructure Investment Bank</a:t>
            </a:r>
            <a:endParaRPr lang="en-US" sz="10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5588328" y="2124559"/>
            <a:ext cx="3454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Donors and Partners</a:t>
            </a:r>
            <a:endParaRPr lang="en-GB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676112" y="4129269"/>
            <a:ext cx="19438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/>
              <a:t>Korea Economic Development Co-operation Fund</a:t>
            </a:r>
            <a:endParaRPr lang="en-US" sz="105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3" t="24141" r="9805" b="6902"/>
          <a:stretch/>
        </p:blipFill>
        <p:spPr>
          <a:xfrm>
            <a:off x="6016219" y="3464812"/>
            <a:ext cx="779033" cy="64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63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6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9496"/>
            <a:ext cx="9144000" cy="6738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895600" y="4724400"/>
            <a:ext cx="3566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Thank you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7366" y="-9526"/>
            <a:ext cx="9159259" cy="1404129"/>
            <a:chOff x="-7366" y="-9526"/>
            <a:chExt cx="9159259" cy="1404129"/>
          </a:xfrm>
        </p:grpSpPr>
        <p:sp>
          <p:nvSpPr>
            <p:cNvPr id="6" name="Freeform 5"/>
            <p:cNvSpPr/>
            <p:nvPr/>
          </p:nvSpPr>
          <p:spPr>
            <a:xfrm>
              <a:off x="-910" y="-6919"/>
              <a:ext cx="9152803" cy="1332844"/>
            </a:xfrm>
            <a:custGeom>
              <a:avLst/>
              <a:gdLst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0 w 7734300"/>
                <a:gd name="connsiteY8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129540 w 7734300"/>
                <a:gd name="connsiteY8" fmla="*/ 304800 h 1760220"/>
                <a:gd name="connsiteX9" fmla="*/ 0 w 7734300"/>
                <a:gd name="connsiteY9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279400 w 7734300"/>
                <a:gd name="connsiteY8" fmla="*/ 147320 h 1760220"/>
                <a:gd name="connsiteX9" fmla="*/ 0 w 7734300"/>
                <a:gd name="connsiteY9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0 w 7734300"/>
                <a:gd name="connsiteY8" fmla="*/ 281940 h 1760220"/>
                <a:gd name="connsiteX0" fmla="*/ 0 w 7734300"/>
                <a:gd name="connsiteY0" fmla="*/ 281940 h 1760220"/>
                <a:gd name="connsiteX1" fmla="*/ 101600 w 7734300"/>
                <a:gd name="connsiteY1" fmla="*/ 355600 h 1760220"/>
                <a:gd name="connsiteX2" fmla="*/ 22860 w 7734300"/>
                <a:gd name="connsiteY2" fmla="*/ 1760220 h 1760220"/>
                <a:gd name="connsiteX3" fmla="*/ 121920 w 7734300"/>
                <a:gd name="connsiteY3" fmla="*/ 1684020 h 1760220"/>
                <a:gd name="connsiteX4" fmla="*/ 1127760 w 7734300"/>
                <a:gd name="connsiteY4" fmla="*/ 1363980 h 1760220"/>
                <a:gd name="connsiteX5" fmla="*/ 4419600 w 7734300"/>
                <a:gd name="connsiteY5" fmla="*/ 1005840 h 1760220"/>
                <a:gd name="connsiteX6" fmla="*/ 6941820 w 7734300"/>
                <a:gd name="connsiteY6" fmla="*/ 807720 h 1760220"/>
                <a:gd name="connsiteX7" fmla="*/ 7734300 w 7734300"/>
                <a:gd name="connsiteY7" fmla="*/ 381000 h 1760220"/>
                <a:gd name="connsiteX8" fmla="*/ 6903720 w 7734300"/>
                <a:gd name="connsiteY8" fmla="*/ 0 h 1760220"/>
                <a:gd name="connsiteX9" fmla="*/ 0 w 7734300"/>
                <a:gd name="connsiteY9" fmla="*/ 281940 h 1760220"/>
                <a:gd name="connsiteX0" fmla="*/ 6880860 w 7711440"/>
                <a:gd name="connsiteY0" fmla="*/ 0 h 1760220"/>
                <a:gd name="connsiteX1" fmla="*/ 78740 w 7711440"/>
                <a:gd name="connsiteY1" fmla="*/ 355600 h 1760220"/>
                <a:gd name="connsiteX2" fmla="*/ 0 w 7711440"/>
                <a:gd name="connsiteY2" fmla="*/ 1760220 h 1760220"/>
                <a:gd name="connsiteX3" fmla="*/ 99060 w 7711440"/>
                <a:gd name="connsiteY3" fmla="*/ 1684020 h 1760220"/>
                <a:gd name="connsiteX4" fmla="*/ 1104900 w 7711440"/>
                <a:gd name="connsiteY4" fmla="*/ 1363980 h 1760220"/>
                <a:gd name="connsiteX5" fmla="*/ 4396740 w 7711440"/>
                <a:gd name="connsiteY5" fmla="*/ 1005840 h 1760220"/>
                <a:gd name="connsiteX6" fmla="*/ 6918960 w 7711440"/>
                <a:gd name="connsiteY6" fmla="*/ 807720 h 1760220"/>
                <a:gd name="connsiteX7" fmla="*/ 7711440 w 7711440"/>
                <a:gd name="connsiteY7" fmla="*/ 381000 h 1760220"/>
                <a:gd name="connsiteX8" fmla="*/ 6880860 w 7711440"/>
                <a:gd name="connsiteY8" fmla="*/ 0 h 1760220"/>
                <a:gd name="connsiteX0" fmla="*/ 6802120 w 7632700"/>
                <a:gd name="connsiteY0" fmla="*/ 0 h 1684020"/>
                <a:gd name="connsiteX1" fmla="*/ 0 w 7632700"/>
                <a:gd name="connsiteY1" fmla="*/ 355600 h 1684020"/>
                <a:gd name="connsiteX2" fmla="*/ 20320 w 7632700"/>
                <a:gd name="connsiteY2" fmla="*/ 1684020 h 1684020"/>
                <a:gd name="connsiteX3" fmla="*/ 1026160 w 7632700"/>
                <a:gd name="connsiteY3" fmla="*/ 1363980 h 1684020"/>
                <a:gd name="connsiteX4" fmla="*/ 4318000 w 7632700"/>
                <a:gd name="connsiteY4" fmla="*/ 1005840 h 1684020"/>
                <a:gd name="connsiteX5" fmla="*/ 6840220 w 7632700"/>
                <a:gd name="connsiteY5" fmla="*/ 807720 h 1684020"/>
                <a:gd name="connsiteX6" fmla="*/ 7632700 w 7632700"/>
                <a:gd name="connsiteY6" fmla="*/ 381000 h 1684020"/>
                <a:gd name="connsiteX7" fmla="*/ 6802120 w 7632700"/>
                <a:gd name="connsiteY7" fmla="*/ 0 h 1684020"/>
                <a:gd name="connsiteX0" fmla="*/ 6802120 w 7632700"/>
                <a:gd name="connsiteY0" fmla="*/ 0 h 1689100"/>
                <a:gd name="connsiteX1" fmla="*/ 0 w 7632700"/>
                <a:gd name="connsiteY1" fmla="*/ 355600 h 1689100"/>
                <a:gd name="connsiteX2" fmla="*/ 0 w 7632700"/>
                <a:gd name="connsiteY2" fmla="*/ 1689100 h 1689100"/>
                <a:gd name="connsiteX3" fmla="*/ 1026160 w 7632700"/>
                <a:gd name="connsiteY3" fmla="*/ 1363980 h 1689100"/>
                <a:gd name="connsiteX4" fmla="*/ 4318000 w 7632700"/>
                <a:gd name="connsiteY4" fmla="*/ 1005840 h 1689100"/>
                <a:gd name="connsiteX5" fmla="*/ 6840220 w 7632700"/>
                <a:gd name="connsiteY5" fmla="*/ 807720 h 1689100"/>
                <a:gd name="connsiteX6" fmla="*/ 7632700 w 7632700"/>
                <a:gd name="connsiteY6" fmla="*/ 381000 h 1689100"/>
                <a:gd name="connsiteX7" fmla="*/ 6802120 w 7632700"/>
                <a:gd name="connsiteY7" fmla="*/ 0 h 1689100"/>
                <a:gd name="connsiteX0" fmla="*/ 7632700 w 7632700"/>
                <a:gd name="connsiteY0" fmla="*/ 25400 h 1333500"/>
                <a:gd name="connsiteX1" fmla="*/ 0 w 7632700"/>
                <a:gd name="connsiteY1" fmla="*/ 0 h 1333500"/>
                <a:gd name="connsiteX2" fmla="*/ 0 w 7632700"/>
                <a:gd name="connsiteY2" fmla="*/ 1333500 h 1333500"/>
                <a:gd name="connsiteX3" fmla="*/ 1026160 w 7632700"/>
                <a:gd name="connsiteY3" fmla="*/ 1008380 h 1333500"/>
                <a:gd name="connsiteX4" fmla="*/ 4318000 w 7632700"/>
                <a:gd name="connsiteY4" fmla="*/ 650240 h 1333500"/>
                <a:gd name="connsiteX5" fmla="*/ 6840220 w 7632700"/>
                <a:gd name="connsiteY5" fmla="*/ 452120 h 1333500"/>
                <a:gd name="connsiteX6" fmla="*/ 7632700 w 7632700"/>
                <a:gd name="connsiteY6" fmla="*/ 25400 h 1333500"/>
                <a:gd name="connsiteX0" fmla="*/ 7653020 w 7653020"/>
                <a:gd name="connsiteY0" fmla="*/ 0 h 1343660"/>
                <a:gd name="connsiteX1" fmla="*/ 0 w 7653020"/>
                <a:gd name="connsiteY1" fmla="*/ 10160 h 1343660"/>
                <a:gd name="connsiteX2" fmla="*/ 0 w 7653020"/>
                <a:gd name="connsiteY2" fmla="*/ 1343660 h 1343660"/>
                <a:gd name="connsiteX3" fmla="*/ 1026160 w 7653020"/>
                <a:gd name="connsiteY3" fmla="*/ 1018540 h 1343660"/>
                <a:gd name="connsiteX4" fmla="*/ 4318000 w 7653020"/>
                <a:gd name="connsiteY4" fmla="*/ 660400 h 1343660"/>
                <a:gd name="connsiteX5" fmla="*/ 6840220 w 7653020"/>
                <a:gd name="connsiteY5" fmla="*/ 462280 h 1343660"/>
                <a:gd name="connsiteX6" fmla="*/ 7653020 w 7653020"/>
                <a:gd name="connsiteY6" fmla="*/ 0 h 1343660"/>
                <a:gd name="connsiteX0" fmla="*/ 7653020 w 7653020"/>
                <a:gd name="connsiteY0" fmla="*/ 2242 h 1333500"/>
                <a:gd name="connsiteX1" fmla="*/ 0 w 7653020"/>
                <a:gd name="connsiteY1" fmla="*/ 0 h 1333500"/>
                <a:gd name="connsiteX2" fmla="*/ 0 w 7653020"/>
                <a:gd name="connsiteY2" fmla="*/ 1333500 h 1333500"/>
                <a:gd name="connsiteX3" fmla="*/ 1026160 w 7653020"/>
                <a:gd name="connsiteY3" fmla="*/ 1008380 h 1333500"/>
                <a:gd name="connsiteX4" fmla="*/ 4318000 w 7653020"/>
                <a:gd name="connsiteY4" fmla="*/ 650240 h 1333500"/>
                <a:gd name="connsiteX5" fmla="*/ 6840220 w 7653020"/>
                <a:gd name="connsiteY5" fmla="*/ 452120 h 1333500"/>
                <a:gd name="connsiteX6" fmla="*/ 7653020 w 7653020"/>
                <a:gd name="connsiteY6" fmla="*/ 2242 h 1333500"/>
                <a:gd name="connsiteX0" fmla="*/ 7659283 w 7659283"/>
                <a:gd name="connsiteY0" fmla="*/ 0 h 1349862"/>
                <a:gd name="connsiteX1" fmla="*/ 0 w 7659283"/>
                <a:gd name="connsiteY1" fmla="*/ 16362 h 1349862"/>
                <a:gd name="connsiteX2" fmla="*/ 0 w 7659283"/>
                <a:gd name="connsiteY2" fmla="*/ 1349862 h 1349862"/>
                <a:gd name="connsiteX3" fmla="*/ 1026160 w 7659283"/>
                <a:gd name="connsiteY3" fmla="*/ 1024742 h 1349862"/>
                <a:gd name="connsiteX4" fmla="*/ 4318000 w 7659283"/>
                <a:gd name="connsiteY4" fmla="*/ 666602 h 1349862"/>
                <a:gd name="connsiteX5" fmla="*/ 6840220 w 7659283"/>
                <a:gd name="connsiteY5" fmla="*/ 468482 h 1349862"/>
                <a:gd name="connsiteX6" fmla="*/ 7659283 w 7659283"/>
                <a:gd name="connsiteY6" fmla="*/ 0 h 1349862"/>
                <a:gd name="connsiteX0" fmla="*/ 7666903 w 7666903"/>
                <a:gd name="connsiteY0" fmla="*/ 0 h 1334772"/>
                <a:gd name="connsiteX1" fmla="*/ 0 w 7666903"/>
                <a:gd name="connsiteY1" fmla="*/ 1272 h 1334772"/>
                <a:gd name="connsiteX2" fmla="*/ 0 w 7666903"/>
                <a:gd name="connsiteY2" fmla="*/ 1334772 h 1334772"/>
                <a:gd name="connsiteX3" fmla="*/ 1026160 w 7666903"/>
                <a:gd name="connsiteY3" fmla="*/ 1009652 h 1334772"/>
                <a:gd name="connsiteX4" fmla="*/ 4318000 w 7666903"/>
                <a:gd name="connsiteY4" fmla="*/ 651512 h 1334772"/>
                <a:gd name="connsiteX5" fmla="*/ 6840220 w 7666903"/>
                <a:gd name="connsiteY5" fmla="*/ 453392 h 1334772"/>
                <a:gd name="connsiteX6" fmla="*/ 7666903 w 7666903"/>
                <a:gd name="connsiteY6" fmla="*/ 0 h 1334772"/>
                <a:gd name="connsiteX0" fmla="*/ 9145183 w 9145183"/>
                <a:gd name="connsiteY0" fmla="*/ 0 h 1349862"/>
                <a:gd name="connsiteX1" fmla="*/ 0 w 9145183"/>
                <a:gd name="connsiteY1" fmla="*/ 16362 h 1349862"/>
                <a:gd name="connsiteX2" fmla="*/ 0 w 9145183"/>
                <a:gd name="connsiteY2" fmla="*/ 1349862 h 1349862"/>
                <a:gd name="connsiteX3" fmla="*/ 1026160 w 9145183"/>
                <a:gd name="connsiteY3" fmla="*/ 1024742 h 1349862"/>
                <a:gd name="connsiteX4" fmla="*/ 4318000 w 9145183"/>
                <a:gd name="connsiteY4" fmla="*/ 666602 h 1349862"/>
                <a:gd name="connsiteX5" fmla="*/ 6840220 w 9145183"/>
                <a:gd name="connsiteY5" fmla="*/ 468482 h 1349862"/>
                <a:gd name="connsiteX6" fmla="*/ 9145183 w 9145183"/>
                <a:gd name="connsiteY6" fmla="*/ 0 h 1349862"/>
                <a:gd name="connsiteX0" fmla="*/ 9145183 w 9145183"/>
                <a:gd name="connsiteY0" fmla="*/ 0 h 1349862"/>
                <a:gd name="connsiteX1" fmla="*/ 0 w 9145183"/>
                <a:gd name="connsiteY1" fmla="*/ 16362 h 1349862"/>
                <a:gd name="connsiteX2" fmla="*/ 0 w 9145183"/>
                <a:gd name="connsiteY2" fmla="*/ 1349862 h 1349862"/>
                <a:gd name="connsiteX3" fmla="*/ 1026160 w 9145183"/>
                <a:gd name="connsiteY3" fmla="*/ 1024742 h 1349862"/>
                <a:gd name="connsiteX4" fmla="*/ 4318000 w 9145183"/>
                <a:gd name="connsiteY4" fmla="*/ 666602 h 1349862"/>
                <a:gd name="connsiteX5" fmla="*/ 6840220 w 9145183"/>
                <a:gd name="connsiteY5" fmla="*/ 468482 h 1349862"/>
                <a:gd name="connsiteX6" fmla="*/ 9145183 w 9145183"/>
                <a:gd name="connsiteY6" fmla="*/ 0 h 1349862"/>
                <a:gd name="connsiteX0" fmla="*/ 9152803 w 9152803"/>
                <a:gd name="connsiteY0" fmla="*/ 13817 h 1333500"/>
                <a:gd name="connsiteX1" fmla="*/ 0 w 9152803"/>
                <a:gd name="connsiteY1" fmla="*/ 0 h 1333500"/>
                <a:gd name="connsiteX2" fmla="*/ 0 w 9152803"/>
                <a:gd name="connsiteY2" fmla="*/ 1333500 h 1333500"/>
                <a:gd name="connsiteX3" fmla="*/ 1026160 w 9152803"/>
                <a:gd name="connsiteY3" fmla="*/ 1008380 h 1333500"/>
                <a:gd name="connsiteX4" fmla="*/ 4318000 w 9152803"/>
                <a:gd name="connsiteY4" fmla="*/ 650240 h 1333500"/>
                <a:gd name="connsiteX5" fmla="*/ 6840220 w 9152803"/>
                <a:gd name="connsiteY5" fmla="*/ 452120 h 1333500"/>
                <a:gd name="connsiteX6" fmla="*/ 9152803 w 9152803"/>
                <a:gd name="connsiteY6" fmla="*/ 13817 h 1333500"/>
                <a:gd name="connsiteX0" fmla="*/ 9152803 w 9152803"/>
                <a:gd name="connsiteY0" fmla="*/ 0 h 1319683"/>
                <a:gd name="connsiteX1" fmla="*/ 7620 w 9152803"/>
                <a:gd name="connsiteY1" fmla="*/ 16362 h 1319683"/>
                <a:gd name="connsiteX2" fmla="*/ 0 w 9152803"/>
                <a:gd name="connsiteY2" fmla="*/ 1319683 h 1319683"/>
                <a:gd name="connsiteX3" fmla="*/ 1026160 w 9152803"/>
                <a:gd name="connsiteY3" fmla="*/ 994563 h 1319683"/>
                <a:gd name="connsiteX4" fmla="*/ 4318000 w 9152803"/>
                <a:gd name="connsiteY4" fmla="*/ 636423 h 1319683"/>
                <a:gd name="connsiteX5" fmla="*/ 6840220 w 9152803"/>
                <a:gd name="connsiteY5" fmla="*/ 438303 h 1319683"/>
                <a:gd name="connsiteX6" fmla="*/ 9152803 w 9152803"/>
                <a:gd name="connsiteY6" fmla="*/ 0 h 1319683"/>
                <a:gd name="connsiteX0" fmla="*/ 9152803 w 9152803"/>
                <a:gd name="connsiteY0" fmla="*/ 0 h 1319683"/>
                <a:gd name="connsiteX1" fmla="*/ 7620 w 9152803"/>
                <a:gd name="connsiteY1" fmla="*/ 8817 h 1319683"/>
                <a:gd name="connsiteX2" fmla="*/ 0 w 9152803"/>
                <a:gd name="connsiteY2" fmla="*/ 1319683 h 1319683"/>
                <a:gd name="connsiteX3" fmla="*/ 1026160 w 9152803"/>
                <a:gd name="connsiteY3" fmla="*/ 994563 h 1319683"/>
                <a:gd name="connsiteX4" fmla="*/ 4318000 w 9152803"/>
                <a:gd name="connsiteY4" fmla="*/ 636423 h 1319683"/>
                <a:gd name="connsiteX5" fmla="*/ 6840220 w 9152803"/>
                <a:gd name="connsiteY5" fmla="*/ 438303 h 1319683"/>
                <a:gd name="connsiteX6" fmla="*/ 9152803 w 9152803"/>
                <a:gd name="connsiteY6" fmla="*/ 0 h 131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52803" h="1319683">
                  <a:moveTo>
                    <a:pt x="9152803" y="0"/>
                  </a:moveTo>
                  <a:lnTo>
                    <a:pt x="7620" y="8817"/>
                  </a:lnTo>
                  <a:lnTo>
                    <a:pt x="0" y="1319683"/>
                  </a:lnTo>
                  <a:lnTo>
                    <a:pt x="1026160" y="994563"/>
                  </a:lnTo>
                  <a:lnTo>
                    <a:pt x="4318000" y="636423"/>
                  </a:lnTo>
                  <a:lnTo>
                    <a:pt x="6840220" y="438303"/>
                  </a:lnTo>
                  <a:lnTo>
                    <a:pt x="915280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2" descr="H:\ppt\header 2.pn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"/>
            <a:stretch/>
          </p:blipFill>
          <p:spPr bwMode="auto">
            <a:xfrm>
              <a:off x="1" y="-9526"/>
              <a:ext cx="9143999" cy="1404129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ight Triangle 7"/>
            <p:cNvSpPr/>
            <p:nvPr/>
          </p:nvSpPr>
          <p:spPr>
            <a:xfrm flipV="1">
              <a:off x="-7366" y="-6919"/>
              <a:ext cx="1238018" cy="1219201"/>
            </a:xfrm>
            <a:prstGeom prst="rtTriangle">
              <a:avLst/>
            </a:prstGeom>
            <a:solidFill>
              <a:srgbClr val="7286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H:\ppt\111111111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923" y="205578"/>
              <a:ext cx="982369" cy="702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4" descr="C:\Users\giorgi basiashvili\Desktop\Untitled-1.png"/>
          <p:cNvPicPr>
            <a:picLocks noChangeAspect="1" noChangeArrowheads="1"/>
          </p:cNvPicPr>
          <p:nvPr/>
        </p:nvPicPr>
        <p:blipFill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5948" y="68853"/>
            <a:ext cx="1066800" cy="10676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0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66" y="874004"/>
            <a:ext cx="9151365" cy="598399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5243342" y="4492831"/>
            <a:ext cx="1043625" cy="1043625"/>
          </a:xfrm>
          <a:prstGeom prst="ellipse">
            <a:avLst/>
          </a:prstGeom>
          <a:solidFill>
            <a:srgbClr val="FFFF00">
              <a:alpha val="62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itle 1"/>
          <p:cNvSpPr>
            <a:spLocks noGrp="1"/>
          </p:cNvSpPr>
          <p:nvPr>
            <p:ph type="title" idx="4294967295"/>
          </p:nvPr>
        </p:nvSpPr>
        <p:spPr>
          <a:xfrm>
            <a:off x="-7366" y="1607882"/>
            <a:ext cx="9151366" cy="442912"/>
          </a:xfrm>
          <a:solidFill>
            <a:srgbClr val="5C729F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r>
              <a:rPr lang="en-US" sz="2400" dirty="0"/>
              <a:t>E60 </a:t>
            </a:r>
            <a:r>
              <a:rPr lang="en-US" sz="2400" dirty="0" smtClean="0"/>
              <a:t>TEN-T </a:t>
            </a:r>
            <a:r>
              <a:rPr lang="en-US" sz="2400" dirty="0"/>
              <a:t>Road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-7366" y="-9526"/>
            <a:ext cx="9159259" cy="1404129"/>
            <a:chOff x="-7366" y="-9526"/>
            <a:chExt cx="9159259" cy="1404129"/>
          </a:xfrm>
        </p:grpSpPr>
        <p:sp>
          <p:nvSpPr>
            <p:cNvPr id="23" name="Freeform 22"/>
            <p:cNvSpPr/>
            <p:nvPr/>
          </p:nvSpPr>
          <p:spPr>
            <a:xfrm>
              <a:off x="-910" y="-6919"/>
              <a:ext cx="9152803" cy="1332844"/>
            </a:xfrm>
            <a:custGeom>
              <a:avLst/>
              <a:gdLst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0 w 7734300"/>
                <a:gd name="connsiteY8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129540 w 7734300"/>
                <a:gd name="connsiteY8" fmla="*/ 304800 h 1760220"/>
                <a:gd name="connsiteX9" fmla="*/ 0 w 7734300"/>
                <a:gd name="connsiteY9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279400 w 7734300"/>
                <a:gd name="connsiteY8" fmla="*/ 147320 h 1760220"/>
                <a:gd name="connsiteX9" fmla="*/ 0 w 7734300"/>
                <a:gd name="connsiteY9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0 w 7734300"/>
                <a:gd name="connsiteY8" fmla="*/ 281940 h 1760220"/>
                <a:gd name="connsiteX0" fmla="*/ 0 w 7734300"/>
                <a:gd name="connsiteY0" fmla="*/ 281940 h 1760220"/>
                <a:gd name="connsiteX1" fmla="*/ 101600 w 7734300"/>
                <a:gd name="connsiteY1" fmla="*/ 355600 h 1760220"/>
                <a:gd name="connsiteX2" fmla="*/ 22860 w 7734300"/>
                <a:gd name="connsiteY2" fmla="*/ 1760220 h 1760220"/>
                <a:gd name="connsiteX3" fmla="*/ 121920 w 7734300"/>
                <a:gd name="connsiteY3" fmla="*/ 1684020 h 1760220"/>
                <a:gd name="connsiteX4" fmla="*/ 1127760 w 7734300"/>
                <a:gd name="connsiteY4" fmla="*/ 1363980 h 1760220"/>
                <a:gd name="connsiteX5" fmla="*/ 4419600 w 7734300"/>
                <a:gd name="connsiteY5" fmla="*/ 1005840 h 1760220"/>
                <a:gd name="connsiteX6" fmla="*/ 6941820 w 7734300"/>
                <a:gd name="connsiteY6" fmla="*/ 807720 h 1760220"/>
                <a:gd name="connsiteX7" fmla="*/ 7734300 w 7734300"/>
                <a:gd name="connsiteY7" fmla="*/ 381000 h 1760220"/>
                <a:gd name="connsiteX8" fmla="*/ 6903720 w 7734300"/>
                <a:gd name="connsiteY8" fmla="*/ 0 h 1760220"/>
                <a:gd name="connsiteX9" fmla="*/ 0 w 7734300"/>
                <a:gd name="connsiteY9" fmla="*/ 281940 h 1760220"/>
                <a:gd name="connsiteX0" fmla="*/ 6880860 w 7711440"/>
                <a:gd name="connsiteY0" fmla="*/ 0 h 1760220"/>
                <a:gd name="connsiteX1" fmla="*/ 78740 w 7711440"/>
                <a:gd name="connsiteY1" fmla="*/ 355600 h 1760220"/>
                <a:gd name="connsiteX2" fmla="*/ 0 w 7711440"/>
                <a:gd name="connsiteY2" fmla="*/ 1760220 h 1760220"/>
                <a:gd name="connsiteX3" fmla="*/ 99060 w 7711440"/>
                <a:gd name="connsiteY3" fmla="*/ 1684020 h 1760220"/>
                <a:gd name="connsiteX4" fmla="*/ 1104900 w 7711440"/>
                <a:gd name="connsiteY4" fmla="*/ 1363980 h 1760220"/>
                <a:gd name="connsiteX5" fmla="*/ 4396740 w 7711440"/>
                <a:gd name="connsiteY5" fmla="*/ 1005840 h 1760220"/>
                <a:gd name="connsiteX6" fmla="*/ 6918960 w 7711440"/>
                <a:gd name="connsiteY6" fmla="*/ 807720 h 1760220"/>
                <a:gd name="connsiteX7" fmla="*/ 7711440 w 7711440"/>
                <a:gd name="connsiteY7" fmla="*/ 381000 h 1760220"/>
                <a:gd name="connsiteX8" fmla="*/ 6880860 w 7711440"/>
                <a:gd name="connsiteY8" fmla="*/ 0 h 1760220"/>
                <a:gd name="connsiteX0" fmla="*/ 6802120 w 7632700"/>
                <a:gd name="connsiteY0" fmla="*/ 0 h 1684020"/>
                <a:gd name="connsiteX1" fmla="*/ 0 w 7632700"/>
                <a:gd name="connsiteY1" fmla="*/ 355600 h 1684020"/>
                <a:gd name="connsiteX2" fmla="*/ 20320 w 7632700"/>
                <a:gd name="connsiteY2" fmla="*/ 1684020 h 1684020"/>
                <a:gd name="connsiteX3" fmla="*/ 1026160 w 7632700"/>
                <a:gd name="connsiteY3" fmla="*/ 1363980 h 1684020"/>
                <a:gd name="connsiteX4" fmla="*/ 4318000 w 7632700"/>
                <a:gd name="connsiteY4" fmla="*/ 1005840 h 1684020"/>
                <a:gd name="connsiteX5" fmla="*/ 6840220 w 7632700"/>
                <a:gd name="connsiteY5" fmla="*/ 807720 h 1684020"/>
                <a:gd name="connsiteX6" fmla="*/ 7632700 w 7632700"/>
                <a:gd name="connsiteY6" fmla="*/ 381000 h 1684020"/>
                <a:gd name="connsiteX7" fmla="*/ 6802120 w 7632700"/>
                <a:gd name="connsiteY7" fmla="*/ 0 h 1684020"/>
                <a:gd name="connsiteX0" fmla="*/ 6802120 w 7632700"/>
                <a:gd name="connsiteY0" fmla="*/ 0 h 1689100"/>
                <a:gd name="connsiteX1" fmla="*/ 0 w 7632700"/>
                <a:gd name="connsiteY1" fmla="*/ 355600 h 1689100"/>
                <a:gd name="connsiteX2" fmla="*/ 0 w 7632700"/>
                <a:gd name="connsiteY2" fmla="*/ 1689100 h 1689100"/>
                <a:gd name="connsiteX3" fmla="*/ 1026160 w 7632700"/>
                <a:gd name="connsiteY3" fmla="*/ 1363980 h 1689100"/>
                <a:gd name="connsiteX4" fmla="*/ 4318000 w 7632700"/>
                <a:gd name="connsiteY4" fmla="*/ 1005840 h 1689100"/>
                <a:gd name="connsiteX5" fmla="*/ 6840220 w 7632700"/>
                <a:gd name="connsiteY5" fmla="*/ 807720 h 1689100"/>
                <a:gd name="connsiteX6" fmla="*/ 7632700 w 7632700"/>
                <a:gd name="connsiteY6" fmla="*/ 381000 h 1689100"/>
                <a:gd name="connsiteX7" fmla="*/ 6802120 w 7632700"/>
                <a:gd name="connsiteY7" fmla="*/ 0 h 1689100"/>
                <a:gd name="connsiteX0" fmla="*/ 7632700 w 7632700"/>
                <a:gd name="connsiteY0" fmla="*/ 25400 h 1333500"/>
                <a:gd name="connsiteX1" fmla="*/ 0 w 7632700"/>
                <a:gd name="connsiteY1" fmla="*/ 0 h 1333500"/>
                <a:gd name="connsiteX2" fmla="*/ 0 w 7632700"/>
                <a:gd name="connsiteY2" fmla="*/ 1333500 h 1333500"/>
                <a:gd name="connsiteX3" fmla="*/ 1026160 w 7632700"/>
                <a:gd name="connsiteY3" fmla="*/ 1008380 h 1333500"/>
                <a:gd name="connsiteX4" fmla="*/ 4318000 w 7632700"/>
                <a:gd name="connsiteY4" fmla="*/ 650240 h 1333500"/>
                <a:gd name="connsiteX5" fmla="*/ 6840220 w 7632700"/>
                <a:gd name="connsiteY5" fmla="*/ 452120 h 1333500"/>
                <a:gd name="connsiteX6" fmla="*/ 7632700 w 7632700"/>
                <a:gd name="connsiteY6" fmla="*/ 25400 h 1333500"/>
                <a:gd name="connsiteX0" fmla="*/ 7653020 w 7653020"/>
                <a:gd name="connsiteY0" fmla="*/ 0 h 1343660"/>
                <a:gd name="connsiteX1" fmla="*/ 0 w 7653020"/>
                <a:gd name="connsiteY1" fmla="*/ 10160 h 1343660"/>
                <a:gd name="connsiteX2" fmla="*/ 0 w 7653020"/>
                <a:gd name="connsiteY2" fmla="*/ 1343660 h 1343660"/>
                <a:gd name="connsiteX3" fmla="*/ 1026160 w 7653020"/>
                <a:gd name="connsiteY3" fmla="*/ 1018540 h 1343660"/>
                <a:gd name="connsiteX4" fmla="*/ 4318000 w 7653020"/>
                <a:gd name="connsiteY4" fmla="*/ 660400 h 1343660"/>
                <a:gd name="connsiteX5" fmla="*/ 6840220 w 7653020"/>
                <a:gd name="connsiteY5" fmla="*/ 462280 h 1343660"/>
                <a:gd name="connsiteX6" fmla="*/ 7653020 w 7653020"/>
                <a:gd name="connsiteY6" fmla="*/ 0 h 1343660"/>
                <a:gd name="connsiteX0" fmla="*/ 7653020 w 7653020"/>
                <a:gd name="connsiteY0" fmla="*/ 2242 h 1333500"/>
                <a:gd name="connsiteX1" fmla="*/ 0 w 7653020"/>
                <a:gd name="connsiteY1" fmla="*/ 0 h 1333500"/>
                <a:gd name="connsiteX2" fmla="*/ 0 w 7653020"/>
                <a:gd name="connsiteY2" fmla="*/ 1333500 h 1333500"/>
                <a:gd name="connsiteX3" fmla="*/ 1026160 w 7653020"/>
                <a:gd name="connsiteY3" fmla="*/ 1008380 h 1333500"/>
                <a:gd name="connsiteX4" fmla="*/ 4318000 w 7653020"/>
                <a:gd name="connsiteY4" fmla="*/ 650240 h 1333500"/>
                <a:gd name="connsiteX5" fmla="*/ 6840220 w 7653020"/>
                <a:gd name="connsiteY5" fmla="*/ 452120 h 1333500"/>
                <a:gd name="connsiteX6" fmla="*/ 7653020 w 7653020"/>
                <a:gd name="connsiteY6" fmla="*/ 2242 h 1333500"/>
                <a:gd name="connsiteX0" fmla="*/ 7659283 w 7659283"/>
                <a:gd name="connsiteY0" fmla="*/ 0 h 1349862"/>
                <a:gd name="connsiteX1" fmla="*/ 0 w 7659283"/>
                <a:gd name="connsiteY1" fmla="*/ 16362 h 1349862"/>
                <a:gd name="connsiteX2" fmla="*/ 0 w 7659283"/>
                <a:gd name="connsiteY2" fmla="*/ 1349862 h 1349862"/>
                <a:gd name="connsiteX3" fmla="*/ 1026160 w 7659283"/>
                <a:gd name="connsiteY3" fmla="*/ 1024742 h 1349862"/>
                <a:gd name="connsiteX4" fmla="*/ 4318000 w 7659283"/>
                <a:gd name="connsiteY4" fmla="*/ 666602 h 1349862"/>
                <a:gd name="connsiteX5" fmla="*/ 6840220 w 7659283"/>
                <a:gd name="connsiteY5" fmla="*/ 468482 h 1349862"/>
                <a:gd name="connsiteX6" fmla="*/ 7659283 w 7659283"/>
                <a:gd name="connsiteY6" fmla="*/ 0 h 1349862"/>
                <a:gd name="connsiteX0" fmla="*/ 7666903 w 7666903"/>
                <a:gd name="connsiteY0" fmla="*/ 0 h 1334772"/>
                <a:gd name="connsiteX1" fmla="*/ 0 w 7666903"/>
                <a:gd name="connsiteY1" fmla="*/ 1272 h 1334772"/>
                <a:gd name="connsiteX2" fmla="*/ 0 w 7666903"/>
                <a:gd name="connsiteY2" fmla="*/ 1334772 h 1334772"/>
                <a:gd name="connsiteX3" fmla="*/ 1026160 w 7666903"/>
                <a:gd name="connsiteY3" fmla="*/ 1009652 h 1334772"/>
                <a:gd name="connsiteX4" fmla="*/ 4318000 w 7666903"/>
                <a:gd name="connsiteY4" fmla="*/ 651512 h 1334772"/>
                <a:gd name="connsiteX5" fmla="*/ 6840220 w 7666903"/>
                <a:gd name="connsiteY5" fmla="*/ 453392 h 1334772"/>
                <a:gd name="connsiteX6" fmla="*/ 7666903 w 7666903"/>
                <a:gd name="connsiteY6" fmla="*/ 0 h 1334772"/>
                <a:gd name="connsiteX0" fmla="*/ 9145183 w 9145183"/>
                <a:gd name="connsiteY0" fmla="*/ 0 h 1349862"/>
                <a:gd name="connsiteX1" fmla="*/ 0 w 9145183"/>
                <a:gd name="connsiteY1" fmla="*/ 16362 h 1349862"/>
                <a:gd name="connsiteX2" fmla="*/ 0 w 9145183"/>
                <a:gd name="connsiteY2" fmla="*/ 1349862 h 1349862"/>
                <a:gd name="connsiteX3" fmla="*/ 1026160 w 9145183"/>
                <a:gd name="connsiteY3" fmla="*/ 1024742 h 1349862"/>
                <a:gd name="connsiteX4" fmla="*/ 4318000 w 9145183"/>
                <a:gd name="connsiteY4" fmla="*/ 666602 h 1349862"/>
                <a:gd name="connsiteX5" fmla="*/ 6840220 w 9145183"/>
                <a:gd name="connsiteY5" fmla="*/ 468482 h 1349862"/>
                <a:gd name="connsiteX6" fmla="*/ 9145183 w 9145183"/>
                <a:gd name="connsiteY6" fmla="*/ 0 h 1349862"/>
                <a:gd name="connsiteX0" fmla="*/ 9145183 w 9145183"/>
                <a:gd name="connsiteY0" fmla="*/ 0 h 1349862"/>
                <a:gd name="connsiteX1" fmla="*/ 0 w 9145183"/>
                <a:gd name="connsiteY1" fmla="*/ 16362 h 1349862"/>
                <a:gd name="connsiteX2" fmla="*/ 0 w 9145183"/>
                <a:gd name="connsiteY2" fmla="*/ 1349862 h 1349862"/>
                <a:gd name="connsiteX3" fmla="*/ 1026160 w 9145183"/>
                <a:gd name="connsiteY3" fmla="*/ 1024742 h 1349862"/>
                <a:gd name="connsiteX4" fmla="*/ 4318000 w 9145183"/>
                <a:gd name="connsiteY4" fmla="*/ 666602 h 1349862"/>
                <a:gd name="connsiteX5" fmla="*/ 6840220 w 9145183"/>
                <a:gd name="connsiteY5" fmla="*/ 468482 h 1349862"/>
                <a:gd name="connsiteX6" fmla="*/ 9145183 w 9145183"/>
                <a:gd name="connsiteY6" fmla="*/ 0 h 1349862"/>
                <a:gd name="connsiteX0" fmla="*/ 9152803 w 9152803"/>
                <a:gd name="connsiteY0" fmla="*/ 13817 h 1333500"/>
                <a:gd name="connsiteX1" fmla="*/ 0 w 9152803"/>
                <a:gd name="connsiteY1" fmla="*/ 0 h 1333500"/>
                <a:gd name="connsiteX2" fmla="*/ 0 w 9152803"/>
                <a:gd name="connsiteY2" fmla="*/ 1333500 h 1333500"/>
                <a:gd name="connsiteX3" fmla="*/ 1026160 w 9152803"/>
                <a:gd name="connsiteY3" fmla="*/ 1008380 h 1333500"/>
                <a:gd name="connsiteX4" fmla="*/ 4318000 w 9152803"/>
                <a:gd name="connsiteY4" fmla="*/ 650240 h 1333500"/>
                <a:gd name="connsiteX5" fmla="*/ 6840220 w 9152803"/>
                <a:gd name="connsiteY5" fmla="*/ 452120 h 1333500"/>
                <a:gd name="connsiteX6" fmla="*/ 9152803 w 9152803"/>
                <a:gd name="connsiteY6" fmla="*/ 13817 h 1333500"/>
                <a:gd name="connsiteX0" fmla="*/ 9152803 w 9152803"/>
                <a:gd name="connsiteY0" fmla="*/ 0 h 1319683"/>
                <a:gd name="connsiteX1" fmla="*/ 7620 w 9152803"/>
                <a:gd name="connsiteY1" fmla="*/ 16362 h 1319683"/>
                <a:gd name="connsiteX2" fmla="*/ 0 w 9152803"/>
                <a:gd name="connsiteY2" fmla="*/ 1319683 h 1319683"/>
                <a:gd name="connsiteX3" fmla="*/ 1026160 w 9152803"/>
                <a:gd name="connsiteY3" fmla="*/ 994563 h 1319683"/>
                <a:gd name="connsiteX4" fmla="*/ 4318000 w 9152803"/>
                <a:gd name="connsiteY4" fmla="*/ 636423 h 1319683"/>
                <a:gd name="connsiteX5" fmla="*/ 6840220 w 9152803"/>
                <a:gd name="connsiteY5" fmla="*/ 438303 h 1319683"/>
                <a:gd name="connsiteX6" fmla="*/ 9152803 w 9152803"/>
                <a:gd name="connsiteY6" fmla="*/ 0 h 1319683"/>
                <a:gd name="connsiteX0" fmla="*/ 9152803 w 9152803"/>
                <a:gd name="connsiteY0" fmla="*/ 0 h 1319683"/>
                <a:gd name="connsiteX1" fmla="*/ 7620 w 9152803"/>
                <a:gd name="connsiteY1" fmla="*/ 8817 h 1319683"/>
                <a:gd name="connsiteX2" fmla="*/ 0 w 9152803"/>
                <a:gd name="connsiteY2" fmla="*/ 1319683 h 1319683"/>
                <a:gd name="connsiteX3" fmla="*/ 1026160 w 9152803"/>
                <a:gd name="connsiteY3" fmla="*/ 994563 h 1319683"/>
                <a:gd name="connsiteX4" fmla="*/ 4318000 w 9152803"/>
                <a:gd name="connsiteY4" fmla="*/ 636423 h 1319683"/>
                <a:gd name="connsiteX5" fmla="*/ 6840220 w 9152803"/>
                <a:gd name="connsiteY5" fmla="*/ 438303 h 1319683"/>
                <a:gd name="connsiteX6" fmla="*/ 9152803 w 9152803"/>
                <a:gd name="connsiteY6" fmla="*/ 0 h 131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52803" h="1319683">
                  <a:moveTo>
                    <a:pt x="9152803" y="0"/>
                  </a:moveTo>
                  <a:lnTo>
                    <a:pt x="7620" y="8817"/>
                  </a:lnTo>
                  <a:lnTo>
                    <a:pt x="0" y="1319683"/>
                  </a:lnTo>
                  <a:lnTo>
                    <a:pt x="1026160" y="994563"/>
                  </a:lnTo>
                  <a:lnTo>
                    <a:pt x="4318000" y="636423"/>
                  </a:lnTo>
                  <a:lnTo>
                    <a:pt x="6840220" y="438303"/>
                  </a:lnTo>
                  <a:lnTo>
                    <a:pt x="915280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" descr="H:\ppt\header 2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82" t="1" r="254" b="-1"/>
            <a:stretch/>
          </p:blipFill>
          <p:spPr bwMode="auto">
            <a:xfrm>
              <a:off x="1" y="-9526"/>
              <a:ext cx="9143999" cy="1404129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ight Triangle 24"/>
            <p:cNvSpPr/>
            <p:nvPr/>
          </p:nvSpPr>
          <p:spPr>
            <a:xfrm flipV="1">
              <a:off x="-7366" y="-6919"/>
              <a:ext cx="1238018" cy="1219201"/>
            </a:xfrm>
            <a:prstGeom prst="rtTriangle">
              <a:avLst/>
            </a:prstGeom>
            <a:solidFill>
              <a:srgbClr val="7286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9" descr="H:\ppt\11111111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923" y="205578"/>
              <a:ext cx="982369" cy="702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4" descr="C:\Users\giorgi basiashvili\Desktop\Untitled-1.png"/>
          <p:cNvPicPr>
            <a:picLocks noChangeAspect="1" noChangeArrowheads="1"/>
          </p:cNvPicPr>
          <p:nvPr/>
        </p:nvPicPr>
        <p:blipFill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5948" y="68853"/>
            <a:ext cx="1066800" cy="10676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93390" y="4590854"/>
            <a:ext cx="917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Georgia</a:t>
            </a:r>
            <a:endParaRPr lang="en-GB" dirty="0"/>
          </a:p>
        </p:txBody>
      </p:sp>
      <p:sp>
        <p:nvSpPr>
          <p:cNvPr id="8" name="Oval 7"/>
          <p:cNvSpPr/>
          <p:nvPr/>
        </p:nvSpPr>
        <p:spPr>
          <a:xfrm>
            <a:off x="5698382" y="4988467"/>
            <a:ext cx="152400" cy="1524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/>
          <p:cNvSpPr/>
          <p:nvPr/>
        </p:nvSpPr>
        <p:spPr>
          <a:xfrm>
            <a:off x="8532915" y="4068846"/>
            <a:ext cx="152400" cy="1524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/>
          <p:cNvSpPr/>
          <p:nvPr/>
        </p:nvSpPr>
        <p:spPr>
          <a:xfrm>
            <a:off x="1600200" y="3863362"/>
            <a:ext cx="152400" cy="1524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/>
          <p:cNvSpPr txBox="1"/>
          <p:nvPr/>
        </p:nvSpPr>
        <p:spPr>
          <a:xfrm>
            <a:off x="8338572" y="3722630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China</a:t>
            </a:r>
            <a:endParaRPr lang="en-GB" dirty="0"/>
          </a:p>
        </p:txBody>
      </p:sp>
      <p:sp>
        <p:nvSpPr>
          <p:cNvPr id="31" name="TextBox 30"/>
          <p:cNvSpPr txBox="1"/>
          <p:nvPr/>
        </p:nvSpPr>
        <p:spPr>
          <a:xfrm>
            <a:off x="1289656" y="3960380"/>
            <a:ext cx="811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France</a:t>
            </a:r>
            <a:endParaRPr lang="en-GB" dirty="0"/>
          </a:p>
        </p:txBody>
      </p:sp>
      <p:sp>
        <p:nvSpPr>
          <p:cNvPr id="32" name="TextBox 31"/>
          <p:cNvSpPr txBox="1"/>
          <p:nvPr/>
        </p:nvSpPr>
        <p:spPr>
          <a:xfrm>
            <a:off x="3476135" y="4486373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E60</a:t>
            </a:r>
            <a:endParaRPr lang="en-GB" dirty="0"/>
          </a:p>
        </p:txBody>
      </p:sp>
      <p:sp>
        <p:nvSpPr>
          <p:cNvPr id="33" name="TextBox 32"/>
          <p:cNvSpPr txBox="1"/>
          <p:nvPr/>
        </p:nvSpPr>
        <p:spPr>
          <a:xfrm>
            <a:off x="7128635" y="4770864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E60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83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7366" y="1288054"/>
            <a:ext cx="9159259" cy="556994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30470" y="2891523"/>
            <a:ext cx="1287655" cy="340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E-60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49591" y="4900372"/>
            <a:ext cx="879670" cy="340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E-70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40787" y="5301805"/>
            <a:ext cx="1287655" cy="340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E-60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71535" y="4400805"/>
            <a:ext cx="879670" cy="340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E-60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23349" y="4385867"/>
            <a:ext cx="1287655" cy="340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E-117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51205" y="5664111"/>
            <a:ext cx="1287655" cy="340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E-117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4628" y="3766441"/>
            <a:ext cx="879670" cy="340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E-70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43591" y="3902592"/>
            <a:ext cx="879670" cy="340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E-60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95882" y="5025256"/>
            <a:ext cx="877494" cy="2897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Red Bridge</a:t>
            </a:r>
            <a:endParaRPr lang="en-GB" sz="1100" b="1" dirty="0"/>
          </a:p>
        </p:txBody>
      </p:sp>
      <p:grpSp>
        <p:nvGrpSpPr>
          <p:cNvPr id="22" name="Group 21"/>
          <p:cNvGrpSpPr/>
          <p:nvPr/>
        </p:nvGrpSpPr>
        <p:grpSpPr>
          <a:xfrm>
            <a:off x="-7366" y="-9526"/>
            <a:ext cx="9159259" cy="1404129"/>
            <a:chOff x="-7366" y="-9526"/>
            <a:chExt cx="9159259" cy="1404129"/>
          </a:xfrm>
        </p:grpSpPr>
        <p:sp>
          <p:nvSpPr>
            <p:cNvPr id="23" name="Freeform 22"/>
            <p:cNvSpPr/>
            <p:nvPr/>
          </p:nvSpPr>
          <p:spPr>
            <a:xfrm>
              <a:off x="-910" y="-6919"/>
              <a:ext cx="9152803" cy="1332844"/>
            </a:xfrm>
            <a:custGeom>
              <a:avLst/>
              <a:gdLst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0 w 7734300"/>
                <a:gd name="connsiteY8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129540 w 7734300"/>
                <a:gd name="connsiteY8" fmla="*/ 304800 h 1760220"/>
                <a:gd name="connsiteX9" fmla="*/ 0 w 7734300"/>
                <a:gd name="connsiteY9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279400 w 7734300"/>
                <a:gd name="connsiteY8" fmla="*/ 147320 h 1760220"/>
                <a:gd name="connsiteX9" fmla="*/ 0 w 7734300"/>
                <a:gd name="connsiteY9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0 w 7734300"/>
                <a:gd name="connsiteY8" fmla="*/ 281940 h 1760220"/>
                <a:gd name="connsiteX0" fmla="*/ 0 w 7734300"/>
                <a:gd name="connsiteY0" fmla="*/ 281940 h 1760220"/>
                <a:gd name="connsiteX1" fmla="*/ 101600 w 7734300"/>
                <a:gd name="connsiteY1" fmla="*/ 355600 h 1760220"/>
                <a:gd name="connsiteX2" fmla="*/ 22860 w 7734300"/>
                <a:gd name="connsiteY2" fmla="*/ 1760220 h 1760220"/>
                <a:gd name="connsiteX3" fmla="*/ 121920 w 7734300"/>
                <a:gd name="connsiteY3" fmla="*/ 1684020 h 1760220"/>
                <a:gd name="connsiteX4" fmla="*/ 1127760 w 7734300"/>
                <a:gd name="connsiteY4" fmla="*/ 1363980 h 1760220"/>
                <a:gd name="connsiteX5" fmla="*/ 4419600 w 7734300"/>
                <a:gd name="connsiteY5" fmla="*/ 1005840 h 1760220"/>
                <a:gd name="connsiteX6" fmla="*/ 6941820 w 7734300"/>
                <a:gd name="connsiteY6" fmla="*/ 807720 h 1760220"/>
                <a:gd name="connsiteX7" fmla="*/ 7734300 w 7734300"/>
                <a:gd name="connsiteY7" fmla="*/ 381000 h 1760220"/>
                <a:gd name="connsiteX8" fmla="*/ 6903720 w 7734300"/>
                <a:gd name="connsiteY8" fmla="*/ 0 h 1760220"/>
                <a:gd name="connsiteX9" fmla="*/ 0 w 7734300"/>
                <a:gd name="connsiteY9" fmla="*/ 281940 h 1760220"/>
                <a:gd name="connsiteX0" fmla="*/ 6880860 w 7711440"/>
                <a:gd name="connsiteY0" fmla="*/ 0 h 1760220"/>
                <a:gd name="connsiteX1" fmla="*/ 78740 w 7711440"/>
                <a:gd name="connsiteY1" fmla="*/ 355600 h 1760220"/>
                <a:gd name="connsiteX2" fmla="*/ 0 w 7711440"/>
                <a:gd name="connsiteY2" fmla="*/ 1760220 h 1760220"/>
                <a:gd name="connsiteX3" fmla="*/ 99060 w 7711440"/>
                <a:gd name="connsiteY3" fmla="*/ 1684020 h 1760220"/>
                <a:gd name="connsiteX4" fmla="*/ 1104900 w 7711440"/>
                <a:gd name="connsiteY4" fmla="*/ 1363980 h 1760220"/>
                <a:gd name="connsiteX5" fmla="*/ 4396740 w 7711440"/>
                <a:gd name="connsiteY5" fmla="*/ 1005840 h 1760220"/>
                <a:gd name="connsiteX6" fmla="*/ 6918960 w 7711440"/>
                <a:gd name="connsiteY6" fmla="*/ 807720 h 1760220"/>
                <a:gd name="connsiteX7" fmla="*/ 7711440 w 7711440"/>
                <a:gd name="connsiteY7" fmla="*/ 381000 h 1760220"/>
                <a:gd name="connsiteX8" fmla="*/ 6880860 w 7711440"/>
                <a:gd name="connsiteY8" fmla="*/ 0 h 1760220"/>
                <a:gd name="connsiteX0" fmla="*/ 6802120 w 7632700"/>
                <a:gd name="connsiteY0" fmla="*/ 0 h 1684020"/>
                <a:gd name="connsiteX1" fmla="*/ 0 w 7632700"/>
                <a:gd name="connsiteY1" fmla="*/ 355600 h 1684020"/>
                <a:gd name="connsiteX2" fmla="*/ 20320 w 7632700"/>
                <a:gd name="connsiteY2" fmla="*/ 1684020 h 1684020"/>
                <a:gd name="connsiteX3" fmla="*/ 1026160 w 7632700"/>
                <a:gd name="connsiteY3" fmla="*/ 1363980 h 1684020"/>
                <a:gd name="connsiteX4" fmla="*/ 4318000 w 7632700"/>
                <a:gd name="connsiteY4" fmla="*/ 1005840 h 1684020"/>
                <a:gd name="connsiteX5" fmla="*/ 6840220 w 7632700"/>
                <a:gd name="connsiteY5" fmla="*/ 807720 h 1684020"/>
                <a:gd name="connsiteX6" fmla="*/ 7632700 w 7632700"/>
                <a:gd name="connsiteY6" fmla="*/ 381000 h 1684020"/>
                <a:gd name="connsiteX7" fmla="*/ 6802120 w 7632700"/>
                <a:gd name="connsiteY7" fmla="*/ 0 h 1684020"/>
                <a:gd name="connsiteX0" fmla="*/ 6802120 w 7632700"/>
                <a:gd name="connsiteY0" fmla="*/ 0 h 1689100"/>
                <a:gd name="connsiteX1" fmla="*/ 0 w 7632700"/>
                <a:gd name="connsiteY1" fmla="*/ 355600 h 1689100"/>
                <a:gd name="connsiteX2" fmla="*/ 0 w 7632700"/>
                <a:gd name="connsiteY2" fmla="*/ 1689100 h 1689100"/>
                <a:gd name="connsiteX3" fmla="*/ 1026160 w 7632700"/>
                <a:gd name="connsiteY3" fmla="*/ 1363980 h 1689100"/>
                <a:gd name="connsiteX4" fmla="*/ 4318000 w 7632700"/>
                <a:gd name="connsiteY4" fmla="*/ 1005840 h 1689100"/>
                <a:gd name="connsiteX5" fmla="*/ 6840220 w 7632700"/>
                <a:gd name="connsiteY5" fmla="*/ 807720 h 1689100"/>
                <a:gd name="connsiteX6" fmla="*/ 7632700 w 7632700"/>
                <a:gd name="connsiteY6" fmla="*/ 381000 h 1689100"/>
                <a:gd name="connsiteX7" fmla="*/ 6802120 w 7632700"/>
                <a:gd name="connsiteY7" fmla="*/ 0 h 1689100"/>
                <a:gd name="connsiteX0" fmla="*/ 7632700 w 7632700"/>
                <a:gd name="connsiteY0" fmla="*/ 25400 h 1333500"/>
                <a:gd name="connsiteX1" fmla="*/ 0 w 7632700"/>
                <a:gd name="connsiteY1" fmla="*/ 0 h 1333500"/>
                <a:gd name="connsiteX2" fmla="*/ 0 w 7632700"/>
                <a:gd name="connsiteY2" fmla="*/ 1333500 h 1333500"/>
                <a:gd name="connsiteX3" fmla="*/ 1026160 w 7632700"/>
                <a:gd name="connsiteY3" fmla="*/ 1008380 h 1333500"/>
                <a:gd name="connsiteX4" fmla="*/ 4318000 w 7632700"/>
                <a:gd name="connsiteY4" fmla="*/ 650240 h 1333500"/>
                <a:gd name="connsiteX5" fmla="*/ 6840220 w 7632700"/>
                <a:gd name="connsiteY5" fmla="*/ 452120 h 1333500"/>
                <a:gd name="connsiteX6" fmla="*/ 7632700 w 7632700"/>
                <a:gd name="connsiteY6" fmla="*/ 25400 h 1333500"/>
                <a:gd name="connsiteX0" fmla="*/ 7653020 w 7653020"/>
                <a:gd name="connsiteY0" fmla="*/ 0 h 1343660"/>
                <a:gd name="connsiteX1" fmla="*/ 0 w 7653020"/>
                <a:gd name="connsiteY1" fmla="*/ 10160 h 1343660"/>
                <a:gd name="connsiteX2" fmla="*/ 0 w 7653020"/>
                <a:gd name="connsiteY2" fmla="*/ 1343660 h 1343660"/>
                <a:gd name="connsiteX3" fmla="*/ 1026160 w 7653020"/>
                <a:gd name="connsiteY3" fmla="*/ 1018540 h 1343660"/>
                <a:gd name="connsiteX4" fmla="*/ 4318000 w 7653020"/>
                <a:gd name="connsiteY4" fmla="*/ 660400 h 1343660"/>
                <a:gd name="connsiteX5" fmla="*/ 6840220 w 7653020"/>
                <a:gd name="connsiteY5" fmla="*/ 462280 h 1343660"/>
                <a:gd name="connsiteX6" fmla="*/ 7653020 w 7653020"/>
                <a:gd name="connsiteY6" fmla="*/ 0 h 1343660"/>
                <a:gd name="connsiteX0" fmla="*/ 7653020 w 7653020"/>
                <a:gd name="connsiteY0" fmla="*/ 2242 h 1333500"/>
                <a:gd name="connsiteX1" fmla="*/ 0 w 7653020"/>
                <a:gd name="connsiteY1" fmla="*/ 0 h 1333500"/>
                <a:gd name="connsiteX2" fmla="*/ 0 w 7653020"/>
                <a:gd name="connsiteY2" fmla="*/ 1333500 h 1333500"/>
                <a:gd name="connsiteX3" fmla="*/ 1026160 w 7653020"/>
                <a:gd name="connsiteY3" fmla="*/ 1008380 h 1333500"/>
                <a:gd name="connsiteX4" fmla="*/ 4318000 w 7653020"/>
                <a:gd name="connsiteY4" fmla="*/ 650240 h 1333500"/>
                <a:gd name="connsiteX5" fmla="*/ 6840220 w 7653020"/>
                <a:gd name="connsiteY5" fmla="*/ 452120 h 1333500"/>
                <a:gd name="connsiteX6" fmla="*/ 7653020 w 7653020"/>
                <a:gd name="connsiteY6" fmla="*/ 2242 h 1333500"/>
                <a:gd name="connsiteX0" fmla="*/ 7659283 w 7659283"/>
                <a:gd name="connsiteY0" fmla="*/ 0 h 1349862"/>
                <a:gd name="connsiteX1" fmla="*/ 0 w 7659283"/>
                <a:gd name="connsiteY1" fmla="*/ 16362 h 1349862"/>
                <a:gd name="connsiteX2" fmla="*/ 0 w 7659283"/>
                <a:gd name="connsiteY2" fmla="*/ 1349862 h 1349862"/>
                <a:gd name="connsiteX3" fmla="*/ 1026160 w 7659283"/>
                <a:gd name="connsiteY3" fmla="*/ 1024742 h 1349862"/>
                <a:gd name="connsiteX4" fmla="*/ 4318000 w 7659283"/>
                <a:gd name="connsiteY4" fmla="*/ 666602 h 1349862"/>
                <a:gd name="connsiteX5" fmla="*/ 6840220 w 7659283"/>
                <a:gd name="connsiteY5" fmla="*/ 468482 h 1349862"/>
                <a:gd name="connsiteX6" fmla="*/ 7659283 w 7659283"/>
                <a:gd name="connsiteY6" fmla="*/ 0 h 1349862"/>
                <a:gd name="connsiteX0" fmla="*/ 7666903 w 7666903"/>
                <a:gd name="connsiteY0" fmla="*/ 0 h 1334772"/>
                <a:gd name="connsiteX1" fmla="*/ 0 w 7666903"/>
                <a:gd name="connsiteY1" fmla="*/ 1272 h 1334772"/>
                <a:gd name="connsiteX2" fmla="*/ 0 w 7666903"/>
                <a:gd name="connsiteY2" fmla="*/ 1334772 h 1334772"/>
                <a:gd name="connsiteX3" fmla="*/ 1026160 w 7666903"/>
                <a:gd name="connsiteY3" fmla="*/ 1009652 h 1334772"/>
                <a:gd name="connsiteX4" fmla="*/ 4318000 w 7666903"/>
                <a:gd name="connsiteY4" fmla="*/ 651512 h 1334772"/>
                <a:gd name="connsiteX5" fmla="*/ 6840220 w 7666903"/>
                <a:gd name="connsiteY5" fmla="*/ 453392 h 1334772"/>
                <a:gd name="connsiteX6" fmla="*/ 7666903 w 7666903"/>
                <a:gd name="connsiteY6" fmla="*/ 0 h 1334772"/>
                <a:gd name="connsiteX0" fmla="*/ 9145183 w 9145183"/>
                <a:gd name="connsiteY0" fmla="*/ 0 h 1349862"/>
                <a:gd name="connsiteX1" fmla="*/ 0 w 9145183"/>
                <a:gd name="connsiteY1" fmla="*/ 16362 h 1349862"/>
                <a:gd name="connsiteX2" fmla="*/ 0 w 9145183"/>
                <a:gd name="connsiteY2" fmla="*/ 1349862 h 1349862"/>
                <a:gd name="connsiteX3" fmla="*/ 1026160 w 9145183"/>
                <a:gd name="connsiteY3" fmla="*/ 1024742 h 1349862"/>
                <a:gd name="connsiteX4" fmla="*/ 4318000 w 9145183"/>
                <a:gd name="connsiteY4" fmla="*/ 666602 h 1349862"/>
                <a:gd name="connsiteX5" fmla="*/ 6840220 w 9145183"/>
                <a:gd name="connsiteY5" fmla="*/ 468482 h 1349862"/>
                <a:gd name="connsiteX6" fmla="*/ 9145183 w 9145183"/>
                <a:gd name="connsiteY6" fmla="*/ 0 h 1349862"/>
                <a:gd name="connsiteX0" fmla="*/ 9145183 w 9145183"/>
                <a:gd name="connsiteY0" fmla="*/ 0 h 1349862"/>
                <a:gd name="connsiteX1" fmla="*/ 0 w 9145183"/>
                <a:gd name="connsiteY1" fmla="*/ 16362 h 1349862"/>
                <a:gd name="connsiteX2" fmla="*/ 0 w 9145183"/>
                <a:gd name="connsiteY2" fmla="*/ 1349862 h 1349862"/>
                <a:gd name="connsiteX3" fmla="*/ 1026160 w 9145183"/>
                <a:gd name="connsiteY3" fmla="*/ 1024742 h 1349862"/>
                <a:gd name="connsiteX4" fmla="*/ 4318000 w 9145183"/>
                <a:gd name="connsiteY4" fmla="*/ 666602 h 1349862"/>
                <a:gd name="connsiteX5" fmla="*/ 6840220 w 9145183"/>
                <a:gd name="connsiteY5" fmla="*/ 468482 h 1349862"/>
                <a:gd name="connsiteX6" fmla="*/ 9145183 w 9145183"/>
                <a:gd name="connsiteY6" fmla="*/ 0 h 1349862"/>
                <a:gd name="connsiteX0" fmla="*/ 9152803 w 9152803"/>
                <a:gd name="connsiteY0" fmla="*/ 13817 h 1333500"/>
                <a:gd name="connsiteX1" fmla="*/ 0 w 9152803"/>
                <a:gd name="connsiteY1" fmla="*/ 0 h 1333500"/>
                <a:gd name="connsiteX2" fmla="*/ 0 w 9152803"/>
                <a:gd name="connsiteY2" fmla="*/ 1333500 h 1333500"/>
                <a:gd name="connsiteX3" fmla="*/ 1026160 w 9152803"/>
                <a:gd name="connsiteY3" fmla="*/ 1008380 h 1333500"/>
                <a:gd name="connsiteX4" fmla="*/ 4318000 w 9152803"/>
                <a:gd name="connsiteY4" fmla="*/ 650240 h 1333500"/>
                <a:gd name="connsiteX5" fmla="*/ 6840220 w 9152803"/>
                <a:gd name="connsiteY5" fmla="*/ 452120 h 1333500"/>
                <a:gd name="connsiteX6" fmla="*/ 9152803 w 9152803"/>
                <a:gd name="connsiteY6" fmla="*/ 13817 h 1333500"/>
                <a:gd name="connsiteX0" fmla="*/ 9152803 w 9152803"/>
                <a:gd name="connsiteY0" fmla="*/ 0 h 1319683"/>
                <a:gd name="connsiteX1" fmla="*/ 7620 w 9152803"/>
                <a:gd name="connsiteY1" fmla="*/ 16362 h 1319683"/>
                <a:gd name="connsiteX2" fmla="*/ 0 w 9152803"/>
                <a:gd name="connsiteY2" fmla="*/ 1319683 h 1319683"/>
                <a:gd name="connsiteX3" fmla="*/ 1026160 w 9152803"/>
                <a:gd name="connsiteY3" fmla="*/ 994563 h 1319683"/>
                <a:gd name="connsiteX4" fmla="*/ 4318000 w 9152803"/>
                <a:gd name="connsiteY4" fmla="*/ 636423 h 1319683"/>
                <a:gd name="connsiteX5" fmla="*/ 6840220 w 9152803"/>
                <a:gd name="connsiteY5" fmla="*/ 438303 h 1319683"/>
                <a:gd name="connsiteX6" fmla="*/ 9152803 w 9152803"/>
                <a:gd name="connsiteY6" fmla="*/ 0 h 1319683"/>
                <a:gd name="connsiteX0" fmla="*/ 9152803 w 9152803"/>
                <a:gd name="connsiteY0" fmla="*/ 0 h 1319683"/>
                <a:gd name="connsiteX1" fmla="*/ 7620 w 9152803"/>
                <a:gd name="connsiteY1" fmla="*/ 8817 h 1319683"/>
                <a:gd name="connsiteX2" fmla="*/ 0 w 9152803"/>
                <a:gd name="connsiteY2" fmla="*/ 1319683 h 1319683"/>
                <a:gd name="connsiteX3" fmla="*/ 1026160 w 9152803"/>
                <a:gd name="connsiteY3" fmla="*/ 994563 h 1319683"/>
                <a:gd name="connsiteX4" fmla="*/ 4318000 w 9152803"/>
                <a:gd name="connsiteY4" fmla="*/ 636423 h 1319683"/>
                <a:gd name="connsiteX5" fmla="*/ 6840220 w 9152803"/>
                <a:gd name="connsiteY5" fmla="*/ 438303 h 1319683"/>
                <a:gd name="connsiteX6" fmla="*/ 9152803 w 9152803"/>
                <a:gd name="connsiteY6" fmla="*/ 0 h 131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52803" h="1319683">
                  <a:moveTo>
                    <a:pt x="9152803" y="0"/>
                  </a:moveTo>
                  <a:lnTo>
                    <a:pt x="7620" y="8817"/>
                  </a:lnTo>
                  <a:lnTo>
                    <a:pt x="0" y="1319683"/>
                  </a:lnTo>
                  <a:lnTo>
                    <a:pt x="1026160" y="994563"/>
                  </a:lnTo>
                  <a:lnTo>
                    <a:pt x="4318000" y="636423"/>
                  </a:lnTo>
                  <a:lnTo>
                    <a:pt x="6840220" y="438303"/>
                  </a:lnTo>
                  <a:lnTo>
                    <a:pt x="915280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" descr="H:\ppt\header 2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82" t="1" r="254" b="-1"/>
            <a:stretch/>
          </p:blipFill>
          <p:spPr bwMode="auto">
            <a:xfrm>
              <a:off x="1" y="-9526"/>
              <a:ext cx="9143999" cy="1404129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ight Triangle 24"/>
            <p:cNvSpPr/>
            <p:nvPr/>
          </p:nvSpPr>
          <p:spPr>
            <a:xfrm flipV="1">
              <a:off x="-7366" y="-6919"/>
              <a:ext cx="1238018" cy="1219201"/>
            </a:xfrm>
            <a:prstGeom prst="rtTriangle">
              <a:avLst/>
            </a:prstGeom>
            <a:solidFill>
              <a:srgbClr val="7286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9" descr="H:\ppt\11111111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923" y="205578"/>
              <a:ext cx="982369" cy="702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4" descr="C:\Users\giorgi basiashvili\Desktop\Untitled-1.png"/>
          <p:cNvPicPr>
            <a:picLocks noChangeAspect="1" noChangeArrowheads="1"/>
          </p:cNvPicPr>
          <p:nvPr/>
        </p:nvPicPr>
        <p:blipFill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5948" y="68853"/>
            <a:ext cx="1066800" cy="10676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itle 1"/>
          <p:cNvSpPr>
            <a:spLocks noGrp="1"/>
          </p:cNvSpPr>
          <p:nvPr>
            <p:ph type="title" idx="4294967295"/>
          </p:nvPr>
        </p:nvSpPr>
        <p:spPr>
          <a:xfrm>
            <a:off x="-7366" y="1466042"/>
            <a:ext cx="9151366" cy="442912"/>
          </a:xfrm>
          <a:solidFill>
            <a:srgbClr val="5C729F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400" dirty="0"/>
              <a:t>Trans European Road Network</a:t>
            </a:r>
          </a:p>
        </p:txBody>
      </p:sp>
    </p:spTree>
    <p:extLst>
      <p:ext uri="{BB962C8B-B14F-4D97-AF65-F5344CB8AC3E}">
        <p14:creationId xmlns:p14="http://schemas.microsoft.com/office/powerpoint/2010/main" val="354587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38200"/>
            <a:ext cx="4648200" cy="6019800"/>
          </a:xfrm>
          <a:prstGeom prst="rect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Isosceles Triangle 10"/>
          <p:cNvSpPr/>
          <p:nvPr/>
        </p:nvSpPr>
        <p:spPr>
          <a:xfrm rot="4635441">
            <a:off x="4012928" y="-10998"/>
            <a:ext cx="3303744" cy="2848055"/>
          </a:xfrm>
          <a:prstGeom prst="triangle">
            <a:avLst>
              <a:gd name="adj" fmla="val 8805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2" name="Group 21"/>
          <p:cNvGrpSpPr/>
          <p:nvPr/>
        </p:nvGrpSpPr>
        <p:grpSpPr>
          <a:xfrm>
            <a:off x="-7366" y="-9526"/>
            <a:ext cx="9159259" cy="1404129"/>
            <a:chOff x="-7366" y="-9526"/>
            <a:chExt cx="9159259" cy="1404129"/>
          </a:xfrm>
        </p:grpSpPr>
        <p:sp>
          <p:nvSpPr>
            <p:cNvPr id="23" name="Freeform 22"/>
            <p:cNvSpPr/>
            <p:nvPr/>
          </p:nvSpPr>
          <p:spPr>
            <a:xfrm>
              <a:off x="-910" y="-6919"/>
              <a:ext cx="9152803" cy="1332844"/>
            </a:xfrm>
            <a:custGeom>
              <a:avLst/>
              <a:gdLst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0 w 7734300"/>
                <a:gd name="connsiteY8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129540 w 7734300"/>
                <a:gd name="connsiteY8" fmla="*/ 304800 h 1760220"/>
                <a:gd name="connsiteX9" fmla="*/ 0 w 7734300"/>
                <a:gd name="connsiteY9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279400 w 7734300"/>
                <a:gd name="connsiteY8" fmla="*/ 147320 h 1760220"/>
                <a:gd name="connsiteX9" fmla="*/ 0 w 7734300"/>
                <a:gd name="connsiteY9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0 w 7734300"/>
                <a:gd name="connsiteY8" fmla="*/ 281940 h 1760220"/>
                <a:gd name="connsiteX0" fmla="*/ 0 w 7734300"/>
                <a:gd name="connsiteY0" fmla="*/ 281940 h 1760220"/>
                <a:gd name="connsiteX1" fmla="*/ 101600 w 7734300"/>
                <a:gd name="connsiteY1" fmla="*/ 355600 h 1760220"/>
                <a:gd name="connsiteX2" fmla="*/ 22860 w 7734300"/>
                <a:gd name="connsiteY2" fmla="*/ 1760220 h 1760220"/>
                <a:gd name="connsiteX3" fmla="*/ 121920 w 7734300"/>
                <a:gd name="connsiteY3" fmla="*/ 1684020 h 1760220"/>
                <a:gd name="connsiteX4" fmla="*/ 1127760 w 7734300"/>
                <a:gd name="connsiteY4" fmla="*/ 1363980 h 1760220"/>
                <a:gd name="connsiteX5" fmla="*/ 4419600 w 7734300"/>
                <a:gd name="connsiteY5" fmla="*/ 1005840 h 1760220"/>
                <a:gd name="connsiteX6" fmla="*/ 6941820 w 7734300"/>
                <a:gd name="connsiteY6" fmla="*/ 807720 h 1760220"/>
                <a:gd name="connsiteX7" fmla="*/ 7734300 w 7734300"/>
                <a:gd name="connsiteY7" fmla="*/ 381000 h 1760220"/>
                <a:gd name="connsiteX8" fmla="*/ 6903720 w 7734300"/>
                <a:gd name="connsiteY8" fmla="*/ 0 h 1760220"/>
                <a:gd name="connsiteX9" fmla="*/ 0 w 7734300"/>
                <a:gd name="connsiteY9" fmla="*/ 281940 h 1760220"/>
                <a:gd name="connsiteX0" fmla="*/ 6880860 w 7711440"/>
                <a:gd name="connsiteY0" fmla="*/ 0 h 1760220"/>
                <a:gd name="connsiteX1" fmla="*/ 78740 w 7711440"/>
                <a:gd name="connsiteY1" fmla="*/ 355600 h 1760220"/>
                <a:gd name="connsiteX2" fmla="*/ 0 w 7711440"/>
                <a:gd name="connsiteY2" fmla="*/ 1760220 h 1760220"/>
                <a:gd name="connsiteX3" fmla="*/ 99060 w 7711440"/>
                <a:gd name="connsiteY3" fmla="*/ 1684020 h 1760220"/>
                <a:gd name="connsiteX4" fmla="*/ 1104900 w 7711440"/>
                <a:gd name="connsiteY4" fmla="*/ 1363980 h 1760220"/>
                <a:gd name="connsiteX5" fmla="*/ 4396740 w 7711440"/>
                <a:gd name="connsiteY5" fmla="*/ 1005840 h 1760220"/>
                <a:gd name="connsiteX6" fmla="*/ 6918960 w 7711440"/>
                <a:gd name="connsiteY6" fmla="*/ 807720 h 1760220"/>
                <a:gd name="connsiteX7" fmla="*/ 7711440 w 7711440"/>
                <a:gd name="connsiteY7" fmla="*/ 381000 h 1760220"/>
                <a:gd name="connsiteX8" fmla="*/ 6880860 w 7711440"/>
                <a:gd name="connsiteY8" fmla="*/ 0 h 1760220"/>
                <a:gd name="connsiteX0" fmla="*/ 6802120 w 7632700"/>
                <a:gd name="connsiteY0" fmla="*/ 0 h 1684020"/>
                <a:gd name="connsiteX1" fmla="*/ 0 w 7632700"/>
                <a:gd name="connsiteY1" fmla="*/ 355600 h 1684020"/>
                <a:gd name="connsiteX2" fmla="*/ 20320 w 7632700"/>
                <a:gd name="connsiteY2" fmla="*/ 1684020 h 1684020"/>
                <a:gd name="connsiteX3" fmla="*/ 1026160 w 7632700"/>
                <a:gd name="connsiteY3" fmla="*/ 1363980 h 1684020"/>
                <a:gd name="connsiteX4" fmla="*/ 4318000 w 7632700"/>
                <a:gd name="connsiteY4" fmla="*/ 1005840 h 1684020"/>
                <a:gd name="connsiteX5" fmla="*/ 6840220 w 7632700"/>
                <a:gd name="connsiteY5" fmla="*/ 807720 h 1684020"/>
                <a:gd name="connsiteX6" fmla="*/ 7632700 w 7632700"/>
                <a:gd name="connsiteY6" fmla="*/ 381000 h 1684020"/>
                <a:gd name="connsiteX7" fmla="*/ 6802120 w 7632700"/>
                <a:gd name="connsiteY7" fmla="*/ 0 h 1684020"/>
                <a:gd name="connsiteX0" fmla="*/ 6802120 w 7632700"/>
                <a:gd name="connsiteY0" fmla="*/ 0 h 1689100"/>
                <a:gd name="connsiteX1" fmla="*/ 0 w 7632700"/>
                <a:gd name="connsiteY1" fmla="*/ 355600 h 1689100"/>
                <a:gd name="connsiteX2" fmla="*/ 0 w 7632700"/>
                <a:gd name="connsiteY2" fmla="*/ 1689100 h 1689100"/>
                <a:gd name="connsiteX3" fmla="*/ 1026160 w 7632700"/>
                <a:gd name="connsiteY3" fmla="*/ 1363980 h 1689100"/>
                <a:gd name="connsiteX4" fmla="*/ 4318000 w 7632700"/>
                <a:gd name="connsiteY4" fmla="*/ 1005840 h 1689100"/>
                <a:gd name="connsiteX5" fmla="*/ 6840220 w 7632700"/>
                <a:gd name="connsiteY5" fmla="*/ 807720 h 1689100"/>
                <a:gd name="connsiteX6" fmla="*/ 7632700 w 7632700"/>
                <a:gd name="connsiteY6" fmla="*/ 381000 h 1689100"/>
                <a:gd name="connsiteX7" fmla="*/ 6802120 w 7632700"/>
                <a:gd name="connsiteY7" fmla="*/ 0 h 1689100"/>
                <a:gd name="connsiteX0" fmla="*/ 7632700 w 7632700"/>
                <a:gd name="connsiteY0" fmla="*/ 25400 h 1333500"/>
                <a:gd name="connsiteX1" fmla="*/ 0 w 7632700"/>
                <a:gd name="connsiteY1" fmla="*/ 0 h 1333500"/>
                <a:gd name="connsiteX2" fmla="*/ 0 w 7632700"/>
                <a:gd name="connsiteY2" fmla="*/ 1333500 h 1333500"/>
                <a:gd name="connsiteX3" fmla="*/ 1026160 w 7632700"/>
                <a:gd name="connsiteY3" fmla="*/ 1008380 h 1333500"/>
                <a:gd name="connsiteX4" fmla="*/ 4318000 w 7632700"/>
                <a:gd name="connsiteY4" fmla="*/ 650240 h 1333500"/>
                <a:gd name="connsiteX5" fmla="*/ 6840220 w 7632700"/>
                <a:gd name="connsiteY5" fmla="*/ 452120 h 1333500"/>
                <a:gd name="connsiteX6" fmla="*/ 7632700 w 7632700"/>
                <a:gd name="connsiteY6" fmla="*/ 25400 h 1333500"/>
                <a:gd name="connsiteX0" fmla="*/ 7653020 w 7653020"/>
                <a:gd name="connsiteY0" fmla="*/ 0 h 1343660"/>
                <a:gd name="connsiteX1" fmla="*/ 0 w 7653020"/>
                <a:gd name="connsiteY1" fmla="*/ 10160 h 1343660"/>
                <a:gd name="connsiteX2" fmla="*/ 0 w 7653020"/>
                <a:gd name="connsiteY2" fmla="*/ 1343660 h 1343660"/>
                <a:gd name="connsiteX3" fmla="*/ 1026160 w 7653020"/>
                <a:gd name="connsiteY3" fmla="*/ 1018540 h 1343660"/>
                <a:gd name="connsiteX4" fmla="*/ 4318000 w 7653020"/>
                <a:gd name="connsiteY4" fmla="*/ 660400 h 1343660"/>
                <a:gd name="connsiteX5" fmla="*/ 6840220 w 7653020"/>
                <a:gd name="connsiteY5" fmla="*/ 462280 h 1343660"/>
                <a:gd name="connsiteX6" fmla="*/ 7653020 w 7653020"/>
                <a:gd name="connsiteY6" fmla="*/ 0 h 1343660"/>
                <a:gd name="connsiteX0" fmla="*/ 7653020 w 7653020"/>
                <a:gd name="connsiteY0" fmla="*/ 2242 h 1333500"/>
                <a:gd name="connsiteX1" fmla="*/ 0 w 7653020"/>
                <a:gd name="connsiteY1" fmla="*/ 0 h 1333500"/>
                <a:gd name="connsiteX2" fmla="*/ 0 w 7653020"/>
                <a:gd name="connsiteY2" fmla="*/ 1333500 h 1333500"/>
                <a:gd name="connsiteX3" fmla="*/ 1026160 w 7653020"/>
                <a:gd name="connsiteY3" fmla="*/ 1008380 h 1333500"/>
                <a:gd name="connsiteX4" fmla="*/ 4318000 w 7653020"/>
                <a:gd name="connsiteY4" fmla="*/ 650240 h 1333500"/>
                <a:gd name="connsiteX5" fmla="*/ 6840220 w 7653020"/>
                <a:gd name="connsiteY5" fmla="*/ 452120 h 1333500"/>
                <a:gd name="connsiteX6" fmla="*/ 7653020 w 7653020"/>
                <a:gd name="connsiteY6" fmla="*/ 2242 h 1333500"/>
                <a:gd name="connsiteX0" fmla="*/ 7659283 w 7659283"/>
                <a:gd name="connsiteY0" fmla="*/ 0 h 1349862"/>
                <a:gd name="connsiteX1" fmla="*/ 0 w 7659283"/>
                <a:gd name="connsiteY1" fmla="*/ 16362 h 1349862"/>
                <a:gd name="connsiteX2" fmla="*/ 0 w 7659283"/>
                <a:gd name="connsiteY2" fmla="*/ 1349862 h 1349862"/>
                <a:gd name="connsiteX3" fmla="*/ 1026160 w 7659283"/>
                <a:gd name="connsiteY3" fmla="*/ 1024742 h 1349862"/>
                <a:gd name="connsiteX4" fmla="*/ 4318000 w 7659283"/>
                <a:gd name="connsiteY4" fmla="*/ 666602 h 1349862"/>
                <a:gd name="connsiteX5" fmla="*/ 6840220 w 7659283"/>
                <a:gd name="connsiteY5" fmla="*/ 468482 h 1349862"/>
                <a:gd name="connsiteX6" fmla="*/ 7659283 w 7659283"/>
                <a:gd name="connsiteY6" fmla="*/ 0 h 1349862"/>
                <a:gd name="connsiteX0" fmla="*/ 7666903 w 7666903"/>
                <a:gd name="connsiteY0" fmla="*/ 0 h 1334772"/>
                <a:gd name="connsiteX1" fmla="*/ 0 w 7666903"/>
                <a:gd name="connsiteY1" fmla="*/ 1272 h 1334772"/>
                <a:gd name="connsiteX2" fmla="*/ 0 w 7666903"/>
                <a:gd name="connsiteY2" fmla="*/ 1334772 h 1334772"/>
                <a:gd name="connsiteX3" fmla="*/ 1026160 w 7666903"/>
                <a:gd name="connsiteY3" fmla="*/ 1009652 h 1334772"/>
                <a:gd name="connsiteX4" fmla="*/ 4318000 w 7666903"/>
                <a:gd name="connsiteY4" fmla="*/ 651512 h 1334772"/>
                <a:gd name="connsiteX5" fmla="*/ 6840220 w 7666903"/>
                <a:gd name="connsiteY5" fmla="*/ 453392 h 1334772"/>
                <a:gd name="connsiteX6" fmla="*/ 7666903 w 7666903"/>
                <a:gd name="connsiteY6" fmla="*/ 0 h 1334772"/>
                <a:gd name="connsiteX0" fmla="*/ 9145183 w 9145183"/>
                <a:gd name="connsiteY0" fmla="*/ 0 h 1349862"/>
                <a:gd name="connsiteX1" fmla="*/ 0 w 9145183"/>
                <a:gd name="connsiteY1" fmla="*/ 16362 h 1349862"/>
                <a:gd name="connsiteX2" fmla="*/ 0 w 9145183"/>
                <a:gd name="connsiteY2" fmla="*/ 1349862 h 1349862"/>
                <a:gd name="connsiteX3" fmla="*/ 1026160 w 9145183"/>
                <a:gd name="connsiteY3" fmla="*/ 1024742 h 1349862"/>
                <a:gd name="connsiteX4" fmla="*/ 4318000 w 9145183"/>
                <a:gd name="connsiteY4" fmla="*/ 666602 h 1349862"/>
                <a:gd name="connsiteX5" fmla="*/ 6840220 w 9145183"/>
                <a:gd name="connsiteY5" fmla="*/ 468482 h 1349862"/>
                <a:gd name="connsiteX6" fmla="*/ 9145183 w 9145183"/>
                <a:gd name="connsiteY6" fmla="*/ 0 h 1349862"/>
                <a:gd name="connsiteX0" fmla="*/ 9145183 w 9145183"/>
                <a:gd name="connsiteY0" fmla="*/ 0 h 1349862"/>
                <a:gd name="connsiteX1" fmla="*/ 0 w 9145183"/>
                <a:gd name="connsiteY1" fmla="*/ 16362 h 1349862"/>
                <a:gd name="connsiteX2" fmla="*/ 0 w 9145183"/>
                <a:gd name="connsiteY2" fmla="*/ 1349862 h 1349862"/>
                <a:gd name="connsiteX3" fmla="*/ 1026160 w 9145183"/>
                <a:gd name="connsiteY3" fmla="*/ 1024742 h 1349862"/>
                <a:gd name="connsiteX4" fmla="*/ 4318000 w 9145183"/>
                <a:gd name="connsiteY4" fmla="*/ 666602 h 1349862"/>
                <a:gd name="connsiteX5" fmla="*/ 6840220 w 9145183"/>
                <a:gd name="connsiteY5" fmla="*/ 468482 h 1349862"/>
                <a:gd name="connsiteX6" fmla="*/ 9145183 w 9145183"/>
                <a:gd name="connsiteY6" fmla="*/ 0 h 1349862"/>
                <a:gd name="connsiteX0" fmla="*/ 9152803 w 9152803"/>
                <a:gd name="connsiteY0" fmla="*/ 13817 h 1333500"/>
                <a:gd name="connsiteX1" fmla="*/ 0 w 9152803"/>
                <a:gd name="connsiteY1" fmla="*/ 0 h 1333500"/>
                <a:gd name="connsiteX2" fmla="*/ 0 w 9152803"/>
                <a:gd name="connsiteY2" fmla="*/ 1333500 h 1333500"/>
                <a:gd name="connsiteX3" fmla="*/ 1026160 w 9152803"/>
                <a:gd name="connsiteY3" fmla="*/ 1008380 h 1333500"/>
                <a:gd name="connsiteX4" fmla="*/ 4318000 w 9152803"/>
                <a:gd name="connsiteY4" fmla="*/ 650240 h 1333500"/>
                <a:gd name="connsiteX5" fmla="*/ 6840220 w 9152803"/>
                <a:gd name="connsiteY5" fmla="*/ 452120 h 1333500"/>
                <a:gd name="connsiteX6" fmla="*/ 9152803 w 9152803"/>
                <a:gd name="connsiteY6" fmla="*/ 13817 h 1333500"/>
                <a:gd name="connsiteX0" fmla="*/ 9152803 w 9152803"/>
                <a:gd name="connsiteY0" fmla="*/ 0 h 1319683"/>
                <a:gd name="connsiteX1" fmla="*/ 7620 w 9152803"/>
                <a:gd name="connsiteY1" fmla="*/ 16362 h 1319683"/>
                <a:gd name="connsiteX2" fmla="*/ 0 w 9152803"/>
                <a:gd name="connsiteY2" fmla="*/ 1319683 h 1319683"/>
                <a:gd name="connsiteX3" fmla="*/ 1026160 w 9152803"/>
                <a:gd name="connsiteY3" fmla="*/ 994563 h 1319683"/>
                <a:gd name="connsiteX4" fmla="*/ 4318000 w 9152803"/>
                <a:gd name="connsiteY4" fmla="*/ 636423 h 1319683"/>
                <a:gd name="connsiteX5" fmla="*/ 6840220 w 9152803"/>
                <a:gd name="connsiteY5" fmla="*/ 438303 h 1319683"/>
                <a:gd name="connsiteX6" fmla="*/ 9152803 w 9152803"/>
                <a:gd name="connsiteY6" fmla="*/ 0 h 1319683"/>
                <a:gd name="connsiteX0" fmla="*/ 9152803 w 9152803"/>
                <a:gd name="connsiteY0" fmla="*/ 0 h 1319683"/>
                <a:gd name="connsiteX1" fmla="*/ 7620 w 9152803"/>
                <a:gd name="connsiteY1" fmla="*/ 8817 h 1319683"/>
                <a:gd name="connsiteX2" fmla="*/ 0 w 9152803"/>
                <a:gd name="connsiteY2" fmla="*/ 1319683 h 1319683"/>
                <a:gd name="connsiteX3" fmla="*/ 1026160 w 9152803"/>
                <a:gd name="connsiteY3" fmla="*/ 994563 h 1319683"/>
                <a:gd name="connsiteX4" fmla="*/ 4318000 w 9152803"/>
                <a:gd name="connsiteY4" fmla="*/ 636423 h 1319683"/>
                <a:gd name="connsiteX5" fmla="*/ 6840220 w 9152803"/>
                <a:gd name="connsiteY5" fmla="*/ 438303 h 1319683"/>
                <a:gd name="connsiteX6" fmla="*/ 9152803 w 9152803"/>
                <a:gd name="connsiteY6" fmla="*/ 0 h 131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52803" h="1319683">
                  <a:moveTo>
                    <a:pt x="9152803" y="0"/>
                  </a:moveTo>
                  <a:lnTo>
                    <a:pt x="7620" y="8817"/>
                  </a:lnTo>
                  <a:lnTo>
                    <a:pt x="0" y="1319683"/>
                  </a:lnTo>
                  <a:lnTo>
                    <a:pt x="1026160" y="994563"/>
                  </a:lnTo>
                  <a:lnTo>
                    <a:pt x="4318000" y="636423"/>
                  </a:lnTo>
                  <a:lnTo>
                    <a:pt x="6840220" y="438303"/>
                  </a:lnTo>
                  <a:lnTo>
                    <a:pt x="915280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" descr="H:\ppt\header 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82" t="1" r="254" b="-1"/>
            <a:stretch/>
          </p:blipFill>
          <p:spPr bwMode="auto">
            <a:xfrm>
              <a:off x="1" y="-9526"/>
              <a:ext cx="9143999" cy="1404129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ight Triangle 24"/>
            <p:cNvSpPr/>
            <p:nvPr/>
          </p:nvSpPr>
          <p:spPr>
            <a:xfrm flipV="1">
              <a:off x="-7366" y="-6919"/>
              <a:ext cx="1238018" cy="1219201"/>
            </a:xfrm>
            <a:prstGeom prst="rtTriangle">
              <a:avLst/>
            </a:prstGeom>
            <a:solidFill>
              <a:srgbClr val="7286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9" descr="H:\ppt\11111111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923" y="205578"/>
              <a:ext cx="982369" cy="702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4" descr="C:\Users\giorgi basiashvili\Desktop\Untitled-1.png"/>
          <p:cNvPicPr>
            <a:picLocks noChangeAspect="1" noChangeArrowheads="1"/>
          </p:cNvPicPr>
          <p:nvPr/>
        </p:nvPicPr>
        <p:blipFill>
          <a:blip r:embed="rId5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5948" y="68853"/>
            <a:ext cx="1066800" cy="10676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Oval 61"/>
          <p:cNvSpPr/>
          <p:nvPr/>
        </p:nvSpPr>
        <p:spPr>
          <a:xfrm rot="21393314">
            <a:off x="2922105" y="3343369"/>
            <a:ext cx="3510969" cy="3510968"/>
          </a:xfrm>
          <a:prstGeom prst="ellipse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3" name="Oval 62"/>
          <p:cNvSpPr/>
          <p:nvPr/>
        </p:nvSpPr>
        <p:spPr>
          <a:xfrm rot="21393314">
            <a:off x="3796741" y="4218004"/>
            <a:ext cx="1761699" cy="17616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TextBox 84"/>
          <p:cNvSpPr txBox="1"/>
          <p:nvPr/>
        </p:nvSpPr>
        <p:spPr>
          <a:xfrm>
            <a:off x="4260885" y="3239680"/>
            <a:ext cx="7362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5B5761"/>
                </a:solidFill>
                <a:latin typeface="Trees Go 2" panose="02000500000000000000" pitchFamily="2" charset="0"/>
              </a:rPr>
              <a:t>w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5414729" y="3368223"/>
            <a:ext cx="20161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rgbClr val="5B5761"/>
                </a:solidFill>
                <a:latin typeface="stillframes" panose="00000400000000000000" pitchFamily="2" charset="0"/>
              </a:rPr>
              <a:t>z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2978317" y="4753928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5B5761"/>
                </a:solidFill>
                <a:latin typeface="Webdings" panose="05030102010509060703" pitchFamily="18" charset="2"/>
                <a:sym typeface="Webdings" panose="05030102010509060703" pitchFamily="18" charset="2"/>
              </a:rPr>
              <a:t>A</a:t>
            </a:r>
            <a:endParaRPr lang="en-GB" sz="4000" dirty="0">
              <a:solidFill>
                <a:srgbClr val="5B5761"/>
              </a:solidFill>
              <a:latin typeface="Webdings" panose="05030102010509060703" pitchFamily="18" charset="2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205862" y="5614119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 smtClean="0">
                <a:solidFill>
                  <a:srgbClr val="5B5761"/>
                </a:solidFill>
                <a:latin typeface="Webdings" panose="05030102010509060703" pitchFamily="18" charset="2"/>
                <a:sym typeface="Webdings" panose="05030102010509060703" pitchFamily="18" charset="2"/>
              </a:rPr>
              <a:t></a:t>
            </a:r>
            <a:endParaRPr lang="en-GB" sz="4800" dirty="0">
              <a:solidFill>
                <a:srgbClr val="5B5761"/>
              </a:solidFill>
              <a:latin typeface="Webdings" panose="05030102010509060703" pitchFamily="18" charset="2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3258701" y="3705588"/>
            <a:ext cx="8002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>
                <a:solidFill>
                  <a:srgbClr val="5B5761"/>
                </a:solidFill>
                <a:latin typeface="Webdings" panose="05030102010509060703" pitchFamily="18" charset="2"/>
                <a:sym typeface="Webdings" panose="05030102010509060703" pitchFamily="18" charset="2"/>
              </a:rPr>
              <a:t></a:t>
            </a:r>
            <a:endParaRPr lang="en-GB" sz="4800" dirty="0">
              <a:solidFill>
                <a:srgbClr val="5B5761"/>
              </a:solidFill>
              <a:latin typeface="Webdings" panose="05030102010509060703" pitchFamily="18" charset="2"/>
            </a:endParaRPr>
          </a:p>
          <a:p>
            <a:endParaRPr lang="en-GB" sz="4800" dirty="0">
              <a:solidFill>
                <a:srgbClr val="5B5761"/>
              </a:solidFill>
              <a:latin typeface="Webdings" panose="05030102010509060703" pitchFamily="18" charset="2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3348723" y="5640734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5B5761"/>
                </a:solidFill>
                <a:latin typeface="Webdings" panose="05030102010509060703" pitchFamily="18" charset="2"/>
                <a:sym typeface="Webdings" panose="05030102010509060703" pitchFamily="18" charset="2"/>
              </a:rPr>
              <a:t>h</a:t>
            </a:r>
            <a:endParaRPr lang="en-GB" sz="4000" dirty="0">
              <a:solidFill>
                <a:srgbClr val="5B5761"/>
              </a:solidFill>
              <a:latin typeface="Webdings" panose="05030102010509060703" pitchFamily="18" charset="2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4274331" y="5955427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 smtClean="0">
                <a:solidFill>
                  <a:srgbClr val="5B5761"/>
                </a:solidFill>
                <a:latin typeface="Webdings" panose="05030102010509060703" pitchFamily="18" charset="2"/>
                <a:sym typeface="Webdings" panose="05030102010509060703" pitchFamily="18" charset="2"/>
              </a:rPr>
              <a:t>K</a:t>
            </a:r>
            <a:endParaRPr lang="en-GB" sz="4800" dirty="0">
              <a:solidFill>
                <a:srgbClr val="5B5761"/>
              </a:solidFill>
              <a:latin typeface="Webdings" panose="05030102010509060703" pitchFamily="18" charset="2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-7367" y="2035628"/>
            <a:ext cx="4480307" cy="625396"/>
          </a:xfrm>
          <a:custGeom>
            <a:avLst/>
            <a:gdLst>
              <a:gd name="connsiteX0" fmla="*/ 0 w 4503167"/>
              <a:gd name="connsiteY0" fmla="*/ 0 h 623491"/>
              <a:gd name="connsiteX1" fmla="*/ 4503167 w 4503167"/>
              <a:gd name="connsiteY1" fmla="*/ 0 h 623491"/>
              <a:gd name="connsiteX2" fmla="*/ 4503167 w 4503167"/>
              <a:gd name="connsiteY2" fmla="*/ 623491 h 623491"/>
              <a:gd name="connsiteX3" fmla="*/ 0 w 4503167"/>
              <a:gd name="connsiteY3" fmla="*/ 623491 h 623491"/>
              <a:gd name="connsiteX4" fmla="*/ 0 w 4503167"/>
              <a:gd name="connsiteY4" fmla="*/ 0 h 623491"/>
              <a:gd name="connsiteX0" fmla="*/ 0 w 4503167"/>
              <a:gd name="connsiteY0" fmla="*/ 0 h 623491"/>
              <a:gd name="connsiteX1" fmla="*/ 4503167 w 4503167"/>
              <a:gd name="connsiteY1" fmla="*/ 0 h 623491"/>
              <a:gd name="connsiteX2" fmla="*/ 4476497 w 4503167"/>
              <a:gd name="connsiteY2" fmla="*/ 623491 h 623491"/>
              <a:gd name="connsiteX3" fmla="*/ 0 w 4503167"/>
              <a:gd name="connsiteY3" fmla="*/ 623491 h 623491"/>
              <a:gd name="connsiteX4" fmla="*/ 0 w 4503167"/>
              <a:gd name="connsiteY4" fmla="*/ 0 h 623491"/>
              <a:gd name="connsiteX0" fmla="*/ 0 w 4476497"/>
              <a:gd name="connsiteY0" fmla="*/ 1905 h 625396"/>
              <a:gd name="connsiteX1" fmla="*/ 4341242 w 4476497"/>
              <a:gd name="connsiteY1" fmla="*/ 0 h 625396"/>
              <a:gd name="connsiteX2" fmla="*/ 4476497 w 4476497"/>
              <a:gd name="connsiteY2" fmla="*/ 625396 h 625396"/>
              <a:gd name="connsiteX3" fmla="*/ 0 w 4476497"/>
              <a:gd name="connsiteY3" fmla="*/ 625396 h 625396"/>
              <a:gd name="connsiteX4" fmla="*/ 0 w 4476497"/>
              <a:gd name="connsiteY4" fmla="*/ 1905 h 625396"/>
              <a:gd name="connsiteX0" fmla="*/ 0 w 4476497"/>
              <a:gd name="connsiteY0" fmla="*/ 1905 h 625396"/>
              <a:gd name="connsiteX1" fmla="*/ 4341242 w 4476497"/>
              <a:gd name="connsiteY1" fmla="*/ 0 h 625396"/>
              <a:gd name="connsiteX2" fmla="*/ 4476497 w 4476497"/>
              <a:gd name="connsiteY2" fmla="*/ 623491 h 625396"/>
              <a:gd name="connsiteX3" fmla="*/ 0 w 4476497"/>
              <a:gd name="connsiteY3" fmla="*/ 625396 h 625396"/>
              <a:gd name="connsiteX4" fmla="*/ 0 w 4476497"/>
              <a:gd name="connsiteY4" fmla="*/ 1905 h 625396"/>
              <a:gd name="connsiteX0" fmla="*/ 0 w 4480307"/>
              <a:gd name="connsiteY0" fmla="*/ 1905 h 625396"/>
              <a:gd name="connsiteX1" fmla="*/ 4341242 w 4480307"/>
              <a:gd name="connsiteY1" fmla="*/ 0 h 625396"/>
              <a:gd name="connsiteX2" fmla="*/ 4480307 w 4480307"/>
              <a:gd name="connsiteY2" fmla="*/ 621586 h 625396"/>
              <a:gd name="connsiteX3" fmla="*/ 0 w 4480307"/>
              <a:gd name="connsiteY3" fmla="*/ 625396 h 625396"/>
              <a:gd name="connsiteX4" fmla="*/ 0 w 4480307"/>
              <a:gd name="connsiteY4" fmla="*/ 1905 h 625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0307" h="625396">
                <a:moveTo>
                  <a:pt x="0" y="1905"/>
                </a:moveTo>
                <a:lnTo>
                  <a:pt x="4341242" y="0"/>
                </a:lnTo>
                <a:lnTo>
                  <a:pt x="4480307" y="621586"/>
                </a:lnTo>
                <a:lnTo>
                  <a:pt x="0" y="625396"/>
                </a:lnTo>
                <a:lnTo>
                  <a:pt x="0" y="1905"/>
                </a:lnTo>
                <a:close/>
              </a:path>
            </a:pathLst>
          </a:custGeom>
          <a:solidFill>
            <a:srgbClr val="5C729F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Roads </a:t>
            </a:r>
            <a:r>
              <a:rPr lang="en-US" sz="2400" dirty="0" smtClean="0"/>
              <a:t>Department of Georgia</a:t>
            </a:r>
            <a:endParaRPr lang="en-US" sz="2400" dirty="0"/>
          </a:p>
        </p:txBody>
      </p:sp>
      <p:pic>
        <p:nvPicPr>
          <p:cNvPr id="95" name="Picture 2" descr="H:\2014 angarishi rd\11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838" y="4905734"/>
            <a:ext cx="1397067" cy="907702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2" descr="C:\Users\Server-PC\Desktop\გაბიონიიიიიიიიიიი.jpg"/>
          <p:cNvPicPr>
            <a:picLocks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36756" y="5882569"/>
            <a:ext cx="1397067" cy="9072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TextBox 102"/>
          <p:cNvSpPr txBox="1"/>
          <p:nvPr/>
        </p:nvSpPr>
        <p:spPr>
          <a:xfrm>
            <a:off x="-86896" y="1360297"/>
            <a:ext cx="4408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Ministry of Regional Development and Infrastructure</a:t>
            </a:r>
            <a:endParaRPr lang="en-GB" dirty="0"/>
          </a:p>
        </p:txBody>
      </p:sp>
      <p:sp>
        <p:nvSpPr>
          <p:cNvPr id="105" name="TextBox 104"/>
          <p:cNvSpPr txBox="1"/>
          <p:nvPr/>
        </p:nvSpPr>
        <p:spPr>
          <a:xfrm>
            <a:off x="3770415" y="4803911"/>
            <a:ext cx="1785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Core </a:t>
            </a:r>
          </a:p>
          <a:p>
            <a:pPr algn="ctr"/>
            <a:r>
              <a:rPr lang="en-US" b="1" dirty="0" smtClean="0"/>
              <a:t>Business</a:t>
            </a:r>
            <a:endParaRPr lang="en-GB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4559836" y="1993007"/>
            <a:ext cx="4789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than </a:t>
            </a:r>
            <a:r>
              <a:rPr lang="en-US" b="1" dirty="0" smtClean="0">
                <a:solidFill>
                  <a:srgbClr val="C00000"/>
                </a:solidFill>
              </a:rPr>
              <a:t>800 </a:t>
            </a:r>
            <a:r>
              <a:rPr lang="en-US" b="1" dirty="0">
                <a:solidFill>
                  <a:srgbClr val="C00000"/>
                </a:solidFill>
              </a:rPr>
              <a:t>km </a:t>
            </a:r>
            <a:r>
              <a:rPr lang="en-US" dirty="0"/>
              <a:t>road network </a:t>
            </a:r>
            <a:r>
              <a:rPr lang="en-US" dirty="0" smtClean="0"/>
              <a:t>upgrade and construction </a:t>
            </a:r>
            <a:r>
              <a:rPr lang="en-US" dirty="0"/>
              <a:t>projects</a:t>
            </a:r>
            <a:r>
              <a:rPr lang="en-US" dirty="0" smtClean="0"/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5116506" y="2685840"/>
            <a:ext cx="35874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Estimated </a:t>
            </a:r>
            <a:r>
              <a:rPr lang="en-US" b="1" dirty="0">
                <a:solidFill>
                  <a:srgbClr val="C00000"/>
                </a:solidFill>
              </a:rPr>
              <a:t>3.5 billion USD </a:t>
            </a:r>
            <a:r>
              <a:rPr lang="en-US" dirty="0"/>
              <a:t>planned </a:t>
            </a:r>
            <a:r>
              <a:rPr lang="en-US" dirty="0" smtClean="0"/>
              <a:t>capital investment</a:t>
            </a:r>
            <a:r>
              <a:rPr lang="en-US" dirty="0"/>
              <a:t>.</a:t>
            </a:r>
          </a:p>
        </p:txBody>
      </p:sp>
      <p:sp>
        <p:nvSpPr>
          <p:cNvPr id="33" name="TextBox 60"/>
          <p:cNvSpPr txBox="1"/>
          <p:nvPr/>
        </p:nvSpPr>
        <p:spPr>
          <a:xfrm>
            <a:off x="3288102" y="3084544"/>
            <a:ext cx="936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C00000"/>
                </a:solidFill>
              </a:rPr>
              <a:t>Mobility </a:t>
            </a:r>
            <a:endParaRPr lang="en-GB" sz="1600" dirty="0">
              <a:solidFill>
                <a:srgbClr val="C00000"/>
              </a:solidFill>
            </a:endParaRPr>
          </a:p>
        </p:txBody>
      </p:sp>
      <p:sp>
        <p:nvSpPr>
          <p:cNvPr id="34" name="TextBox 61"/>
          <p:cNvSpPr txBox="1"/>
          <p:nvPr/>
        </p:nvSpPr>
        <p:spPr>
          <a:xfrm>
            <a:off x="2454539" y="3375760"/>
            <a:ext cx="173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200"/>
            </a:lvl1pPr>
          </a:lstStyle>
          <a:p>
            <a:pPr algn="r"/>
            <a:r>
              <a:rPr lang="en-US" dirty="0"/>
              <a:t>Social mobility and </a:t>
            </a:r>
          </a:p>
          <a:p>
            <a:pPr algn="r"/>
            <a:r>
              <a:rPr lang="en-US" dirty="0"/>
              <a:t>Securing life line roads</a:t>
            </a:r>
            <a:endParaRPr lang="en-GB" dirty="0"/>
          </a:p>
        </p:txBody>
      </p:sp>
      <p:sp>
        <p:nvSpPr>
          <p:cNvPr id="35" name="TextBox 77"/>
          <p:cNvSpPr txBox="1"/>
          <p:nvPr/>
        </p:nvSpPr>
        <p:spPr>
          <a:xfrm>
            <a:off x="6410009" y="5867400"/>
            <a:ext cx="12548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Environment</a:t>
            </a:r>
            <a:endParaRPr lang="en-GB" sz="1600" dirty="0">
              <a:solidFill>
                <a:srgbClr val="C00000"/>
              </a:solidFill>
            </a:endParaRPr>
          </a:p>
        </p:txBody>
      </p:sp>
      <p:sp>
        <p:nvSpPr>
          <p:cNvPr id="36" name="TextBox 78"/>
          <p:cNvSpPr txBox="1"/>
          <p:nvPr/>
        </p:nvSpPr>
        <p:spPr>
          <a:xfrm>
            <a:off x="6410009" y="6179815"/>
            <a:ext cx="2514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200"/>
            </a:lvl1pPr>
          </a:lstStyle>
          <a:p>
            <a:r>
              <a:rPr lang="en-US" dirty="0"/>
              <a:t>Improving the required qualities for sustainable growth </a:t>
            </a:r>
            <a:endParaRPr lang="en-GB" dirty="0"/>
          </a:p>
        </p:txBody>
      </p:sp>
      <p:sp>
        <p:nvSpPr>
          <p:cNvPr id="37" name="TextBox 66"/>
          <p:cNvSpPr txBox="1"/>
          <p:nvPr/>
        </p:nvSpPr>
        <p:spPr>
          <a:xfrm>
            <a:off x="265304" y="2929945"/>
            <a:ext cx="8445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Tourism</a:t>
            </a:r>
            <a:endParaRPr lang="en-GB" sz="1600" dirty="0">
              <a:solidFill>
                <a:srgbClr val="C00000"/>
              </a:solidFill>
            </a:endParaRPr>
          </a:p>
        </p:txBody>
      </p:sp>
      <p:sp>
        <p:nvSpPr>
          <p:cNvPr id="38" name="TextBox 68"/>
          <p:cNvSpPr txBox="1"/>
          <p:nvPr/>
        </p:nvSpPr>
        <p:spPr>
          <a:xfrm>
            <a:off x="265304" y="3237880"/>
            <a:ext cx="2751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200"/>
            </a:lvl1pPr>
          </a:lstStyle>
          <a:p>
            <a:r>
              <a:rPr lang="en-US" dirty="0"/>
              <a:t>Supporting economic activities and creating jobs in regions</a:t>
            </a:r>
            <a:endParaRPr lang="en-GB" dirty="0"/>
          </a:p>
        </p:txBody>
      </p:sp>
      <p:sp>
        <p:nvSpPr>
          <p:cNvPr id="44" name="TextBox 76"/>
          <p:cNvSpPr txBox="1"/>
          <p:nvPr/>
        </p:nvSpPr>
        <p:spPr>
          <a:xfrm>
            <a:off x="6675552" y="4988650"/>
            <a:ext cx="2384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200"/>
            </a:lvl1pPr>
          </a:lstStyle>
          <a:p>
            <a:r>
              <a:rPr lang="en-US" dirty="0"/>
              <a:t>Eliminating number of death and serious injuries </a:t>
            </a:r>
            <a:endParaRPr lang="en-GB" dirty="0"/>
          </a:p>
        </p:txBody>
      </p:sp>
      <p:sp>
        <p:nvSpPr>
          <p:cNvPr id="45" name="TextBox 75"/>
          <p:cNvSpPr txBox="1"/>
          <p:nvPr/>
        </p:nvSpPr>
        <p:spPr>
          <a:xfrm>
            <a:off x="6651555" y="4680591"/>
            <a:ext cx="696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Safety</a:t>
            </a:r>
            <a:endParaRPr lang="en-GB" sz="1600" dirty="0">
              <a:solidFill>
                <a:srgbClr val="C00000"/>
              </a:solidFill>
            </a:endParaRPr>
          </a:p>
        </p:txBody>
      </p:sp>
      <p:pic>
        <p:nvPicPr>
          <p:cNvPr id="41" name="Picture 2"/>
          <p:cNvPicPr>
            <a:picLocks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838" y="5878109"/>
            <a:ext cx="1396800" cy="90720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" descr="D:\Presentatioan\megzevis dRe\Prezentation\GAmofena muza\Katalogis Suratebi\DSC09092.jpg"/>
          <p:cNvPicPr>
            <a:picLocks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36756" y="4906236"/>
            <a:ext cx="1396800" cy="9072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69"/>
          <p:cNvSpPr txBox="1"/>
          <p:nvPr/>
        </p:nvSpPr>
        <p:spPr>
          <a:xfrm>
            <a:off x="6378544" y="3498871"/>
            <a:ext cx="1884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Education/</a:t>
            </a:r>
            <a:r>
              <a:rPr lang="en-US" sz="1600" dirty="0" err="1" smtClean="0">
                <a:solidFill>
                  <a:srgbClr val="C00000"/>
                </a:solidFill>
              </a:rPr>
              <a:t>Healtcare</a:t>
            </a:r>
            <a:endParaRPr lang="en-GB" sz="1600" dirty="0">
              <a:solidFill>
                <a:srgbClr val="C00000"/>
              </a:solidFill>
            </a:endParaRPr>
          </a:p>
        </p:txBody>
      </p:sp>
      <p:sp>
        <p:nvSpPr>
          <p:cNvPr id="48" name="TextBox 70"/>
          <p:cNvSpPr txBox="1"/>
          <p:nvPr/>
        </p:nvSpPr>
        <p:spPr>
          <a:xfrm>
            <a:off x="6418167" y="3811267"/>
            <a:ext cx="2255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200"/>
            </a:lvl1pPr>
          </a:lstStyle>
          <a:p>
            <a:r>
              <a:rPr lang="en-US" dirty="0"/>
              <a:t>Providing preconditions for welfare improvement</a:t>
            </a:r>
            <a:endParaRPr lang="en-GB" dirty="0"/>
          </a:p>
        </p:txBody>
      </p:sp>
      <p:sp>
        <p:nvSpPr>
          <p:cNvPr id="49" name="TextBox 64"/>
          <p:cNvSpPr txBox="1"/>
          <p:nvPr/>
        </p:nvSpPr>
        <p:spPr>
          <a:xfrm>
            <a:off x="939362" y="3906581"/>
            <a:ext cx="11069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Agriculture</a:t>
            </a:r>
            <a:endParaRPr lang="en-GB" sz="1600" dirty="0">
              <a:solidFill>
                <a:srgbClr val="C00000"/>
              </a:solidFill>
            </a:endParaRPr>
          </a:p>
        </p:txBody>
      </p:sp>
      <p:sp>
        <p:nvSpPr>
          <p:cNvPr id="50" name="TextBox 65"/>
          <p:cNvSpPr txBox="1"/>
          <p:nvPr/>
        </p:nvSpPr>
        <p:spPr>
          <a:xfrm>
            <a:off x="939363" y="4206538"/>
            <a:ext cx="2357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200"/>
            </a:lvl1pPr>
          </a:lstStyle>
          <a:p>
            <a:r>
              <a:rPr lang="en-US" dirty="0"/>
              <a:t>Supporting the production of high value agricultural products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51741" y="1590936"/>
            <a:ext cx="2790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Main Challenges 2017-2020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84315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 descr="SAQARTVELO GZAA Cities crop 2.jpg"/>
          <p:cNvPicPr>
            <a:picLocks noChangeAspect="1"/>
          </p:cNvPicPr>
          <p:nvPr/>
        </p:nvPicPr>
        <p:blipFill rotWithShape="1">
          <a:blip r:embed="rId2" cstate="print"/>
          <a:srcRect t="373" b="24784"/>
          <a:stretch/>
        </p:blipFill>
        <p:spPr>
          <a:xfrm>
            <a:off x="0" y="1963996"/>
            <a:ext cx="9144000" cy="4876800"/>
          </a:xfrm>
          <a:prstGeom prst="rect">
            <a:avLst/>
          </a:prstGeom>
        </p:spPr>
      </p:pic>
      <p:sp>
        <p:nvSpPr>
          <p:cNvPr id="33" name="Полилиния 21"/>
          <p:cNvSpPr/>
          <p:nvPr/>
        </p:nvSpPr>
        <p:spPr>
          <a:xfrm>
            <a:off x="6677801" y="5698541"/>
            <a:ext cx="178710" cy="376284"/>
          </a:xfrm>
          <a:custGeom>
            <a:avLst/>
            <a:gdLst>
              <a:gd name="connsiteX0" fmla="*/ 20849 w 178710"/>
              <a:gd name="connsiteY0" fmla="*/ 0 h 376284"/>
              <a:gd name="connsiteX1" fmla="*/ 8935 w 178710"/>
              <a:gd name="connsiteY1" fmla="*/ 71484 h 376284"/>
              <a:gd name="connsiteX2" fmla="*/ 74462 w 178710"/>
              <a:gd name="connsiteY2" fmla="*/ 154882 h 376284"/>
              <a:gd name="connsiteX3" fmla="*/ 160839 w 178710"/>
              <a:gd name="connsiteY3" fmla="*/ 282957 h 376284"/>
              <a:gd name="connsiteX4" fmla="*/ 175731 w 178710"/>
              <a:gd name="connsiteY4" fmla="*/ 363377 h 376284"/>
              <a:gd name="connsiteX5" fmla="*/ 178710 w 178710"/>
              <a:gd name="connsiteY5" fmla="*/ 360398 h 376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710" h="376284">
                <a:moveTo>
                  <a:pt x="20849" y="0"/>
                </a:moveTo>
                <a:cubicBezTo>
                  <a:pt x="10424" y="22835"/>
                  <a:pt x="0" y="45671"/>
                  <a:pt x="8935" y="71484"/>
                </a:cubicBezTo>
                <a:cubicBezTo>
                  <a:pt x="17870" y="97297"/>
                  <a:pt x="49145" y="119637"/>
                  <a:pt x="74462" y="154882"/>
                </a:cubicBezTo>
                <a:cubicBezTo>
                  <a:pt x="99779" y="190127"/>
                  <a:pt x="143961" y="248208"/>
                  <a:pt x="160839" y="282957"/>
                </a:cubicBezTo>
                <a:cubicBezTo>
                  <a:pt x="177717" y="317706"/>
                  <a:pt x="172753" y="350470"/>
                  <a:pt x="175731" y="363377"/>
                </a:cubicBezTo>
                <a:cubicBezTo>
                  <a:pt x="178709" y="376284"/>
                  <a:pt x="178709" y="368341"/>
                  <a:pt x="178710" y="360398"/>
                </a:cubicBezTo>
              </a:path>
            </a:pathLst>
          </a:custGeom>
          <a:ln w="41275" cmpd="dbl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олилиния 20"/>
          <p:cNvSpPr/>
          <p:nvPr/>
        </p:nvSpPr>
        <p:spPr>
          <a:xfrm>
            <a:off x="6410325" y="5176302"/>
            <a:ext cx="386159" cy="442913"/>
          </a:xfrm>
          <a:custGeom>
            <a:avLst/>
            <a:gdLst>
              <a:gd name="connsiteX0" fmla="*/ 0 w 386159"/>
              <a:gd name="connsiteY0" fmla="*/ 0 h 442913"/>
              <a:gd name="connsiteX1" fmla="*/ 78581 w 386159"/>
              <a:gd name="connsiteY1" fmla="*/ 9525 h 442913"/>
              <a:gd name="connsiteX2" fmla="*/ 173831 w 386159"/>
              <a:gd name="connsiteY2" fmla="*/ 42863 h 442913"/>
              <a:gd name="connsiteX3" fmla="*/ 300038 w 386159"/>
              <a:gd name="connsiteY3" fmla="*/ 95250 h 442913"/>
              <a:gd name="connsiteX4" fmla="*/ 373856 w 386159"/>
              <a:gd name="connsiteY4" fmla="*/ 178594 h 442913"/>
              <a:gd name="connsiteX5" fmla="*/ 373856 w 386159"/>
              <a:gd name="connsiteY5" fmla="*/ 283369 h 442913"/>
              <a:gd name="connsiteX6" fmla="*/ 307181 w 386159"/>
              <a:gd name="connsiteY6" fmla="*/ 397669 h 442913"/>
              <a:gd name="connsiteX7" fmla="*/ 280988 w 386159"/>
              <a:gd name="connsiteY7" fmla="*/ 442913 h 442913"/>
              <a:gd name="connsiteX8" fmla="*/ 280988 w 386159"/>
              <a:gd name="connsiteY8" fmla="*/ 442913 h 442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6159" h="442913">
                <a:moveTo>
                  <a:pt x="0" y="0"/>
                </a:moveTo>
                <a:cubicBezTo>
                  <a:pt x="24804" y="1190"/>
                  <a:pt x="49609" y="2381"/>
                  <a:pt x="78581" y="9525"/>
                </a:cubicBezTo>
                <a:cubicBezTo>
                  <a:pt x="107553" y="16669"/>
                  <a:pt x="136922" y="28576"/>
                  <a:pt x="173831" y="42863"/>
                </a:cubicBezTo>
                <a:cubicBezTo>
                  <a:pt x="210740" y="57150"/>
                  <a:pt x="266701" y="72628"/>
                  <a:pt x="300038" y="95250"/>
                </a:cubicBezTo>
                <a:cubicBezTo>
                  <a:pt x="333375" y="117872"/>
                  <a:pt x="361553" y="147241"/>
                  <a:pt x="373856" y="178594"/>
                </a:cubicBezTo>
                <a:cubicBezTo>
                  <a:pt x="386159" y="209947"/>
                  <a:pt x="384968" y="246857"/>
                  <a:pt x="373856" y="283369"/>
                </a:cubicBezTo>
                <a:cubicBezTo>
                  <a:pt x="362744" y="319881"/>
                  <a:pt x="307181" y="397669"/>
                  <a:pt x="307181" y="397669"/>
                </a:cubicBezTo>
                <a:lnTo>
                  <a:pt x="280988" y="442913"/>
                </a:lnTo>
                <a:lnTo>
                  <a:pt x="280988" y="442913"/>
                </a:lnTo>
              </a:path>
            </a:pathLst>
          </a:custGeom>
          <a:ln w="41275" cmpd="dbl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олилиния 19"/>
          <p:cNvSpPr/>
          <p:nvPr/>
        </p:nvSpPr>
        <p:spPr>
          <a:xfrm>
            <a:off x="2152650" y="5583496"/>
            <a:ext cx="85725" cy="157163"/>
          </a:xfrm>
          <a:custGeom>
            <a:avLst/>
            <a:gdLst>
              <a:gd name="connsiteX0" fmla="*/ 85725 w 85725"/>
              <a:gd name="connsiteY0" fmla="*/ 0 h 157163"/>
              <a:gd name="connsiteX1" fmla="*/ 47625 w 85725"/>
              <a:gd name="connsiteY1" fmla="*/ 45244 h 157163"/>
              <a:gd name="connsiteX2" fmla="*/ 30956 w 85725"/>
              <a:gd name="connsiteY2" fmla="*/ 121444 h 157163"/>
              <a:gd name="connsiteX3" fmla="*/ 0 w 85725"/>
              <a:gd name="connsiteY3" fmla="*/ 157163 h 157163"/>
              <a:gd name="connsiteX4" fmla="*/ 0 w 85725"/>
              <a:gd name="connsiteY4" fmla="*/ 157163 h 157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157163">
                <a:moveTo>
                  <a:pt x="85725" y="0"/>
                </a:moveTo>
                <a:cubicBezTo>
                  <a:pt x="71239" y="12501"/>
                  <a:pt x="56753" y="25003"/>
                  <a:pt x="47625" y="45244"/>
                </a:cubicBezTo>
                <a:cubicBezTo>
                  <a:pt x="38497" y="65485"/>
                  <a:pt x="38894" y="102791"/>
                  <a:pt x="30956" y="121444"/>
                </a:cubicBezTo>
                <a:cubicBezTo>
                  <a:pt x="23019" y="140097"/>
                  <a:pt x="0" y="157163"/>
                  <a:pt x="0" y="157163"/>
                </a:cubicBezTo>
                <a:lnTo>
                  <a:pt x="0" y="157163"/>
                </a:lnTo>
              </a:path>
            </a:pathLst>
          </a:custGeom>
          <a:ln w="25400">
            <a:solidFill>
              <a:srgbClr val="DE85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олилиния 18"/>
          <p:cNvSpPr/>
          <p:nvPr/>
        </p:nvSpPr>
        <p:spPr>
          <a:xfrm>
            <a:off x="2238375" y="5464751"/>
            <a:ext cx="122396" cy="118745"/>
          </a:xfrm>
          <a:custGeom>
            <a:avLst/>
            <a:gdLst>
              <a:gd name="connsiteX0" fmla="*/ 107156 w 107156"/>
              <a:gd name="connsiteY0" fmla="*/ 0 h 123825"/>
              <a:gd name="connsiteX1" fmla="*/ 88106 w 107156"/>
              <a:gd name="connsiteY1" fmla="*/ 71438 h 123825"/>
              <a:gd name="connsiteX2" fmla="*/ 45244 w 107156"/>
              <a:gd name="connsiteY2" fmla="*/ 97631 h 123825"/>
              <a:gd name="connsiteX3" fmla="*/ 0 w 107156"/>
              <a:gd name="connsiteY3" fmla="*/ 123825 h 123825"/>
              <a:gd name="connsiteX0" fmla="*/ 122396 w 122396"/>
              <a:gd name="connsiteY0" fmla="*/ 0 h 118745"/>
              <a:gd name="connsiteX1" fmla="*/ 88106 w 122396"/>
              <a:gd name="connsiteY1" fmla="*/ 66358 h 118745"/>
              <a:gd name="connsiteX2" fmla="*/ 45244 w 122396"/>
              <a:gd name="connsiteY2" fmla="*/ 92551 h 118745"/>
              <a:gd name="connsiteX3" fmla="*/ 0 w 122396"/>
              <a:gd name="connsiteY3" fmla="*/ 118745 h 118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396" h="118745">
                <a:moveTo>
                  <a:pt x="122396" y="0"/>
                </a:moveTo>
                <a:cubicBezTo>
                  <a:pt x="118030" y="27583"/>
                  <a:pt x="100965" y="50933"/>
                  <a:pt x="88106" y="66358"/>
                </a:cubicBezTo>
                <a:cubicBezTo>
                  <a:pt x="75247" y="81783"/>
                  <a:pt x="59928" y="83820"/>
                  <a:pt x="45244" y="92551"/>
                </a:cubicBezTo>
                <a:cubicBezTo>
                  <a:pt x="30560" y="101282"/>
                  <a:pt x="15280" y="110013"/>
                  <a:pt x="0" y="118745"/>
                </a:cubicBez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олилиния 8"/>
          <p:cNvSpPr/>
          <p:nvPr/>
        </p:nvSpPr>
        <p:spPr>
          <a:xfrm>
            <a:off x="5029200" y="4765538"/>
            <a:ext cx="1374384" cy="398859"/>
          </a:xfrm>
          <a:custGeom>
            <a:avLst/>
            <a:gdLst>
              <a:gd name="connsiteX0" fmla="*/ 1807369 w 1807369"/>
              <a:gd name="connsiteY0" fmla="*/ 677069 h 677069"/>
              <a:gd name="connsiteX1" fmla="*/ 1785938 w 1807369"/>
              <a:gd name="connsiteY1" fmla="*/ 627063 h 677069"/>
              <a:gd name="connsiteX2" fmla="*/ 1790700 w 1807369"/>
              <a:gd name="connsiteY2" fmla="*/ 512763 h 677069"/>
              <a:gd name="connsiteX3" fmla="*/ 1771650 w 1807369"/>
              <a:gd name="connsiteY3" fmla="*/ 484188 h 677069"/>
              <a:gd name="connsiteX4" fmla="*/ 1735931 w 1807369"/>
              <a:gd name="connsiteY4" fmla="*/ 415132 h 677069"/>
              <a:gd name="connsiteX5" fmla="*/ 1719263 w 1807369"/>
              <a:gd name="connsiteY5" fmla="*/ 381794 h 677069"/>
              <a:gd name="connsiteX6" fmla="*/ 1704975 w 1807369"/>
              <a:gd name="connsiteY6" fmla="*/ 362744 h 677069"/>
              <a:gd name="connsiteX7" fmla="*/ 1583531 w 1807369"/>
              <a:gd name="connsiteY7" fmla="*/ 362744 h 677069"/>
              <a:gd name="connsiteX8" fmla="*/ 1531144 w 1807369"/>
              <a:gd name="connsiteY8" fmla="*/ 346075 h 677069"/>
              <a:gd name="connsiteX9" fmla="*/ 1452563 w 1807369"/>
              <a:gd name="connsiteY9" fmla="*/ 293688 h 677069"/>
              <a:gd name="connsiteX10" fmla="*/ 1390650 w 1807369"/>
              <a:gd name="connsiteY10" fmla="*/ 234157 h 677069"/>
              <a:gd name="connsiteX11" fmla="*/ 1347788 w 1807369"/>
              <a:gd name="connsiteY11" fmla="*/ 219869 h 677069"/>
              <a:gd name="connsiteX12" fmla="*/ 1300163 w 1807369"/>
              <a:gd name="connsiteY12" fmla="*/ 177007 h 677069"/>
              <a:gd name="connsiteX13" fmla="*/ 1212056 w 1807369"/>
              <a:gd name="connsiteY13" fmla="*/ 157957 h 677069"/>
              <a:gd name="connsiteX14" fmla="*/ 1152525 w 1807369"/>
              <a:gd name="connsiteY14" fmla="*/ 134144 h 677069"/>
              <a:gd name="connsiteX15" fmla="*/ 1028700 w 1807369"/>
              <a:gd name="connsiteY15" fmla="*/ 127000 h 677069"/>
              <a:gd name="connsiteX16" fmla="*/ 950119 w 1807369"/>
              <a:gd name="connsiteY16" fmla="*/ 146050 h 677069"/>
              <a:gd name="connsiteX17" fmla="*/ 892969 w 1807369"/>
              <a:gd name="connsiteY17" fmla="*/ 141288 h 677069"/>
              <a:gd name="connsiteX18" fmla="*/ 821531 w 1807369"/>
              <a:gd name="connsiteY18" fmla="*/ 157957 h 677069"/>
              <a:gd name="connsiteX19" fmla="*/ 776288 w 1807369"/>
              <a:gd name="connsiteY19" fmla="*/ 141288 h 677069"/>
              <a:gd name="connsiteX20" fmla="*/ 740569 w 1807369"/>
              <a:gd name="connsiteY20" fmla="*/ 141288 h 677069"/>
              <a:gd name="connsiteX21" fmla="*/ 659606 w 1807369"/>
              <a:gd name="connsiteY21" fmla="*/ 91282 h 677069"/>
              <a:gd name="connsiteX22" fmla="*/ 592931 w 1807369"/>
              <a:gd name="connsiteY22" fmla="*/ 69850 h 677069"/>
              <a:gd name="connsiteX23" fmla="*/ 526256 w 1807369"/>
              <a:gd name="connsiteY23" fmla="*/ 105569 h 677069"/>
              <a:gd name="connsiteX24" fmla="*/ 369094 w 1807369"/>
              <a:gd name="connsiteY24" fmla="*/ 155575 h 677069"/>
              <a:gd name="connsiteX25" fmla="*/ 257175 w 1807369"/>
              <a:gd name="connsiteY25" fmla="*/ 184150 h 677069"/>
              <a:gd name="connsiteX26" fmla="*/ 202406 w 1807369"/>
              <a:gd name="connsiteY26" fmla="*/ 169863 h 677069"/>
              <a:gd name="connsiteX27" fmla="*/ 173831 w 1807369"/>
              <a:gd name="connsiteY27" fmla="*/ 122238 h 677069"/>
              <a:gd name="connsiteX28" fmla="*/ 133350 w 1807369"/>
              <a:gd name="connsiteY28" fmla="*/ 122238 h 677069"/>
              <a:gd name="connsiteX29" fmla="*/ 100013 w 1807369"/>
              <a:gd name="connsiteY29" fmla="*/ 100807 h 677069"/>
              <a:gd name="connsiteX30" fmla="*/ 52388 w 1807369"/>
              <a:gd name="connsiteY30" fmla="*/ 22225 h 677069"/>
              <a:gd name="connsiteX31" fmla="*/ 40481 w 1807369"/>
              <a:gd name="connsiteY31" fmla="*/ 3175 h 677069"/>
              <a:gd name="connsiteX32" fmla="*/ 0 w 1807369"/>
              <a:gd name="connsiteY32" fmla="*/ 3175 h 677069"/>
              <a:gd name="connsiteX0" fmla="*/ 1807369 w 1807369"/>
              <a:gd name="connsiteY0" fmla="*/ 677069 h 677069"/>
              <a:gd name="connsiteX1" fmla="*/ 1785938 w 1807369"/>
              <a:gd name="connsiteY1" fmla="*/ 627063 h 677069"/>
              <a:gd name="connsiteX2" fmla="*/ 1790700 w 1807369"/>
              <a:gd name="connsiteY2" fmla="*/ 512763 h 677069"/>
              <a:gd name="connsiteX3" fmla="*/ 1771650 w 1807369"/>
              <a:gd name="connsiteY3" fmla="*/ 484188 h 677069"/>
              <a:gd name="connsiteX4" fmla="*/ 1735931 w 1807369"/>
              <a:gd name="connsiteY4" fmla="*/ 415132 h 677069"/>
              <a:gd name="connsiteX5" fmla="*/ 1719263 w 1807369"/>
              <a:gd name="connsiteY5" fmla="*/ 381794 h 677069"/>
              <a:gd name="connsiteX6" fmla="*/ 1583531 w 1807369"/>
              <a:gd name="connsiteY6" fmla="*/ 362744 h 677069"/>
              <a:gd name="connsiteX7" fmla="*/ 1531144 w 1807369"/>
              <a:gd name="connsiteY7" fmla="*/ 346075 h 677069"/>
              <a:gd name="connsiteX8" fmla="*/ 1452563 w 1807369"/>
              <a:gd name="connsiteY8" fmla="*/ 293688 h 677069"/>
              <a:gd name="connsiteX9" fmla="*/ 1390650 w 1807369"/>
              <a:gd name="connsiteY9" fmla="*/ 234157 h 677069"/>
              <a:gd name="connsiteX10" fmla="*/ 1347788 w 1807369"/>
              <a:gd name="connsiteY10" fmla="*/ 219869 h 677069"/>
              <a:gd name="connsiteX11" fmla="*/ 1300163 w 1807369"/>
              <a:gd name="connsiteY11" fmla="*/ 177007 h 677069"/>
              <a:gd name="connsiteX12" fmla="*/ 1212056 w 1807369"/>
              <a:gd name="connsiteY12" fmla="*/ 157957 h 677069"/>
              <a:gd name="connsiteX13" fmla="*/ 1152525 w 1807369"/>
              <a:gd name="connsiteY13" fmla="*/ 134144 h 677069"/>
              <a:gd name="connsiteX14" fmla="*/ 1028700 w 1807369"/>
              <a:gd name="connsiteY14" fmla="*/ 127000 h 677069"/>
              <a:gd name="connsiteX15" fmla="*/ 950119 w 1807369"/>
              <a:gd name="connsiteY15" fmla="*/ 146050 h 677069"/>
              <a:gd name="connsiteX16" fmla="*/ 892969 w 1807369"/>
              <a:gd name="connsiteY16" fmla="*/ 141288 h 677069"/>
              <a:gd name="connsiteX17" fmla="*/ 821531 w 1807369"/>
              <a:gd name="connsiteY17" fmla="*/ 157957 h 677069"/>
              <a:gd name="connsiteX18" fmla="*/ 776288 w 1807369"/>
              <a:gd name="connsiteY18" fmla="*/ 141288 h 677069"/>
              <a:gd name="connsiteX19" fmla="*/ 740569 w 1807369"/>
              <a:gd name="connsiteY19" fmla="*/ 141288 h 677069"/>
              <a:gd name="connsiteX20" fmla="*/ 659606 w 1807369"/>
              <a:gd name="connsiteY20" fmla="*/ 91282 h 677069"/>
              <a:gd name="connsiteX21" fmla="*/ 592931 w 1807369"/>
              <a:gd name="connsiteY21" fmla="*/ 69850 h 677069"/>
              <a:gd name="connsiteX22" fmla="*/ 526256 w 1807369"/>
              <a:gd name="connsiteY22" fmla="*/ 105569 h 677069"/>
              <a:gd name="connsiteX23" fmla="*/ 369094 w 1807369"/>
              <a:gd name="connsiteY23" fmla="*/ 155575 h 677069"/>
              <a:gd name="connsiteX24" fmla="*/ 257175 w 1807369"/>
              <a:gd name="connsiteY24" fmla="*/ 184150 h 677069"/>
              <a:gd name="connsiteX25" fmla="*/ 202406 w 1807369"/>
              <a:gd name="connsiteY25" fmla="*/ 169863 h 677069"/>
              <a:gd name="connsiteX26" fmla="*/ 173831 w 1807369"/>
              <a:gd name="connsiteY26" fmla="*/ 122238 h 677069"/>
              <a:gd name="connsiteX27" fmla="*/ 133350 w 1807369"/>
              <a:gd name="connsiteY27" fmla="*/ 122238 h 677069"/>
              <a:gd name="connsiteX28" fmla="*/ 100013 w 1807369"/>
              <a:gd name="connsiteY28" fmla="*/ 100807 h 677069"/>
              <a:gd name="connsiteX29" fmla="*/ 52388 w 1807369"/>
              <a:gd name="connsiteY29" fmla="*/ 22225 h 677069"/>
              <a:gd name="connsiteX30" fmla="*/ 40481 w 1807369"/>
              <a:gd name="connsiteY30" fmla="*/ 3175 h 677069"/>
              <a:gd name="connsiteX31" fmla="*/ 0 w 1807369"/>
              <a:gd name="connsiteY31" fmla="*/ 3175 h 677069"/>
              <a:gd name="connsiteX0" fmla="*/ 1807369 w 1807369"/>
              <a:gd name="connsiteY0" fmla="*/ 677069 h 677069"/>
              <a:gd name="connsiteX1" fmla="*/ 1785938 w 1807369"/>
              <a:gd name="connsiteY1" fmla="*/ 627063 h 677069"/>
              <a:gd name="connsiteX2" fmla="*/ 1790700 w 1807369"/>
              <a:gd name="connsiteY2" fmla="*/ 512763 h 677069"/>
              <a:gd name="connsiteX3" fmla="*/ 1735931 w 1807369"/>
              <a:gd name="connsiteY3" fmla="*/ 415132 h 677069"/>
              <a:gd name="connsiteX4" fmla="*/ 1719263 w 1807369"/>
              <a:gd name="connsiteY4" fmla="*/ 381794 h 677069"/>
              <a:gd name="connsiteX5" fmla="*/ 1583531 w 1807369"/>
              <a:gd name="connsiteY5" fmla="*/ 362744 h 677069"/>
              <a:gd name="connsiteX6" fmla="*/ 1531144 w 1807369"/>
              <a:gd name="connsiteY6" fmla="*/ 346075 h 677069"/>
              <a:gd name="connsiteX7" fmla="*/ 1452563 w 1807369"/>
              <a:gd name="connsiteY7" fmla="*/ 293688 h 677069"/>
              <a:gd name="connsiteX8" fmla="*/ 1390650 w 1807369"/>
              <a:gd name="connsiteY8" fmla="*/ 234157 h 677069"/>
              <a:gd name="connsiteX9" fmla="*/ 1347788 w 1807369"/>
              <a:gd name="connsiteY9" fmla="*/ 219869 h 677069"/>
              <a:gd name="connsiteX10" fmla="*/ 1300163 w 1807369"/>
              <a:gd name="connsiteY10" fmla="*/ 177007 h 677069"/>
              <a:gd name="connsiteX11" fmla="*/ 1212056 w 1807369"/>
              <a:gd name="connsiteY11" fmla="*/ 157957 h 677069"/>
              <a:gd name="connsiteX12" fmla="*/ 1152525 w 1807369"/>
              <a:gd name="connsiteY12" fmla="*/ 134144 h 677069"/>
              <a:gd name="connsiteX13" fmla="*/ 1028700 w 1807369"/>
              <a:gd name="connsiteY13" fmla="*/ 127000 h 677069"/>
              <a:gd name="connsiteX14" fmla="*/ 950119 w 1807369"/>
              <a:gd name="connsiteY14" fmla="*/ 146050 h 677069"/>
              <a:gd name="connsiteX15" fmla="*/ 892969 w 1807369"/>
              <a:gd name="connsiteY15" fmla="*/ 141288 h 677069"/>
              <a:gd name="connsiteX16" fmla="*/ 821531 w 1807369"/>
              <a:gd name="connsiteY16" fmla="*/ 157957 h 677069"/>
              <a:gd name="connsiteX17" fmla="*/ 776288 w 1807369"/>
              <a:gd name="connsiteY17" fmla="*/ 141288 h 677069"/>
              <a:gd name="connsiteX18" fmla="*/ 740569 w 1807369"/>
              <a:gd name="connsiteY18" fmla="*/ 141288 h 677069"/>
              <a:gd name="connsiteX19" fmla="*/ 659606 w 1807369"/>
              <a:gd name="connsiteY19" fmla="*/ 91282 h 677069"/>
              <a:gd name="connsiteX20" fmla="*/ 592931 w 1807369"/>
              <a:gd name="connsiteY20" fmla="*/ 69850 h 677069"/>
              <a:gd name="connsiteX21" fmla="*/ 526256 w 1807369"/>
              <a:gd name="connsiteY21" fmla="*/ 105569 h 677069"/>
              <a:gd name="connsiteX22" fmla="*/ 369094 w 1807369"/>
              <a:gd name="connsiteY22" fmla="*/ 155575 h 677069"/>
              <a:gd name="connsiteX23" fmla="*/ 257175 w 1807369"/>
              <a:gd name="connsiteY23" fmla="*/ 184150 h 677069"/>
              <a:gd name="connsiteX24" fmla="*/ 202406 w 1807369"/>
              <a:gd name="connsiteY24" fmla="*/ 169863 h 677069"/>
              <a:gd name="connsiteX25" fmla="*/ 173831 w 1807369"/>
              <a:gd name="connsiteY25" fmla="*/ 122238 h 677069"/>
              <a:gd name="connsiteX26" fmla="*/ 133350 w 1807369"/>
              <a:gd name="connsiteY26" fmla="*/ 122238 h 677069"/>
              <a:gd name="connsiteX27" fmla="*/ 100013 w 1807369"/>
              <a:gd name="connsiteY27" fmla="*/ 100807 h 677069"/>
              <a:gd name="connsiteX28" fmla="*/ 52388 w 1807369"/>
              <a:gd name="connsiteY28" fmla="*/ 22225 h 677069"/>
              <a:gd name="connsiteX29" fmla="*/ 40481 w 1807369"/>
              <a:gd name="connsiteY29" fmla="*/ 3175 h 677069"/>
              <a:gd name="connsiteX30" fmla="*/ 0 w 1807369"/>
              <a:gd name="connsiteY30" fmla="*/ 3175 h 677069"/>
              <a:gd name="connsiteX0" fmla="*/ 1807369 w 1807369"/>
              <a:gd name="connsiteY0" fmla="*/ 677069 h 677069"/>
              <a:gd name="connsiteX1" fmla="*/ 1785938 w 1807369"/>
              <a:gd name="connsiteY1" fmla="*/ 627063 h 677069"/>
              <a:gd name="connsiteX2" fmla="*/ 1735931 w 1807369"/>
              <a:gd name="connsiteY2" fmla="*/ 415132 h 677069"/>
              <a:gd name="connsiteX3" fmla="*/ 1719263 w 1807369"/>
              <a:gd name="connsiteY3" fmla="*/ 381794 h 677069"/>
              <a:gd name="connsiteX4" fmla="*/ 1583531 w 1807369"/>
              <a:gd name="connsiteY4" fmla="*/ 362744 h 677069"/>
              <a:gd name="connsiteX5" fmla="*/ 1531144 w 1807369"/>
              <a:gd name="connsiteY5" fmla="*/ 346075 h 677069"/>
              <a:gd name="connsiteX6" fmla="*/ 1452563 w 1807369"/>
              <a:gd name="connsiteY6" fmla="*/ 293688 h 677069"/>
              <a:gd name="connsiteX7" fmla="*/ 1390650 w 1807369"/>
              <a:gd name="connsiteY7" fmla="*/ 234157 h 677069"/>
              <a:gd name="connsiteX8" fmla="*/ 1347788 w 1807369"/>
              <a:gd name="connsiteY8" fmla="*/ 219869 h 677069"/>
              <a:gd name="connsiteX9" fmla="*/ 1300163 w 1807369"/>
              <a:gd name="connsiteY9" fmla="*/ 177007 h 677069"/>
              <a:gd name="connsiteX10" fmla="*/ 1212056 w 1807369"/>
              <a:gd name="connsiteY10" fmla="*/ 157957 h 677069"/>
              <a:gd name="connsiteX11" fmla="*/ 1152525 w 1807369"/>
              <a:gd name="connsiteY11" fmla="*/ 134144 h 677069"/>
              <a:gd name="connsiteX12" fmla="*/ 1028700 w 1807369"/>
              <a:gd name="connsiteY12" fmla="*/ 127000 h 677069"/>
              <a:gd name="connsiteX13" fmla="*/ 950119 w 1807369"/>
              <a:gd name="connsiteY13" fmla="*/ 146050 h 677069"/>
              <a:gd name="connsiteX14" fmla="*/ 892969 w 1807369"/>
              <a:gd name="connsiteY14" fmla="*/ 141288 h 677069"/>
              <a:gd name="connsiteX15" fmla="*/ 821531 w 1807369"/>
              <a:gd name="connsiteY15" fmla="*/ 157957 h 677069"/>
              <a:gd name="connsiteX16" fmla="*/ 776288 w 1807369"/>
              <a:gd name="connsiteY16" fmla="*/ 141288 h 677069"/>
              <a:gd name="connsiteX17" fmla="*/ 740569 w 1807369"/>
              <a:gd name="connsiteY17" fmla="*/ 141288 h 677069"/>
              <a:gd name="connsiteX18" fmla="*/ 659606 w 1807369"/>
              <a:gd name="connsiteY18" fmla="*/ 91282 h 677069"/>
              <a:gd name="connsiteX19" fmla="*/ 592931 w 1807369"/>
              <a:gd name="connsiteY19" fmla="*/ 69850 h 677069"/>
              <a:gd name="connsiteX20" fmla="*/ 526256 w 1807369"/>
              <a:gd name="connsiteY20" fmla="*/ 105569 h 677069"/>
              <a:gd name="connsiteX21" fmla="*/ 369094 w 1807369"/>
              <a:gd name="connsiteY21" fmla="*/ 155575 h 677069"/>
              <a:gd name="connsiteX22" fmla="*/ 257175 w 1807369"/>
              <a:gd name="connsiteY22" fmla="*/ 184150 h 677069"/>
              <a:gd name="connsiteX23" fmla="*/ 202406 w 1807369"/>
              <a:gd name="connsiteY23" fmla="*/ 169863 h 677069"/>
              <a:gd name="connsiteX24" fmla="*/ 173831 w 1807369"/>
              <a:gd name="connsiteY24" fmla="*/ 122238 h 677069"/>
              <a:gd name="connsiteX25" fmla="*/ 133350 w 1807369"/>
              <a:gd name="connsiteY25" fmla="*/ 122238 h 677069"/>
              <a:gd name="connsiteX26" fmla="*/ 100013 w 1807369"/>
              <a:gd name="connsiteY26" fmla="*/ 100807 h 677069"/>
              <a:gd name="connsiteX27" fmla="*/ 52388 w 1807369"/>
              <a:gd name="connsiteY27" fmla="*/ 22225 h 677069"/>
              <a:gd name="connsiteX28" fmla="*/ 40481 w 1807369"/>
              <a:gd name="connsiteY28" fmla="*/ 3175 h 677069"/>
              <a:gd name="connsiteX29" fmla="*/ 0 w 1807369"/>
              <a:gd name="connsiteY29" fmla="*/ 3175 h 677069"/>
              <a:gd name="connsiteX0" fmla="*/ 1807369 w 1807369"/>
              <a:gd name="connsiteY0" fmla="*/ 677069 h 677069"/>
              <a:gd name="connsiteX1" fmla="*/ 1735931 w 1807369"/>
              <a:gd name="connsiteY1" fmla="*/ 415132 h 677069"/>
              <a:gd name="connsiteX2" fmla="*/ 1719263 w 1807369"/>
              <a:gd name="connsiteY2" fmla="*/ 381794 h 677069"/>
              <a:gd name="connsiteX3" fmla="*/ 1583531 w 1807369"/>
              <a:gd name="connsiteY3" fmla="*/ 362744 h 677069"/>
              <a:gd name="connsiteX4" fmla="*/ 1531144 w 1807369"/>
              <a:gd name="connsiteY4" fmla="*/ 346075 h 677069"/>
              <a:gd name="connsiteX5" fmla="*/ 1452563 w 1807369"/>
              <a:gd name="connsiteY5" fmla="*/ 293688 h 677069"/>
              <a:gd name="connsiteX6" fmla="*/ 1390650 w 1807369"/>
              <a:gd name="connsiteY6" fmla="*/ 234157 h 677069"/>
              <a:gd name="connsiteX7" fmla="*/ 1347788 w 1807369"/>
              <a:gd name="connsiteY7" fmla="*/ 219869 h 677069"/>
              <a:gd name="connsiteX8" fmla="*/ 1300163 w 1807369"/>
              <a:gd name="connsiteY8" fmla="*/ 177007 h 677069"/>
              <a:gd name="connsiteX9" fmla="*/ 1212056 w 1807369"/>
              <a:gd name="connsiteY9" fmla="*/ 157957 h 677069"/>
              <a:gd name="connsiteX10" fmla="*/ 1152525 w 1807369"/>
              <a:gd name="connsiteY10" fmla="*/ 134144 h 677069"/>
              <a:gd name="connsiteX11" fmla="*/ 1028700 w 1807369"/>
              <a:gd name="connsiteY11" fmla="*/ 127000 h 677069"/>
              <a:gd name="connsiteX12" fmla="*/ 950119 w 1807369"/>
              <a:gd name="connsiteY12" fmla="*/ 146050 h 677069"/>
              <a:gd name="connsiteX13" fmla="*/ 892969 w 1807369"/>
              <a:gd name="connsiteY13" fmla="*/ 141288 h 677069"/>
              <a:gd name="connsiteX14" fmla="*/ 821531 w 1807369"/>
              <a:gd name="connsiteY14" fmla="*/ 157957 h 677069"/>
              <a:gd name="connsiteX15" fmla="*/ 776288 w 1807369"/>
              <a:gd name="connsiteY15" fmla="*/ 141288 h 677069"/>
              <a:gd name="connsiteX16" fmla="*/ 740569 w 1807369"/>
              <a:gd name="connsiteY16" fmla="*/ 141288 h 677069"/>
              <a:gd name="connsiteX17" fmla="*/ 659606 w 1807369"/>
              <a:gd name="connsiteY17" fmla="*/ 91282 h 677069"/>
              <a:gd name="connsiteX18" fmla="*/ 592931 w 1807369"/>
              <a:gd name="connsiteY18" fmla="*/ 69850 h 677069"/>
              <a:gd name="connsiteX19" fmla="*/ 526256 w 1807369"/>
              <a:gd name="connsiteY19" fmla="*/ 105569 h 677069"/>
              <a:gd name="connsiteX20" fmla="*/ 369094 w 1807369"/>
              <a:gd name="connsiteY20" fmla="*/ 155575 h 677069"/>
              <a:gd name="connsiteX21" fmla="*/ 257175 w 1807369"/>
              <a:gd name="connsiteY21" fmla="*/ 184150 h 677069"/>
              <a:gd name="connsiteX22" fmla="*/ 202406 w 1807369"/>
              <a:gd name="connsiteY22" fmla="*/ 169863 h 677069"/>
              <a:gd name="connsiteX23" fmla="*/ 173831 w 1807369"/>
              <a:gd name="connsiteY23" fmla="*/ 122238 h 677069"/>
              <a:gd name="connsiteX24" fmla="*/ 133350 w 1807369"/>
              <a:gd name="connsiteY24" fmla="*/ 122238 h 677069"/>
              <a:gd name="connsiteX25" fmla="*/ 100013 w 1807369"/>
              <a:gd name="connsiteY25" fmla="*/ 100807 h 677069"/>
              <a:gd name="connsiteX26" fmla="*/ 52388 w 1807369"/>
              <a:gd name="connsiteY26" fmla="*/ 22225 h 677069"/>
              <a:gd name="connsiteX27" fmla="*/ 40481 w 1807369"/>
              <a:gd name="connsiteY27" fmla="*/ 3175 h 677069"/>
              <a:gd name="connsiteX28" fmla="*/ 0 w 1807369"/>
              <a:gd name="connsiteY28" fmla="*/ 3175 h 677069"/>
              <a:gd name="connsiteX0" fmla="*/ 1735931 w 1744663"/>
              <a:gd name="connsiteY0" fmla="*/ 415132 h 415132"/>
              <a:gd name="connsiteX1" fmla="*/ 1719263 w 1744663"/>
              <a:gd name="connsiteY1" fmla="*/ 381794 h 415132"/>
              <a:gd name="connsiteX2" fmla="*/ 1583531 w 1744663"/>
              <a:gd name="connsiteY2" fmla="*/ 362744 h 415132"/>
              <a:gd name="connsiteX3" fmla="*/ 1531144 w 1744663"/>
              <a:gd name="connsiteY3" fmla="*/ 346075 h 415132"/>
              <a:gd name="connsiteX4" fmla="*/ 1452563 w 1744663"/>
              <a:gd name="connsiteY4" fmla="*/ 293688 h 415132"/>
              <a:gd name="connsiteX5" fmla="*/ 1390650 w 1744663"/>
              <a:gd name="connsiteY5" fmla="*/ 234157 h 415132"/>
              <a:gd name="connsiteX6" fmla="*/ 1347788 w 1744663"/>
              <a:gd name="connsiteY6" fmla="*/ 219869 h 415132"/>
              <a:gd name="connsiteX7" fmla="*/ 1300163 w 1744663"/>
              <a:gd name="connsiteY7" fmla="*/ 177007 h 415132"/>
              <a:gd name="connsiteX8" fmla="*/ 1212056 w 1744663"/>
              <a:gd name="connsiteY8" fmla="*/ 157957 h 415132"/>
              <a:gd name="connsiteX9" fmla="*/ 1152525 w 1744663"/>
              <a:gd name="connsiteY9" fmla="*/ 134144 h 415132"/>
              <a:gd name="connsiteX10" fmla="*/ 1028700 w 1744663"/>
              <a:gd name="connsiteY10" fmla="*/ 127000 h 415132"/>
              <a:gd name="connsiteX11" fmla="*/ 950119 w 1744663"/>
              <a:gd name="connsiteY11" fmla="*/ 146050 h 415132"/>
              <a:gd name="connsiteX12" fmla="*/ 892969 w 1744663"/>
              <a:gd name="connsiteY12" fmla="*/ 141288 h 415132"/>
              <a:gd name="connsiteX13" fmla="*/ 821531 w 1744663"/>
              <a:gd name="connsiteY13" fmla="*/ 157957 h 415132"/>
              <a:gd name="connsiteX14" fmla="*/ 776288 w 1744663"/>
              <a:gd name="connsiteY14" fmla="*/ 141288 h 415132"/>
              <a:gd name="connsiteX15" fmla="*/ 740569 w 1744663"/>
              <a:gd name="connsiteY15" fmla="*/ 141288 h 415132"/>
              <a:gd name="connsiteX16" fmla="*/ 659606 w 1744663"/>
              <a:gd name="connsiteY16" fmla="*/ 91282 h 415132"/>
              <a:gd name="connsiteX17" fmla="*/ 592931 w 1744663"/>
              <a:gd name="connsiteY17" fmla="*/ 69850 h 415132"/>
              <a:gd name="connsiteX18" fmla="*/ 526256 w 1744663"/>
              <a:gd name="connsiteY18" fmla="*/ 105569 h 415132"/>
              <a:gd name="connsiteX19" fmla="*/ 369094 w 1744663"/>
              <a:gd name="connsiteY19" fmla="*/ 155575 h 415132"/>
              <a:gd name="connsiteX20" fmla="*/ 257175 w 1744663"/>
              <a:gd name="connsiteY20" fmla="*/ 184150 h 415132"/>
              <a:gd name="connsiteX21" fmla="*/ 202406 w 1744663"/>
              <a:gd name="connsiteY21" fmla="*/ 169863 h 415132"/>
              <a:gd name="connsiteX22" fmla="*/ 173831 w 1744663"/>
              <a:gd name="connsiteY22" fmla="*/ 122238 h 415132"/>
              <a:gd name="connsiteX23" fmla="*/ 133350 w 1744663"/>
              <a:gd name="connsiteY23" fmla="*/ 122238 h 415132"/>
              <a:gd name="connsiteX24" fmla="*/ 100013 w 1744663"/>
              <a:gd name="connsiteY24" fmla="*/ 100807 h 415132"/>
              <a:gd name="connsiteX25" fmla="*/ 52388 w 1744663"/>
              <a:gd name="connsiteY25" fmla="*/ 22225 h 415132"/>
              <a:gd name="connsiteX26" fmla="*/ 40481 w 1744663"/>
              <a:gd name="connsiteY26" fmla="*/ 3175 h 415132"/>
              <a:gd name="connsiteX27" fmla="*/ 0 w 1744663"/>
              <a:gd name="connsiteY27" fmla="*/ 3175 h 415132"/>
              <a:gd name="connsiteX0" fmla="*/ 1743075 w 1745854"/>
              <a:gd name="connsiteY0" fmla="*/ 467519 h 467519"/>
              <a:gd name="connsiteX1" fmla="*/ 1719263 w 1745854"/>
              <a:gd name="connsiteY1" fmla="*/ 381794 h 467519"/>
              <a:gd name="connsiteX2" fmla="*/ 1583531 w 1745854"/>
              <a:gd name="connsiteY2" fmla="*/ 362744 h 467519"/>
              <a:gd name="connsiteX3" fmla="*/ 1531144 w 1745854"/>
              <a:gd name="connsiteY3" fmla="*/ 346075 h 467519"/>
              <a:gd name="connsiteX4" fmla="*/ 1452563 w 1745854"/>
              <a:gd name="connsiteY4" fmla="*/ 293688 h 467519"/>
              <a:gd name="connsiteX5" fmla="*/ 1390650 w 1745854"/>
              <a:gd name="connsiteY5" fmla="*/ 234157 h 467519"/>
              <a:gd name="connsiteX6" fmla="*/ 1347788 w 1745854"/>
              <a:gd name="connsiteY6" fmla="*/ 219869 h 467519"/>
              <a:gd name="connsiteX7" fmla="*/ 1300163 w 1745854"/>
              <a:gd name="connsiteY7" fmla="*/ 177007 h 467519"/>
              <a:gd name="connsiteX8" fmla="*/ 1212056 w 1745854"/>
              <a:gd name="connsiteY8" fmla="*/ 157957 h 467519"/>
              <a:gd name="connsiteX9" fmla="*/ 1152525 w 1745854"/>
              <a:gd name="connsiteY9" fmla="*/ 134144 h 467519"/>
              <a:gd name="connsiteX10" fmla="*/ 1028700 w 1745854"/>
              <a:gd name="connsiteY10" fmla="*/ 127000 h 467519"/>
              <a:gd name="connsiteX11" fmla="*/ 950119 w 1745854"/>
              <a:gd name="connsiteY11" fmla="*/ 146050 h 467519"/>
              <a:gd name="connsiteX12" fmla="*/ 892969 w 1745854"/>
              <a:gd name="connsiteY12" fmla="*/ 141288 h 467519"/>
              <a:gd name="connsiteX13" fmla="*/ 821531 w 1745854"/>
              <a:gd name="connsiteY13" fmla="*/ 157957 h 467519"/>
              <a:gd name="connsiteX14" fmla="*/ 776288 w 1745854"/>
              <a:gd name="connsiteY14" fmla="*/ 141288 h 467519"/>
              <a:gd name="connsiteX15" fmla="*/ 740569 w 1745854"/>
              <a:gd name="connsiteY15" fmla="*/ 141288 h 467519"/>
              <a:gd name="connsiteX16" fmla="*/ 659606 w 1745854"/>
              <a:gd name="connsiteY16" fmla="*/ 91282 h 467519"/>
              <a:gd name="connsiteX17" fmla="*/ 592931 w 1745854"/>
              <a:gd name="connsiteY17" fmla="*/ 69850 h 467519"/>
              <a:gd name="connsiteX18" fmla="*/ 526256 w 1745854"/>
              <a:gd name="connsiteY18" fmla="*/ 105569 h 467519"/>
              <a:gd name="connsiteX19" fmla="*/ 369094 w 1745854"/>
              <a:gd name="connsiteY19" fmla="*/ 155575 h 467519"/>
              <a:gd name="connsiteX20" fmla="*/ 257175 w 1745854"/>
              <a:gd name="connsiteY20" fmla="*/ 184150 h 467519"/>
              <a:gd name="connsiteX21" fmla="*/ 202406 w 1745854"/>
              <a:gd name="connsiteY21" fmla="*/ 169863 h 467519"/>
              <a:gd name="connsiteX22" fmla="*/ 173831 w 1745854"/>
              <a:gd name="connsiteY22" fmla="*/ 122238 h 467519"/>
              <a:gd name="connsiteX23" fmla="*/ 133350 w 1745854"/>
              <a:gd name="connsiteY23" fmla="*/ 122238 h 467519"/>
              <a:gd name="connsiteX24" fmla="*/ 100013 w 1745854"/>
              <a:gd name="connsiteY24" fmla="*/ 100807 h 467519"/>
              <a:gd name="connsiteX25" fmla="*/ 52388 w 1745854"/>
              <a:gd name="connsiteY25" fmla="*/ 22225 h 467519"/>
              <a:gd name="connsiteX26" fmla="*/ 40481 w 1745854"/>
              <a:gd name="connsiteY26" fmla="*/ 3175 h 467519"/>
              <a:gd name="connsiteX27" fmla="*/ 0 w 1745854"/>
              <a:gd name="connsiteY27" fmla="*/ 3175 h 467519"/>
              <a:gd name="connsiteX0" fmla="*/ 1702594 w 1705373"/>
              <a:gd name="connsiteY0" fmla="*/ 464344 h 464344"/>
              <a:gd name="connsiteX1" fmla="*/ 1678782 w 1705373"/>
              <a:gd name="connsiteY1" fmla="*/ 378619 h 464344"/>
              <a:gd name="connsiteX2" fmla="*/ 1543050 w 1705373"/>
              <a:gd name="connsiteY2" fmla="*/ 359569 h 464344"/>
              <a:gd name="connsiteX3" fmla="*/ 1490663 w 1705373"/>
              <a:gd name="connsiteY3" fmla="*/ 342900 h 464344"/>
              <a:gd name="connsiteX4" fmla="*/ 1412082 w 1705373"/>
              <a:gd name="connsiteY4" fmla="*/ 290513 h 464344"/>
              <a:gd name="connsiteX5" fmla="*/ 1350169 w 1705373"/>
              <a:gd name="connsiteY5" fmla="*/ 230982 h 464344"/>
              <a:gd name="connsiteX6" fmla="*/ 1307307 w 1705373"/>
              <a:gd name="connsiteY6" fmla="*/ 216694 h 464344"/>
              <a:gd name="connsiteX7" fmla="*/ 1259682 w 1705373"/>
              <a:gd name="connsiteY7" fmla="*/ 173832 h 464344"/>
              <a:gd name="connsiteX8" fmla="*/ 1171575 w 1705373"/>
              <a:gd name="connsiteY8" fmla="*/ 154782 h 464344"/>
              <a:gd name="connsiteX9" fmla="*/ 1112044 w 1705373"/>
              <a:gd name="connsiteY9" fmla="*/ 130969 h 464344"/>
              <a:gd name="connsiteX10" fmla="*/ 988219 w 1705373"/>
              <a:gd name="connsiteY10" fmla="*/ 123825 h 464344"/>
              <a:gd name="connsiteX11" fmla="*/ 909638 w 1705373"/>
              <a:gd name="connsiteY11" fmla="*/ 142875 h 464344"/>
              <a:gd name="connsiteX12" fmla="*/ 852488 w 1705373"/>
              <a:gd name="connsiteY12" fmla="*/ 138113 h 464344"/>
              <a:gd name="connsiteX13" fmla="*/ 781050 w 1705373"/>
              <a:gd name="connsiteY13" fmla="*/ 154782 h 464344"/>
              <a:gd name="connsiteX14" fmla="*/ 735807 w 1705373"/>
              <a:gd name="connsiteY14" fmla="*/ 138113 h 464344"/>
              <a:gd name="connsiteX15" fmla="*/ 700088 w 1705373"/>
              <a:gd name="connsiteY15" fmla="*/ 138113 h 464344"/>
              <a:gd name="connsiteX16" fmla="*/ 619125 w 1705373"/>
              <a:gd name="connsiteY16" fmla="*/ 88107 h 464344"/>
              <a:gd name="connsiteX17" fmla="*/ 552450 w 1705373"/>
              <a:gd name="connsiteY17" fmla="*/ 66675 h 464344"/>
              <a:gd name="connsiteX18" fmla="*/ 485775 w 1705373"/>
              <a:gd name="connsiteY18" fmla="*/ 102394 h 464344"/>
              <a:gd name="connsiteX19" fmla="*/ 328613 w 1705373"/>
              <a:gd name="connsiteY19" fmla="*/ 152400 h 464344"/>
              <a:gd name="connsiteX20" fmla="*/ 216694 w 1705373"/>
              <a:gd name="connsiteY20" fmla="*/ 180975 h 464344"/>
              <a:gd name="connsiteX21" fmla="*/ 161925 w 1705373"/>
              <a:gd name="connsiteY21" fmla="*/ 166688 h 464344"/>
              <a:gd name="connsiteX22" fmla="*/ 133350 w 1705373"/>
              <a:gd name="connsiteY22" fmla="*/ 119063 h 464344"/>
              <a:gd name="connsiteX23" fmla="*/ 92869 w 1705373"/>
              <a:gd name="connsiteY23" fmla="*/ 119063 h 464344"/>
              <a:gd name="connsiteX24" fmla="*/ 59532 w 1705373"/>
              <a:gd name="connsiteY24" fmla="*/ 97632 h 464344"/>
              <a:gd name="connsiteX25" fmla="*/ 11907 w 1705373"/>
              <a:gd name="connsiteY25" fmla="*/ 19050 h 464344"/>
              <a:gd name="connsiteX26" fmla="*/ 0 w 1705373"/>
              <a:gd name="connsiteY26" fmla="*/ 0 h 464344"/>
              <a:gd name="connsiteX0" fmla="*/ 1690687 w 1693466"/>
              <a:gd name="connsiteY0" fmla="*/ 445294 h 445294"/>
              <a:gd name="connsiteX1" fmla="*/ 1666875 w 1693466"/>
              <a:gd name="connsiteY1" fmla="*/ 359569 h 445294"/>
              <a:gd name="connsiteX2" fmla="*/ 1531143 w 1693466"/>
              <a:gd name="connsiteY2" fmla="*/ 340519 h 445294"/>
              <a:gd name="connsiteX3" fmla="*/ 1478756 w 1693466"/>
              <a:gd name="connsiteY3" fmla="*/ 323850 h 445294"/>
              <a:gd name="connsiteX4" fmla="*/ 1400175 w 1693466"/>
              <a:gd name="connsiteY4" fmla="*/ 271463 h 445294"/>
              <a:gd name="connsiteX5" fmla="*/ 1338262 w 1693466"/>
              <a:gd name="connsiteY5" fmla="*/ 211932 h 445294"/>
              <a:gd name="connsiteX6" fmla="*/ 1295400 w 1693466"/>
              <a:gd name="connsiteY6" fmla="*/ 197644 h 445294"/>
              <a:gd name="connsiteX7" fmla="*/ 1247775 w 1693466"/>
              <a:gd name="connsiteY7" fmla="*/ 154782 h 445294"/>
              <a:gd name="connsiteX8" fmla="*/ 1159668 w 1693466"/>
              <a:gd name="connsiteY8" fmla="*/ 135732 h 445294"/>
              <a:gd name="connsiteX9" fmla="*/ 1100137 w 1693466"/>
              <a:gd name="connsiteY9" fmla="*/ 111919 h 445294"/>
              <a:gd name="connsiteX10" fmla="*/ 976312 w 1693466"/>
              <a:gd name="connsiteY10" fmla="*/ 104775 h 445294"/>
              <a:gd name="connsiteX11" fmla="*/ 897731 w 1693466"/>
              <a:gd name="connsiteY11" fmla="*/ 123825 h 445294"/>
              <a:gd name="connsiteX12" fmla="*/ 840581 w 1693466"/>
              <a:gd name="connsiteY12" fmla="*/ 119063 h 445294"/>
              <a:gd name="connsiteX13" fmla="*/ 769143 w 1693466"/>
              <a:gd name="connsiteY13" fmla="*/ 135732 h 445294"/>
              <a:gd name="connsiteX14" fmla="*/ 723900 w 1693466"/>
              <a:gd name="connsiteY14" fmla="*/ 119063 h 445294"/>
              <a:gd name="connsiteX15" fmla="*/ 688181 w 1693466"/>
              <a:gd name="connsiteY15" fmla="*/ 119063 h 445294"/>
              <a:gd name="connsiteX16" fmla="*/ 607218 w 1693466"/>
              <a:gd name="connsiteY16" fmla="*/ 69057 h 445294"/>
              <a:gd name="connsiteX17" fmla="*/ 540543 w 1693466"/>
              <a:gd name="connsiteY17" fmla="*/ 47625 h 445294"/>
              <a:gd name="connsiteX18" fmla="*/ 473868 w 1693466"/>
              <a:gd name="connsiteY18" fmla="*/ 83344 h 445294"/>
              <a:gd name="connsiteX19" fmla="*/ 316706 w 1693466"/>
              <a:gd name="connsiteY19" fmla="*/ 133350 h 445294"/>
              <a:gd name="connsiteX20" fmla="*/ 204787 w 1693466"/>
              <a:gd name="connsiteY20" fmla="*/ 161925 h 445294"/>
              <a:gd name="connsiteX21" fmla="*/ 150018 w 1693466"/>
              <a:gd name="connsiteY21" fmla="*/ 147638 h 445294"/>
              <a:gd name="connsiteX22" fmla="*/ 121443 w 1693466"/>
              <a:gd name="connsiteY22" fmla="*/ 100013 h 445294"/>
              <a:gd name="connsiteX23" fmla="*/ 80962 w 1693466"/>
              <a:gd name="connsiteY23" fmla="*/ 100013 h 445294"/>
              <a:gd name="connsiteX24" fmla="*/ 47625 w 1693466"/>
              <a:gd name="connsiteY24" fmla="*/ 78582 h 445294"/>
              <a:gd name="connsiteX25" fmla="*/ 0 w 1693466"/>
              <a:gd name="connsiteY25" fmla="*/ 0 h 445294"/>
              <a:gd name="connsiteX0" fmla="*/ 1643062 w 1645841"/>
              <a:gd name="connsiteY0" fmla="*/ 400050 h 400050"/>
              <a:gd name="connsiteX1" fmla="*/ 1619250 w 1645841"/>
              <a:gd name="connsiteY1" fmla="*/ 314325 h 400050"/>
              <a:gd name="connsiteX2" fmla="*/ 1483518 w 1645841"/>
              <a:gd name="connsiteY2" fmla="*/ 295275 h 400050"/>
              <a:gd name="connsiteX3" fmla="*/ 1431131 w 1645841"/>
              <a:gd name="connsiteY3" fmla="*/ 278606 h 400050"/>
              <a:gd name="connsiteX4" fmla="*/ 1352550 w 1645841"/>
              <a:gd name="connsiteY4" fmla="*/ 226219 h 400050"/>
              <a:gd name="connsiteX5" fmla="*/ 1290637 w 1645841"/>
              <a:gd name="connsiteY5" fmla="*/ 166688 h 400050"/>
              <a:gd name="connsiteX6" fmla="*/ 1247775 w 1645841"/>
              <a:gd name="connsiteY6" fmla="*/ 152400 h 400050"/>
              <a:gd name="connsiteX7" fmla="*/ 1200150 w 1645841"/>
              <a:gd name="connsiteY7" fmla="*/ 109538 h 400050"/>
              <a:gd name="connsiteX8" fmla="*/ 1112043 w 1645841"/>
              <a:gd name="connsiteY8" fmla="*/ 90488 h 400050"/>
              <a:gd name="connsiteX9" fmla="*/ 1052512 w 1645841"/>
              <a:gd name="connsiteY9" fmla="*/ 66675 h 400050"/>
              <a:gd name="connsiteX10" fmla="*/ 928687 w 1645841"/>
              <a:gd name="connsiteY10" fmla="*/ 59531 h 400050"/>
              <a:gd name="connsiteX11" fmla="*/ 850106 w 1645841"/>
              <a:gd name="connsiteY11" fmla="*/ 78581 h 400050"/>
              <a:gd name="connsiteX12" fmla="*/ 792956 w 1645841"/>
              <a:gd name="connsiteY12" fmla="*/ 73819 h 400050"/>
              <a:gd name="connsiteX13" fmla="*/ 721518 w 1645841"/>
              <a:gd name="connsiteY13" fmla="*/ 90488 h 400050"/>
              <a:gd name="connsiteX14" fmla="*/ 676275 w 1645841"/>
              <a:gd name="connsiteY14" fmla="*/ 73819 h 400050"/>
              <a:gd name="connsiteX15" fmla="*/ 640556 w 1645841"/>
              <a:gd name="connsiteY15" fmla="*/ 73819 h 400050"/>
              <a:gd name="connsiteX16" fmla="*/ 559593 w 1645841"/>
              <a:gd name="connsiteY16" fmla="*/ 23813 h 400050"/>
              <a:gd name="connsiteX17" fmla="*/ 492918 w 1645841"/>
              <a:gd name="connsiteY17" fmla="*/ 2381 h 400050"/>
              <a:gd name="connsiteX18" fmla="*/ 426243 w 1645841"/>
              <a:gd name="connsiteY18" fmla="*/ 38100 h 400050"/>
              <a:gd name="connsiteX19" fmla="*/ 269081 w 1645841"/>
              <a:gd name="connsiteY19" fmla="*/ 88106 h 400050"/>
              <a:gd name="connsiteX20" fmla="*/ 157162 w 1645841"/>
              <a:gd name="connsiteY20" fmla="*/ 116681 h 400050"/>
              <a:gd name="connsiteX21" fmla="*/ 102393 w 1645841"/>
              <a:gd name="connsiteY21" fmla="*/ 102394 h 400050"/>
              <a:gd name="connsiteX22" fmla="*/ 73818 w 1645841"/>
              <a:gd name="connsiteY22" fmla="*/ 54769 h 400050"/>
              <a:gd name="connsiteX23" fmla="*/ 33337 w 1645841"/>
              <a:gd name="connsiteY23" fmla="*/ 54769 h 400050"/>
              <a:gd name="connsiteX24" fmla="*/ 0 w 1645841"/>
              <a:gd name="connsiteY24" fmla="*/ 33338 h 400050"/>
              <a:gd name="connsiteX0" fmla="*/ 1609725 w 1612504"/>
              <a:gd name="connsiteY0" fmla="*/ 400050 h 400050"/>
              <a:gd name="connsiteX1" fmla="*/ 1585913 w 1612504"/>
              <a:gd name="connsiteY1" fmla="*/ 314325 h 400050"/>
              <a:gd name="connsiteX2" fmla="*/ 1450181 w 1612504"/>
              <a:gd name="connsiteY2" fmla="*/ 295275 h 400050"/>
              <a:gd name="connsiteX3" fmla="*/ 1397794 w 1612504"/>
              <a:gd name="connsiteY3" fmla="*/ 278606 h 400050"/>
              <a:gd name="connsiteX4" fmla="*/ 1319213 w 1612504"/>
              <a:gd name="connsiteY4" fmla="*/ 226219 h 400050"/>
              <a:gd name="connsiteX5" fmla="*/ 1257300 w 1612504"/>
              <a:gd name="connsiteY5" fmla="*/ 166688 h 400050"/>
              <a:gd name="connsiteX6" fmla="*/ 1214438 w 1612504"/>
              <a:gd name="connsiteY6" fmla="*/ 152400 h 400050"/>
              <a:gd name="connsiteX7" fmla="*/ 1166813 w 1612504"/>
              <a:gd name="connsiteY7" fmla="*/ 109538 h 400050"/>
              <a:gd name="connsiteX8" fmla="*/ 1078706 w 1612504"/>
              <a:gd name="connsiteY8" fmla="*/ 90488 h 400050"/>
              <a:gd name="connsiteX9" fmla="*/ 1019175 w 1612504"/>
              <a:gd name="connsiteY9" fmla="*/ 66675 h 400050"/>
              <a:gd name="connsiteX10" fmla="*/ 895350 w 1612504"/>
              <a:gd name="connsiteY10" fmla="*/ 59531 h 400050"/>
              <a:gd name="connsiteX11" fmla="*/ 816769 w 1612504"/>
              <a:gd name="connsiteY11" fmla="*/ 78581 h 400050"/>
              <a:gd name="connsiteX12" fmla="*/ 759619 w 1612504"/>
              <a:gd name="connsiteY12" fmla="*/ 73819 h 400050"/>
              <a:gd name="connsiteX13" fmla="*/ 688181 w 1612504"/>
              <a:gd name="connsiteY13" fmla="*/ 90488 h 400050"/>
              <a:gd name="connsiteX14" fmla="*/ 642938 w 1612504"/>
              <a:gd name="connsiteY14" fmla="*/ 73819 h 400050"/>
              <a:gd name="connsiteX15" fmla="*/ 607219 w 1612504"/>
              <a:gd name="connsiteY15" fmla="*/ 73819 h 400050"/>
              <a:gd name="connsiteX16" fmla="*/ 526256 w 1612504"/>
              <a:gd name="connsiteY16" fmla="*/ 23813 h 400050"/>
              <a:gd name="connsiteX17" fmla="*/ 459581 w 1612504"/>
              <a:gd name="connsiteY17" fmla="*/ 2381 h 400050"/>
              <a:gd name="connsiteX18" fmla="*/ 392906 w 1612504"/>
              <a:gd name="connsiteY18" fmla="*/ 38100 h 400050"/>
              <a:gd name="connsiteX19" fmla="*/ 235744 w 1612504"/>
              <a:gd name="connsiteY19" fmla="*/ 88106 h 400050"/>
              <a:gd name="connsiteX20" fmla="*/ 123825 w 1612504"/>
              <a:gd name="connsiteY20" fmla="*/ 116681 h 400050"/>
              <a:gd name="connsiteX21" fmla="*/ 69056 w 1612504"/>
              <a:gd name="connsiteY21" fmla="*/ 102394 h 400050"/>
              <a:gd name="connsiteX22" fmla="*/ 40481 w 1612504"/>
              <a:gd name="connsiteY22" fmla="*/ 54769 h 400050"/>
              <a:gd name="connsiteX23" fmla="*/ 0 w 1612504"/>
              <a:gd name="connsiteY23" fmla="*/ 54769 h 400050"/>
              <a:gd name="connsiteX0" fmla="*/ 1569244 w 1572023"/>
              <a:gd name="connsiteY0" fmla="*/ 400050 h 400050"/>
              <a:gd name="connsiteX1" fmla="*/ 1545432 w 1572023"/>
              <a:gd name="connsiteY1" fmla="*/ 314325 h 400050"/>
              <a:gd name="connsiteX2" fmla="*/ 1409700 w 1572023"/>
              <a:gd name="connsiteY2" fmla="*/ 295275 h 400050"/>
              <a:gd name="connsiteX3" fmla="*/ 1357313 w 1572023"/>
              <a:gd name="connsiteY3" fmla="*/ 278606 h 400050"/>
              <a:gd name="connsiteX4" fmla="*/ 1278732 w 1572023"/>
              <a:gd name="connsiteY4" fmla="*/ 226219 h 400050"/>
              <a:gd name="connsiteX5" fmla="*/ 1216819 w 1572023"/>
              <a:gd name="connsiteY5" fmla="*/ 166688 h 400050"/>
              <a:gd name="connsiteX6" fmla="*/ 1173957 w 1572023"/>
              <a:gd name="connsiteY6" fmla="*/ 152400 h 400050"/>
              <a:gd name="connsiteX7" fmla="*/ 1126332 w 1572023"/>
              <a:gd name="connsiteY7" fmla="*/ 109538 h 400050"/>
              <a:gd name="connsiteX8" fmla="*/ 1038225 w 1572023"/>
              <a:gd name="connsiteY8" fmla="*/ 90488 h 400050"/>
              <a:gd name="connsiteX9" fmla="*/ 978694 w 1572023"/>
              <a:gd name="connsiteY9" fmla="*/ 66675 h 400050"/>
              <a:gd name="connsiteX10" fmla="*/ 854869 w 1572023"/>
              <a:gd name="connsiteY10" fmla="*/ 59531 h 400050"/>
              <a:gd name="connsiteX11" fmla="*/ 776288 w 1572023"/>
              <a:gd name="connsiteY11" fmla="*/ 78581 h 400050"/>
              <a:gd name="connsiteX12" fmla="*/ 719138 w 1572023"/>
              <a:gd name="connsiteY12" fmla="*/ 73819 h 400050"/>
              <a:gd name="connsiteX13" fmla="*/ 647700 w 1572023"/>
              <a:gd name="connsiteY13" fmla="*/ 90488 h 400050"/>
              <a:gd name="connsiteX14" fmla="*/ 602457 w 1572023"/>
              <a:gd name="connsiteY14" fmla="*/ 73819 h 400050"/>
              <a:gd name="connsiteX15" fmla="*/ 566738 w 1572023"/>
              <a:gd name="connsiteY15" fmla="*/ 73819 h 400050"/>
              <a:gd name="connsiteX16" fmla="*/ 485775 w 1572023"/>
              <a:gd name="connsiteY16" fmla="*/ 23813 h 400050"/>
              <a:gd name="connsiteX17" fmla="*/ 419100 w 1572023"/>
              <a:gd name="connsiteY17" fmla="*/ 2381 h 400050"/>
              <a:gd name="connsiteX18" fmla="*/ 352425 w 1572023"/>
              <a:gd name="connsiteY18" fmla="*/ 38100 h 400050"/>
              <a:gd name="connsiteX19" fmla="*/ 195263 w 1572023"/>
              <a:gd name="connsiteY19" fmla="*/ 88106 h 400050"/>
              <a:gd name="connsiteX20" fmla="*/ 83344 w 1572023"/>
              <a:gd name="connsiteY20" fmla="*/ 116681 h 400050"/>
              <a:gd name="connsiteX21" fmla="*/ 28575 w 1572023"/>
              <a:gd name="connsiteY21" fmla="*/ 102394 h 400050"/>
              <a:gd name="connsiteX22" fmla="*/ 0 w 1572023"/>
              <a:gd name="connsiteY22" fmla="*/ 54769 h 400050"/>
              <a:gd name="connsiteX0" fmla="*/ 1540669 w 1543448"/>
              <a:gd name="connsiteY0" fmla="*/ 400050 h 400050"/>
              <a:gd name="connsiteX1" fmla="*/ 1516857 w 1543448"/>
              <a:gd name="connsiteY1" fmla="*/ 314325 h 400050"/>
              <a:gd name="connsiteX2" fmla="*/ 1381125 w 1543448"/>
              <a:gd name="connsiteY2" fmla="*/ 295275 h 400050"/>
              <a:gd name="connsiteX3" fmla="*/ 1328738 w 1543448"/>
              <a:gd name="connsiteY3" fmla="*/ 278606 h 400050"/>
              <a:gd name="connsiteX4" fmla="*/ 1250157 w 1543448"/>
              <a:gd name="connsiteY4" fmla="*/ 226219 h 400050"/>
              <a:gd name="connsiteX5" fmla="*/ 1188244 w 1543448"/>
              <a:gd name="connsiteY5" fmla="*/ 166688 h 400050"/>
              <a:gd name="connsiteX6" fmla="*/ 1145382 w 1543448"/>
              <a:gd name="connsiteY6" fmla="*/ 152400 h 400050"/>
              <a:gd name="connsiteX7" fmla="*/ 1097757 w 1543448"/>
              <a:gd name="connsiteY7" fmla="*/ 109538 h 400050"/>
              <a:gd name="connsiteX8" fmla="*/ 1009650 w 1543448"/>
              <a:gd name="connsiteY8" fmla="*/ 90488 h 400050"/>
              <a:gd name="connsiteX9" fmla="*/ 950119 w 1543448"/>
              <a:gd name="connsiteY9" fmla="*/ 66675 h 400050"/>
              <a:gd name="connsiteX10" fmla="*/ 826294 w 1543448"/>
              <a:gd name="connsiteY10" fmla="*/ 59531 h 400050"/>
              <a:gd name="connsiteX11" fmla="*/ 747713 w 1543448"/>
              <a:gd name="connsiteY11" fmla="*/ 78581 h 400050"/>
              <a:gd name="connsiteX12" fmla="*/ 690563 w 1543448"/>
              <a:gd name="connsiteY12" fmla="*/ 73819 h 400050"/>
              <a:gd name="connsiteX13" fmla="*/ 619125 w 1543448"/>
              <a:gd name="connsiteY13" fmla="*/ 90488 h 400050"/>
              <a:gd name="connsiteX14" fmla="*/ 573882 w 1543448"/>
              <a:gd name="connsiteY14" fmla="*/ 73819 h 400050"/>
              <a:gd name="connsiteX15" fmla="*/ 538163 w 1543448"/>
              <a:gd name="connsiteY15" fmla="*/ 73819 h 400050"/>
              <a:gd name="connsiteX16" fmla="*/ 457200 w 1543448"/>
              <a:gd name="connsiteY16" fmla="*/ 23813 h 400050"/>
              <a:gd name="connsiteX17" fmla="*/ 390525 w 1543448"/>
              <a:gd name="connsiteY17" fmla="*/ 2381 h 400050"/>
              <a:gd name="connsiteX18" fmla="*/ 323850 w 1543448"/>
              <a:gd name="connsiteY18" fmla="*/ 38100 h 400050"/>
              <a:gd name="connsiteX19" fmla="*/ 166688 w 1543448"/>
              <a:gd name="connsiteY19" fmla="*/ 88106 h 400050"/>
              <a:gd name="connsiteX20" fmla="*/ 54769 w 1543448"/>
              <a:gd name="connsiteY20" fmla="*/ 116681 h 400050"/>
              <a:gd name="connsiteX21" fmla="*/ 0 w 1543448"/>
              <a:gd name="connsiteY21" fmla="*/ 102394 h 400050"/>
              <a:gd name="connsiteX0" fmla="*/ 1485900 w 1488679"/>
              <a:gd name="connsiteY0" fmla="*/ 400050 h 400050"/>
              <a:gd name="connsiteX1" fmla="*/ 1462088 w 1488679"/>
              <a:gd name="connsiteY1" fmla="*/ 314325 h 400050"/>
              <a:gd name="connsiteX2" fmla="*/ 1326356 w 1488679"/>
              <a:gd name="connsiteY2" fmla="*/ 295275 h 400050"/>
              <a:gd name="connsiteX3" fmla="*/ 1273969 w 1488679"/>
              <a:gd name="connsiteY3" fmla="*/ 278606 h 400050"/>
              <a:gd name="connsiteX4" fmla="*/ 1195388 w 1488679"/>
              <a:gd name="connsiteY4" fmla="*/ 226219 h 400050"/>
              <a:gd name="connsiteX5" fmla="*/ 1133475 w 1488679"/>
              <a:gd name="connsiteY5" fmla="*/ 166688 h 400050"/>
              <a:gd name="connsiteX6" fmla="*/ 1090613 w 1488679"/>
              <a:gd name="connsiteY6" fmla="*/ 152400 h 400050"/>
              <a:gd name="connsiteX7" fmla="*/ 1042988 w 1488679"/>
              <a:gd name="connsiteY7" fmla="*/ 109538 h 400050"/>
              <a:gd name="connsiteX8" fmla="*/ 954881 w 1488679"/>
              <a:gd name="connsiteY8" fmla="*/ 90488 h 400050"/>
              <a:gd name="connsiteX9" fmla="*/ 895350 w 1488679"/>
              <a:gd name="connsiteY9" fmla="*/ 66675 h 400050"/>
              <a:gd name="connsiteX10" fmla="*/ 771525 w 1488679"/>
              <a:gd name="connsiteY10" fmla="*/ 59531 h 400050"/>
              <a:gd name="connsiteX11" fmla="*/ 692944 w 1488679"/>
              <a:gd name="connsiteY11" fmla="*/ 78581 h 400050"/>
              <a:gd name="connsiteX12" fmla="*/ 635794 w 1488679"/>
              <a:gd name="connsiteY12" fmla="*/ 73819 h 400050"/>
              <a:gd name="connsiteX13" fmla="*/ 564356 w 1488679"/>
              <a:gd name="connsiteY13" fmla="*/ 90488 h 400050"/>
              <a:gd name="connsiteX14" fmla="*/ 519113 w 1488679"/>
              <a:gd name="connsiteY14" fmla="*/ 73819 h 400050"/>
              <a:gd name="connsiteX15" fmla="*/ 483394 w 1488679"/>
              <a:gd name="connsiteY15" fmla="*/ 73819 h 400050"/>
              <a:gd name="connsiteX16" fmla="*/ 402431 w 1488679"/>
              <a:gd name="connsiteY16" fmla="*/ 23813 h 400050"/>
              <a:gd name="connsiteX17" fmla="*/ 335756 w 1488679"/>
              <a:gd name="connsiteY17" fmla="*/ 2381 h 400050"/>
              <a:gd name="connsiteX18" fmla="*/ 269081 w 1488679"/>
              <a:gd name="connsiteY18" fmla="*/ 38100 h 400050"/>
              <a:gd name="connsiteX19" fmla="*/ 111919 w 1488679"/>
              <a:gd name="connsiteY19" fmla="*/ 88106 h 400050"/>
              <a:gd name="connsiteX20" fmla="*/ 0 w 1488679"/>
              <a:gd name="connsiteY20" fmla="*/ 116681 h 400050"/>
              <a:gd name="connsiteX0" fmla="*/ 1373981 w 1376760"/>
              <a:gd name="connsiteY0" fmla="*/ 400050 h 400050"/>
              <a:gd name="connsiteX1" fmla="*/ 1350169 w 1376760"/>
              <a:gd name="connsiteY1" fmla="*/ 314325 h 400050"/>
              <a:gd name="connsiteX2" fmla="*/ 1214437 w 1376760"/>
              <a:gd name="connsiteY2" fmla="*/ 295275 h 400050"/>
              <a:gd name="connsiteX3" fmla="*/ 1162050 w 1376760"/>
              <a:gd name="connsiteY3" fmla="*/ 278606 h 400050"/>
              <a:gd name="connsiteX4" fmla="*/ 1083469 w 1376760"/>
              <a:gd name="connsiteY4" fmla="*/ 226219 h 400050"/>
              <a:gd name="connsiteX5" fmla="*/ 1021556 w 1376760"/>
              <a:gd name="connsiteY5" fmla="*/ 166688 h 400050"/>
              <a:gd name="connsiteX6" fmla="*/ 978694 w 1376760"/>
              <a:gd name="connsiteY6" fmla="*/ 152400 h 400050"/>
              <a:gd name="connsiteX7" fmla="*/ 931069 w 1376760"/>
              <a:gd name="connsiteY7" fmla="*/ 109538 h 400050"/>
              <a:gd name="connsiteX8" fmla="*/ 842962 w 1376760"/>
              <a:gd name="connsiteY8" fmla="*/ 90488 h 400050"/>
              <a:gd name="connsiteX9" fmla="*/ 783431 w 1376760"/>
              <a:gd name="connsiteY9" fmla="*/ 66675 h 400050"/>
              <a:gd name="connsiteX10" fmla="*/ 659606 w 1376760"/>
              <a:gd name="connsiteY10" fmla="*/ 59531 h 400050"/>
              <a:gd name="connsiteX11" fmla="*/ 581025 w 1376760"/>
              <a:gd name="connsiteY11" fmla="*/ 78581 h 400050"/>
              <a:gd name="connsiteX12" fmla="*/ 523875 w 1376760"/>
              <a:gd name="connsiteY12" fmla="*/ 73819 h 400050"/>
              <a:gd name="connsiteX13" fmla="*/ 452437 w 1376760"/>
              <a:gd name="connsiteY13" fmla="*/ 90488 h 400050"/>
              <a:gd name="connsiteX14" fmla="*/ 407194 w 1376760"/>
              <a:gd name="connsiteY14" fmla="*/ 73819 h 400050"/>
              <a:gd name="connsiteX15" fmla="*/ 371475 w 1376760"/>
              <a:gd name="connsiteY15" fmla="*/ 73819 h 400050"/>
              <a:gd name="connsiteX16" fmla="*/ 290512 w 1376760"/>
              <a:gd name="connsiteY16" fmla="*/ 23813 h 400050"/>
              <a:gd name="connsiteX17" fmla="*/ 223837 w 1376760"/>
              <a:gd name="connsiteY17" fmla="*/ 2381 h 400050"/>
              <a:gd name="connsiteX18" fmla="*/ 157162 w 1376760"/>
              <a:gd name="connsiteY18" fmla="*/ 38100 h 400050"/>
              <a:gd name="connsiteX19" fmla="*/ 0 w 1376760"/>
              <a:gd name="connsiteY19" fmla="*/ 88106 h 400050"/>
              <a:gd name="connsiteX0" fmla="*/ 1371605 w 1374384"/>
              <a:gd name="connsiteY0" fmla="*/ 400050 h 400050"/>
              <a:gd name="connsiteX1" fmla="*/ 1347793 w 1374384"/>
              <a:gd name="connsiteY1" fmla="*/ 314325 h 400050"/>
              <a:gd name="connsiteX2" fmla="*/ 1212061 w 1374384"/>
              <a:gd name="connsiteY2" fmla="*/ 295275 h 400050"/>
              <a:gd name="connsiteX3" fmla="*/ 1159674 w 1374384"/>
              <a:gd name="connsiteY3" fmla="*/ 278606 h 400050"/>
              <a:gd name="connsiteX4" fmla="*/ 1081093 w 1374384"/>
              <a:gd name="connsiteY4" fmla="*/ 226219 h 400050"/>
              <a:gd name="connsiteX5" fmla="*/ 1019180 w 1374384"/>
              <a:gd name="connsiteY5" fmla="*/ 166688 h 400050"/>
              <a:gd name="connsiteX6" fmla="*/ 976318 w 1374384"/>
              <a:gd name="connsiteY6" fmla="*/ 152400 h 400050"/>
              <a:gd name="connsiteX7" fmla="*/ 928693 w 1374384"/>
              <a:gd name="connsiteY7" fmla="*/ 109538 h 400050"/>
              <a:gd name="connsiteX8" fmla="*/ 840586 w 1374384"/>
              <a:gd name="connsiteY8" fmla="*/ 90488 h 400050"/>
              <a:gd name="connsiteX9" fmla="*/ 781055 w 1374384"/>
              <a:gd name="connsiteY9" fmla="*/ 66675 h 400050"/>
              <a:gd name="connsiteX10" fmla="*/ 657230 w 1374384"/>
              <a:gd name="connsiteY10" fmla="*/ 59531 h 400050"/>
              <a:gd name="connsiteX11" fmla="*/ 578649 w 1374384"/>
              <a:gd name="connsiteY11" fmla="*/ 78581 h 400050"/>
              <a:gd name="connsiteX12" fmla="*/ 521499 w 1374384"/>
              <a:gd name="connsiteY12" fmla="*/ 73819 h 400050"/>
              <a:gd name="connsiteX13" fmla="*/ 450061 w 1374384"/>
              <a:gd name="connsiteY13" fmla="*/ 90488 h 400050"/>
              <a:gd name="connsiteX14" fmla="*/ 404818 w 1374384"/>
              <a:gd name="connsiteY14" fmla="*/ 73819 h 400050"/>
              <a:gd name="connsiteX15" fmla="*/ 369099 w 1374384"/>
              <a:gd name="connsiteY15" fmla="*/ 73819 h 400050"/>
              <a:gd name="connsiteX16" fmla="*/ 288136 w 1374384"/>
              <a:gd name="connsiteY16" fmla="*/ 23813 h 400050"/>
              <a:gd name="connsiteX17" fmla="*/ 221461 w 1374384"/>
              <a:gd name="connsiteY17" fmla="*/ 2381 h 400050"/>
              <a:gd name="connsiteX18" fmla="*/ 154786 w 1374384"/>
              <a:gd name="connsiteY18" fmla="*/ 38100 h 400050"/>
              <a:gd name="connsiteX19" fmla="*/ 0 w 1374384"/>
              <a:gd name="connsiteY19" fmla="*/ 95249 h 400050"/>
              <a:gd name="connsiteX0" fmla="*/ 1371605 w 1374384"/>
              <a:gd name="connsiteY0" fmla="*/ 400050 h 400050"/>
              <a:gd name="connsiteX1" fmla="*/ 1347793 w 1374384"/>
              <a:gd name="connsiteY1" fmla="*/ 314325 h 400050"/>
              <a:gd name="connsiteX2" fmla="*/ 1212061 w 1374384"/>
              <a:gd name="connsiteY2" fmla="*/ 295275 h 400050"/>
              <a:gd name="connsiteX3" fmla="*/ 1159674 w 1374384"/>
              <a:gd name="connsiteY3" fmla="*/ 278606 h 400050"/>
              <a:gd name="connsiteX4" fmla="*/ 1081093 w 1374384"/>
              <a:gd name="connsiteY4" fmla="*/ 226219 h 400050"/>
              <a:gd name="connsiteX5" fmla="*/ 1019180 w 1374384"/>
              <a:gd name="connsiteY5" fmla="*/ 166688 h 400050"/>
              <a:gd name="connsiteX6" fmla="*/ 976318 w 1374384"/>
              <a:gd name="connsiteY6" fmla="*/ 152400 h 400050"/>
              <a:gd name="connsiteX7" fmla="*/ 928693 w 1374384"/>
              <a:gd name="connsiteY7" fmla="*/ 109538 h 400050"/>
              <a:gd name="connsiteX8" fmla="*/ 840586 w 1374384"/>
              <a:gd name="connsiteY8" fmla="*/ 90488 h 400050"/>
              <a:gd name="connsiteX9" fmla="*/ 781055 w 1374384"/>
              <a:gd name="connsiteY9" fmla="*/ 66675 h 400050"/>
              <a:gd name="connsiteX10" fmla="*/ 657230 w 1374384"/>
              <a:gd name="connsiteY10" fmla="*/ 59531 h 400050"/>
              <a:gd name="connsiteX11" fmla="*/ 578649 w 1374384"/>
              <a:gd name="connsiteY11" fmla="*/ 78581 h 400050"/>
              <a:gd name="connsiteX12" fmla="*/ 521499 w 1374384"/>
              <a:gd name="connsiteY12" fmla="*/ 73819 h 400050"/>
              <a:gd name="connsiteX13" fmla="*/ 450061 w 1374384"/>
              <a:gd name="connsiteY13" fmla="*/ 90488 h 400050"/>
              <a:gd name="connsiteX14" fmla="*/ 404818 w 1374384"/>
              <a:gd name="connsiteY14" fmla="*/ 73819 h 400050"/>
              <a:gd name="connsiteX15" fmla="*/ 369099 w 1374384"/>
              <a:gd name="connsiteY15" fmla="*/ 73819 h 400050"/>
              <a:gd name="connsiteX16" fmla="*/ 288136 w 1374384"/>
              <a:gd name="connsiteY16" fmla="*/ 23813 h 400050"/>
              <a:gd name="connsiteX17" fmla="*/ 221461 w 1374384"/>
              <a:gd name="connsiteY17" fmla="*/ 2381 h 400050"/>
              <a:gd name="connsiteX18" fmla="*/ 154786 w 1374384"/>
              <a:gd name="connsiteY18" fmla="*/ 38100 h 400050"/>
              <a:gd name="connsiteX19" fmla="*/ 0 w 1374384"/>
              <a:gd name="connsiteY19" fmla="*/ 95249 h 400050"/>
              <a:gd name="connsiteX0" fmla="*/ 1371605 w 1374384"/>
              <a:gd name="connsiteY0" fmla="*/ 400050 h 400050"/>
              <a:gd name="connsiteX1" fmla="*/ 1347793 w 1374384"/>
              <a:gd name="connsiteY1" fmla="*/ 314325 h 400050"/>
              <a:gd name="connsiteX2" fmla="*/ 1212061 w 1374384"/>
              <a:gd name="connsiteY2" fmla="*/ 295275 h 400050"/>
              <a:gd name="connsiteX3" fmla="*/ 1159674 w 1374384"/>
              <a:gd name="connsiteY3" fmla="*/ 278606 h 400050"/>
              <a:gd name="connsiteX4" fmla="*/ 1081093 w 1374384"/>
              <a:gd name="connsiteY4" fmla="*/ 226219 h 400050"/>
              <a:gd name="connsiteX5" fmla="*/ 1019180 w 1374384"/>
              <a:gd name="connsiteY5" fmla="*/ 166688 h 400050"/>
              <a:gd name="connsiteX6" fmla="*/ 976318 w 1374384"/>
              <a:gd name="connsiteY6" fmla="*/ 152400 h 400050"/>
              <a:gd name="connsiteX7" fmla="*/ 928693 w 1374384"/>
              <a:gd name="connsiteY7" fmla="*/ 109538 h 400050"/>
              <a:gd name="connsiteX8" fmla="*/ 840586 w 1374384"/>
              <a:gd name="connsiteY8" fmla="*/ 90488 h 400050"/>
              <a:gd name="connsiteX9" fmla="*/ 781055 w 1374384"/>
              <a:gd name="connsiteY9" fmla="*/ 66675 h 400050"/>
              <a:gd name="connsiteX10" fmla="*/ 657230 w 1374384"/>
              <a:gd name="connsiteY10" fmla="*/ 59531 h 400050"/>
              <a:gd name="connsiteX11" fmla="*/ 578649 w 1374384"/>
              <a:gd name="connsiteY11" fmla="*/ 78581 h 400050"/>
              <a:gd name="connsiteX12" fmla="*/ 521499 w 1374384"/>
              <a:gd name="connsiteY12" fmla="*/ 73819 h 400050"/>
              <a:gd name="connsiteX13" fmla="*/ 450061 w 1374384"/>
              <a:gd name="connsiteY13" fmla="*/ 90488 h 400050"/>
              <a:gd name="connsiteX14" fmla="*/ 404818 w 1374384"/>
              <a:gd name="connsiteY14" fmla="*/ 73819 h 400050"/>
              <a:gd name="connsiteX15" fmla="*/ 369099 w 1374384"/>
              <a:gd name="connsiteY15" fmla="*/ 73819 h 400050"/>
              <a:gd name="connsiteX16" fmla="*/ 288136 w 1374384"/>
              <a:gd name="connsiteY16" fmla="*/ 23813 h 400050"/>
              <a:gd name="connsiteX17" fmla="*/ 221461 w 1374384"/>
              <a:gd name="connsiteY17" fmla="*/ 2381 h 400050"/>
              <a:gd name="connsiteX18" fmla="*/ 154786 w 1374384"/>
              <a:gd name="connsiteY18" fmla="*/ 38100 h 400050"/>
              <a:gd name="connsiteX19" fmla="*/ 0 w 1374384"/>
              <a:gd name="connsiteY19" fmla="*/ 171449 h 400050"/>
              <a:gd name="connsiteX0" fmla="*/ 1371605 w 1374384"/>
              <a:gd name="connsiteY0" fmla="*/ 400050 h 400050"/>
              <a:gd name="connsiteX1" fmla="*/ 1347793 w 1374384"/>
              <a:gd name="connsiteY1" fmla="*/ 314325 h 400050"/>
              <a:gd name="connsiteX2" fmla="*/ 1212061 w 1374384"/>
              <a:gd name="connsiteY2" fmla="*/ 295275 h 400050"/>
              <a:gd name="connsiteX3" fmla="*/ 1159674 w 1374384"/>
              <a:gd name="connsiteY3" fmla="*/ 278606 h 400050"/>
              <a:gd name="connsiteX4" fmla="*/ 1081093 w 1374384"/>
              <a:gd name="connsiteY4" fmla="*/ 226219 h 400050"/>
              <a:gd name="connsiteX5" fmla="*/ 1019180 w 1374384"/>
              <a:gd name="connsiteY5" fmla="*/ 166688 h 400050"/>
              <a:gd name="connsiteX6" fmla="*/ 976318 w 1374384"/>
              <a:gd name="connsiteY6" fmla="*/ 152400 h 400050"/>
              <a:gd name="connsiteX7" fmla="*/ 928693 w 1374384"/>
              <a:gd name="connsiteY7" fmla="*/ 109538 h 400050"/>
              <a:gd name="connsiteX8" fmla="*/ 840586 w 1374384"/>
              <a:gd name="connsiteY8" fmla="*/ 90488 h 400050"/>
              <a:gd name="connsiteX9" fmla="*/ 781055 w 1374384"/>
              <a:gd name="connsiteY9" fmla="*/ 66675 h 400050"/>
              <a:gd name="connsiteX10" fmla="*/ 657230 w 1374384"/>
              <a:gd name="connsiteY10" fmla="*/ 59531 h 400050"/>
              <a:gd name="connsiteX11" fmla="*/ 578649 w 1374384"/>
              <a:gd name="connsiteY11" fmla="*/ 78581 h 400050"/>
              <a:gd name="connsiteX12" fmla="*/ 521499 w 1374384"/>
              <a:gd name="connsiteY12" fmla="*/ 73819 h 400050"/>
              <a:gd name="connsiteX13" fmla="*/ 450061 w 1374384"/>
              <a:gd name="connsiteY13" fmla="*/ 90488 h 400050"/>
              <a:gd name="connsiteX14" fmla="*/ 404818 w 1374384"/>
              <a:gd name="connsiteY14" fmla="*/ 73819 h 400050"/>
              <a:gd name="connsiteX15" fmla="*/ 369099 w 1374384"/>
              <a:gd name="connsiteY15" fmla="*/ 73819 h 400050"/>
              <a:gd name="connsiteX16" fmla="*/ 288136 w 1374384"/>
              <a:gd name="connsiteY16" fmla="*/ 23813 h 400050"/>
              <a:gd name="connsiteX17" fmla="*/ 221461 w 1374384"/>
              <a:gd name="connsiteY17" fmla="*/ 2381 h 400050"/>
              <a:gd name="connsiteX18" fmla="*/ 154786 w 1374384"/>
              <a:gd name="connsiteY18" fmla="*/ 38100 h 400050"/>
              <a:gd name="connsiteX19" fmla="*/ 0 w 1374384"/>
              <a:gd name="connsiteY19" fmla="*/ 171449 h 400050"/>
              <a:gd name="connsiteX0" fmla="*/ 1371605 w 1374384"/>
              <a:gd name="connsiteY0" fmla="*/ 400050 h 400050"/>
              <a:gd name="connsiteX1" fmla="*/ 1347793 w 1374384"/>
              <a:gd name="connsiteY1" fmla="*/ 314325 h 400050"/>
              <a:gd name="connsiteX2" fmla="*/ 1212061 w 1374384"/>
              <a:gd name="connsiteY2" fmla="*/ 295275 h 400050"/>
              <a:gd name="connsiteX3" fmla="*/ 1159674 w 1374384"/>
              <a:gd name="connsiteY3" fmla="*/ 278606 h 400050"/>
              <a:gd name="connsiteX4" fmla="*/ 1081093 w 1374384"/>
              <a:gd name="connsiteY4" fmla="*/ 226219 h 400050"/>
              <a:gd name="connsiteX5" fmla="*/ 1019180 w 1374384"/>
              <a:gd name="connsiteY5" fmla="*/ 166688 h 400050"/>
              <a:gd name="connsiteX6" fmla="*/ 976318 w 1374384"/>
              <a:gd name="connsiteY6" fmla="*/ 152400 h 400050"/>
              <a:gd name="connsiteX7" fmla="*/ 928693 w 1374384"/>
              <a:gd name="connsiteY7" fmla="*/ 109538 h 400050"/>
              <a:gd name="connsiteX8" fmla="*/ 840586 w 1374384"/>
              <a:gd name="connsiteY8" fmla="*/ 90488 h 400050"/>
              <a:gd name="connsiteX9" fmla="*/ 781055 w 1374384"/>
              <a:gd name="connsiteY9" fmla="*/ 66675 h 400050"/>
              <a:gd name="connsiteX10" fmla="*/ 657230 w 1374384"/>
              <a:gd name="connsiteY10" fmla="*/ 59531 h 400050"/>
              <a:gd name="connsiteX11" fmla="*/ 578649 w 1374384"/>
              <a:gd name="connsiteY11" fmla="*/ 78581 h 400050"/>
              <a:gd name="connsiteX12" fmla="*/ 521499 w 1374384"/>
              <a:gd name="connsiteY12" fmla="*/ 73819 h 400050"/>
              <a:gd name="connsiteX13" fmla="*/ 450061 w 1374384"/>
              <a:gd name="connsiteY13" fmla="*/ 90488 h 400050"/>
              <a:gd name="connsiteX14" fmla="*/ 404818 w 1374384"/>
              <a:gd name="connsiteY14" fmla="*/ 73819 h 400050"/>
              <a:gd name="connsiteX15" fmla="*/ 369099 w 1374384"/>
              <a:gd name="connsiteY15" fmla="*/ 73819 h 400050"/>
              <a:gd name="connsiteX16" fmla="*/ 288136 w 1374384"/>
              <a:gd name="connsiteY16" fmla="*/ 23813 h 400050"/>
              <a:gd name="connsiteX17" fmla="*/ 221461 w 1374384"/>
              <a:gd name="connsiteY17" fmla="*/ 2381 h 400050"/>
              <a:gd name="connsiteX18" fmla="*/ 154786 w 1374384"/>
              <a:gd name="connsiteY18" fmla="*/ 38100 h 400050"/>
              <a:gd name="connsiteX19" fmla="*/ 0 w 1374384"/>
              <a:gd name="connsiteY19" fmla="*/ 95249 h 400050"/>
              <a:gd name="connsiteX0" fmla="*/ 1371605 w 1374384"/>
              <a:gd name="connsiteY0" fmla="*/ 400050 h 400050"/>
              <a:gd name="connsiteX1" fmla="*/ 1347793 w 1374384"/>
              <a:gd name="connsiteY1" fmla="*/ 314325 h 400050"/>
              <a:gd name="connsiteX2" fmla="*/ 1212061 w 1374384"/>
              <a:gd name="connsiteY2" fmla="*/ 295275 h 400050"/>
              <a:gd name="connsiteX3" fmla="*/ 1159674 w 1374384"/>
              <a:gd name="connsiteY3" fmla="*/ 278606 h 400050"/>
              <a:gd name="connsiteX4" fmla="*/ 1081093 w 1374384"/>
              <a:gd name="connsiteY4" fmla="*/ 226219 h 400050"/>
              <a:gd name="connsiteX5" fmla="*/ 1019180 w 1374384"/>
              <a:gd name="connsiteY5" fmla="*/ 166688 h 400050"/>
              <a:gd name="connsiteX6" fmla="*/ 976318 w 1374384"/>
              <a:gd name="connsiteY6" fmla="*/ 152400 h 400050"/>
              <a:gd name="connsiteX7" fmla="*/ 928693 w 1374384"/>
              <a:gd name="connsiteY7" fmla="*/ 109538 h 400050"/>
              <a:gd name="connsiteX8" fmla="*/ 840586 w 1374384"/>
              <a:gd name="connsiteY8" fmla="*/ 90488 h 400050"/>
              <a:gd name="connsiteX9" fmla="*/ 781055 w 1374384"/>
              <a:gd name="connsiteY9" fmla="*/ 66675 h 400050"/>
              <a:gd name="connsiteX10" fmla="*/ 657230 w 1374384"/>
              <a:gd name="connsiteY10" fmla="*/ 59531 h 400050"/>
              <a:gd name="connsiteX11" fmla="*/ 578649 w 1374384"/>
              <a:gd name="connsiteY11" fmla="*/ 78581 h 400050"/>
              <a:gd name="connsiteX12" fmla="*/ 521499 w 1374384"/>
              <a:gd name="connsiteY12" fmla="*/ 73819 h 400050"/>
              <a:gd name="connsiteX13" fmla="*/ 450061 w 1374384"/>
              <a:gd name="connsiteY13" fmla="*/ 90488 h 400050"/>
              <a:gd name="connsiteX14" fmla="*/ 404818 w 1374384"/>
              <a:gd name="connsiteY14" fmla="*/ 73819 h 400050"/>
              <a:gd name="connsiteX15" fmla="*/ 369099 w 1374384"/>
              <a:gd name="connsiteY15" fmla="*/ 73819 h 400050"/>
              <a:gd name="connsiteX16" fmla="*/ 288136 w 1374384"/>
              <a:gd name="connsiteY16" fmla="*/ 23813 h 400050"/>
              <a:gd name="connsiteX17" fmla="*/ 221461 w 1374384"/>
              <a:gd name="connsiteY17" fmla="*/ 2381 h 400050"/>
              <a:gd name="connsiteX18" fmla="*/ 154786 w 1374384"/>
              <a:gd name="connsiteY18" fmla="*/ 38100 h 400050"/>
              <a:gd name="connsiteX19" fmla="*/ 0 w 1374384"/>
              <a:gd name="connsiteY19" fmla="*/ 95249 h 400050"/>
              <a:gd name="connsiteX0" fmla="*/ 1371605 w 1374384"/>
              <a:gd name="connsiteY0" fmla="*/ 400050 h 400050"/>
              <a:gd name="connsiteX1" fmla="*/ 1347793 w 1374384"/>
              <a:gd name="connsiteY1" fmla="*/ 314325 h 400050"/>
              <a:gd name="connsiteX2" fmla="*/ 1212061 w 1374384"/>
              <a:gd name="connsiteY2" fmla="*/ 295275 h 400050"/>
              <a:gd name="connsiteX3" fmla="*/ 1159674 w 1374384"/>
              <a:gd name="connsiteY3" fmla="*/ 278606 h 400050"/>
              <a:gd name="connsiteX4" fmla="*/ 1081093 w 1374384"/>
              <a:gd name="connsiteY4" fmla="*/ 226219 h 400050"/>
              <a:gd name="connsiteX5" fmla="*/ 1019180 w 1374384"/>
              <a:gd name="connsiteY5" fmla="*/ 166688 h 400050"/>
              <a:gd name="connsiteX6" fmla="*/ 976318 w 1374384"/>
              <a:gd name="connsiteY6" fmla="*/ 152400 h 400050"/>
              <a:gd name="connsiteX7" fmla="*/ 928693 w 1374384"/>
              <a:gd name="connsiteY7" fmla="*/ 109538 h 400050"/>
              <a:gd name="connsiteX8" fmla="*/ 840586 w 1374384"/>
              <a:gd name="connsiteY8" fmla="*/ 90488 h 400050"/>
              <a:gd name="connsiteX9" fmla="*/ 781055 w 1374384"/>
              <a:gd name="connsiteY9" fmla="*/ 66675 h 400050"/>
              <a:gd name="connsiteX10" fmla="*/ 657230 w 1374384"/>
              <a:gd name="connsiteY10" fmla="*/ 59531 h 400050"/>
              <a:gd name="connsiteX11" fmla="*/ 578649 w 1374384"/>
              <a:gd name="connsiteY11" fmla="*/ 78581 h 400050"/>
              <a:gd name="connsiteX12" fmla="*/ 521499 w 1374384"/>
              <a:gd name="connsiteY12" fmla="*/ 73819 h 400050"/>
              <a:gd name="connsiteX13" fmla="*/ 450061 w 1374384"/>
              <a:gd name="connsiteY13" fmla="*/ 90488 h 400050"/>
              <a:gd name="connsiteX14" fmla="*/ 404818 w 1374384"/>
              <a:gd name="connsiteY14" fmla="*/ 73819 h 400050"/>
              <a:gd name="connsiteX15" fmla="*/ 369099 w 1374384"/>
              <a:gd name="connsiteY15" fmla="*/ 73819 h 400050"/>
              <a:gd name="connsiteX16" fmla="*/ 288136 w 1374384"/>
              <a:gd name="connsiteY16" fmla="*/ 23813 h 400050"/>
              <a:gd name="connsiteX17" fmla="*/ 221461 w 1374384"/>
              <a:gd name="connsiteY17" fmla="*/ 2381 h 400050"/>
              <a:gd name="connsiteX18" fmla="*/ 154786 w 1374384"/>
              <a:gd name="connsiteY18" fmla="*/ 38100 h 400050"/>
              <a:gd name="connsiteX19" fmla="*/ 0 w 1374384"/>
              <a:gd name="connsiteY19" fmla="*/ 95249 h 400050"/>
              <a:gd name="connsiteX0" fmla="*/ 1371605 w 1374384"/>
              <a:gd name="connsiteY0" fmla="*/ 400050 h 400050"/>
              <a:gd name="connsiteX1" fmla="*/ 1347793 w 1374384"/>
              <a:gd name="connsiteY1" fmla="*/ 314325 h 400050"/>
              <a:gd name="connsiteX2" fmla="*/ 1212061 w 1374384"/>
              <a:gd name="connsiteY2" fmla="*/ 295275 h 400050"/>
              <a:gd name="connsiteX3" fmla="*/ 1159674 w 1374384"/>
              <a:gd name="connsiteY3" fmla="*/ 278606 h 400050"/>
              <a:gd name="connsiteX4" fmla="*/ 1081093 w 1374384"/>
              <a:gd name="connsiteY4" fmla="*/ 226219 h 400050"/>
              <a:gd name="connsiteX5" fmla="*/ 1019180 w 1374384"/>
              <a:gd name="connsiteY5" fmla="*/ 166688 h 400050"/>
              <a:gd name="connsiteX6" fmla="*/ 976318 w 1374384"/>
              <a:gd name="connsiteY6" fmla="*/ 152400 h 400050"/>
              <a:gd name="connsiteX7" fmla="*/ 928693 w 1374384"/>
              <a:gd name="connsiteY7" fmla="*/ 109538 h 400050"/>
              <a:gd name="connsiteX8" fmla="*/ 840586 w 1374384"/>
              <a:gd name="connsiteY8" fmla="*/ 90488 h 400050"/>
              <a:gd name="connsiteX9" fmla="*/ 781055 w 1374384"/>
              <a:gd name="connsiteY9" fmla="*/ 66675 h 400050"/>
              <a:gd name="connsiteX10" fmla="*/ 657230 w 1374384"/>
              <a:gd name="connsiteY10" fmla="*/ 59531 h 400050"/>
              <a:gd name="connsiteX11" fmla="*/ 578649 w 1374384"/>
              <a:gd name="connsiteY11" fmla="*/ 78581 h 400050"/>
              <a:gd name="connsiteX12" fmla="*/ 521499 w 1374384"/>
              <a:gd name="connsiteY12" fmla="*/ 73819 h 400050"/>
              <a:gd name="connsiteX13" fmla="*/ 450061 w 1374384"/>
              <a:gd name="connsiteY13" fmla="*/ 90488 h 400050"/>
              <a:gd name="connsiteX14" fmla="*/ 404818 w 1374384"/>
              <a:gd name="connsiteY14" fmla="*/ 73819 h 400050"/>
              <a:gd name="connsiteX15" fmla="*/ 369099 w 1374384"/>
              <a:gd name="connsiteY15" fmla="*/ 73819 h 400050"/>
              <a:gd name="connsiteX16" fmla="*/ 288136 w 1374384"/>
              <a:gd name="connsiteY16" fmla="*/ 23813 h 400050"/>
              <a:gd name="connsiteX17" fmla="*/ 221461 w 1374384"/>
              <a:gd name="connsiteY17" fmla="*/ 2381 h 400050"/>
              <a:gd name="connsiteX18" fmla="*/ 154786 w 1374384"/>
              <a:gd name="connsiteY18" fmla="*/ 38100 h 400050"/>
              <a:gd name="connsiteX19" fmla="*/ 0 w 1374384"/>
              <a:gd name="connsiteY19" fmla="*/ 95249 h 400050"/>
              <a:gd name="connsiteX0" fmla="*/ 1371605 w 1374384"/>
              <a:gd name="connsiteY0" fmla="*/ 400050 h 400050"/>
              <a:gd name="connsiteX1" fmla="*/ 1347793 w 1374384"/>
              <a:gd name="connsiteY1" fmla="*/ 314325 h 400050"/>
              <a:gd name="connsiteX2" fmla="*/ 1212061 w 1374384"/>
              <a:gd name="connsiteY2" fmla="*/ 295275 h 400050"/>
              <a:gd name="connsiteX3" fmla="*/ 1159674 w 1374384"/>
              <a:gd name="connsiteY3" fmla="*/ 278606 h 400050"/>
              <a:gd name="connsiteX4" fmla="*/ 1081093 w 1374384"/>
              <a:gd name="connsiteY4" fmla="*/ 226219 h 400050"/>
              <a:gd name="connsiteX5" fmla="*/ 1019180 w 1374384"/>
              <a:gd name="connsiteY5" fmla="*/ 166688 h 400050"/>
              <a:gd name="connsiteX6" fmla="*/ 976318 w 1374384"/>
              <a:gd name="connsiteY6" fmla="*/ 152400 h 400050"/>
              <a:gd name="connsiteX7" fmla="*/ 928693 w 1374384"/>
              <a:gd name="connsiteY7" fmla="*/ 109538 h 400050"/>
              <a:gd name="connsiteX8" fmla="*/ 840586 w 1374384"/>
              <a:gd name="connsiteY8" fmla="*/ 90488 h 400050"/>
              <a:gd name="connsiteX9" fmla="*/ 781055 w 1374384"/>
              <a:gd name="connsiteY9" fmla="*/ 66675 h 400050"/>
              <a:gd name="connsiteX10" fmla="*/ 657230 w 1374384"/>
              <a:gd name="connsiteY10" fmla="*/ 59531 h 400050"/>
              <a:gd name="connsiteX11" fmla="*/ 578649 w 1374384"/>
              <a:gd name="connsiteY11" fmla="*/ 78581 h 400050"/>
              <a:gd name="connsiteX12" fmla="*/ 521499 w 1374384"/>
              <a:gd name="connsiteY12" fmla="*/ 73819 h 400050"/>
              <a:gd name="connsiteX13" fmla="*/ 450061 w 1374384"/>
              <a:gd name="connsiteY13" fmla="*/ 90488 h 400050"/>
              <a:gd name="connsiteX14" fmla="*/ 404818 w 1374384"/>
              <a:gd name="connsiteY14" fmla="*/ 73819 h 400050"/>
              <a:gd name="connsiteX15" fmla="*/ 369099 w 1374384"/>
              <a:gd name="connsiteY15" fmla="*/ 73819 h 400050"/>
              <a:gd name="connsiteX16" fmla="*/ 288136 w 1374384"/>
              <a:gd name="connsiteY16" fmla="*/ 23813 h 400050"/>
              <a:gd name="connsiteX17" fmla="*/ 221461 w 1374384"/>
              <a:gd name="connsiteY17" fmla="*/ 2381 h 400050"/>
              <a:gd name="connsiteX18" fmla="*/ 154786 w 1374384"/>
              <a:gd name="connsiteY18" fmla="*/ 38100 h 400050"/>
              <a:gd name="connsiteX19" fmla="*/ 0 w 1374384"/>
              <a:gd name="connsiteY19" fmla="*/ 95249 h 400050"/>
              <a:gd name="connsiteX0" fmla="*/ 1216819 w 1219598"/>
              <a:gd name="connsiteY0" fmla="*/ 400050 h 400050"/>
              <a:gd name="connsiteX1" fmla="*/ 1193007 w 1219598"/>
              <a:gd name="connsiteY1" fmla="*/ 314325 h 400050"/>
              <a:gd name="connsiteX2" fmla="*/ 1057275 w 1219598"/>
              <a:gd name="connsiteY2" fmla="*/ 295275 h 400050"/>
              <a:gd name="connsiteX3" fmla="*/ 1004888 w 1219598"/>
              <a:gd name="connsiteY3" fmla="*/ 278606 h 400050"/>
              <a:gd name="connsiteX4" fmla="*/ 926307 w 1219598"/>
              <a:gd name="connsiteY4" fmla="*/ 226219 h 400050"/>
              <a:gd name="connsiteX5" fmla="*/ 864394 w 1219598"/>
              <a:gd name="connsiteY5" fmla="*/ 166688 h 400050"/>
              <a:gd name="connsiteX6" fmla="*/ 821532 w 1219598"/>
              <a:gd name="connsiteY6" fmla="*/ 152400 h 400050"/>
              <a:gd name="connsiteX7" fmla="*/ 773907 w 1219598"/>
              <a:gd name="connsiteY7" fmla="*/ 109538 h 400050"/>
              <a:gd name="connsiteX8" fmla="*/ 685800 w 1219598"/>
              <a:gd name="connsiteY8" fmla="*/ 90488 h 400050"/>
              <a:gd name="connsiteX9" fmla="*/ 626269 w 1219598"/>
              <a:gd name="connsiteY9" fmla="*/ 66675 h 400050"/>
              <a:gd name="connsiteX10" fmla="*/ 502444 w 1219598"/>
              <a:gd name="connsiteY10" fmla="*/ 59531 h 400050"/>
              <a:gd name="connsiteX11" fmla="*/ 423863 w 1219598"/>
              <a:gd name="connsiteY11" fmla="*/ 78581 h 400050"/>
              <a:gd name="connsiteX12" fmla="*/ 366713 w 1219598"/>
              <a:gd name="connsiteY12" fmla="*/ 73819 h 400050"/>
              <a:gd name="connsiteX13" fmla="*/ 295275 w 1219598"/>
              <a:gd name="connsiteY13" fmla="*/ 90488 h 400050"/>
              <a:gd name="connsiteX14" fmla="*/ 250032 w 1219598"/>
              <a:gd name="connsiteY14" fmla="*/ 73819 h 400050"/>
              <a:gd name="connsiteX15" fmla="*/ 214313 w 1219598"/>
              <a:gd name="connsiteY15" fmla="*/ 73819 h 400050"/>
              <a:gd name="connsiteX16" fmla="*/ 133350 w 1219598"/>
              <a:gd name="connsiteY16" fmla="*/ 23813 h 400050"/>
              <a:gd name="connsiteX17" fmla="*/ 66675 w 1219598"/>
              <a:gd name="connsiteY17" fmla="*/ 2381 h 400050"/>
              <a:gd name="connsiteX18" fmla="*/ 0 w 1219598"/>
              <a:gd name="connsiteY18" fmla="*/ 38100 h 400050"/>
              <a:gd name="connsiteX0" fmla="*/ 1216819 w 1219598"/>
              <a:gd name="connsiteY0" fmla="*/ 398859 h 398859"/>
              <a:gd name="connsiteX1" fmla="*/ 1193007 w 1219598"/>
              <a:gd name="connsiteY1" fmla="*/ 313134 h 398859"/>
              <a:gd name="connsiteX2" fmla="*/ 1057275 w 1219598"/>
              <a:gd name="connsiteY2" fmla="*/ 294084 h 398859"/>
              <a:gd name="connsiteX3" fmla="*/ 1004888 w 1219598"/>
              <a:gd name="connsiteY3" fmla="*/ 277415 h 398859"/>
              <a:gd name="connsiteX4" fmla="*/ 926307 w 1219598"/>
              <a:gd name="connsiteY4" fmla="*/ 225028 h 398859"/>
              <a:gd name="connsiteX5" fmla="*/ 864394 w 1219598"/>
              <a:gd name="connsiteY5" fmla="*/ 165497 h 398859"/>
              <a:gd name="connsiteX6" fmla="*/ 821532 w 1219598"/>
              <a:gd name="connsiteY6" fmla="*/ 151209 h 398859"/>
              <a:gd name="connsiteX7" fmla="*/ 773907 w 1219598"/>
              <a:gd name="connsiteY7" fmla="*/ 108347 h 398859"/>
              <a:gd name="connsiteX8" fmla="*/ 685800 w 1219598"/>
              <a:gd name="connsiteY8" fmla="*/ 89297 h 398859"/>
              <a:gd name="connsiteX9" fmla="*/ 626269 w 1219598"/>
              <a:gd name="connsiteY9" fmla="*/ 65484 h 398859"/>
              <a:gd name="connsiteX10" fmla="*/ 502444 w 1219598"/>
              <a:gd name="connsiteY10" fmla="*/ 58340 h 398859"/>
              <a:gd name="connsiteX11" fmla="*/ 423863 w 1219598"/>
              <a:gd name="connsiteY11" fmla="*/ 77390 h 398859"/>
              <a:gd name="connsiteX12" fmla="*/ 366713 w 1219598"/>
              <a:gd name="connsiteY12" fmla="*/ 72628 h 398859"/>
              <a:gd name="connsiteX13" fmla="*/ 295275 w 1219598"/>
              <a:gd name="connsiteY13" fmla="*/ 89297 h 398859"/>
              <a:gd name="connsiteX14" fmla="*/ 250032 w 1219598"/>
              <a:gd name="connsiteY14" fmla="*/ 72628 h 398859"/>
              <a:gd name="connsiteX15" fmla="*/ 214313 w 1219598"/>
              <a:gd name="connsiteY15" fmla="*/ 72628 h 398859"/>
              <a:gd name="connsiteX16" fmla="*/ 133350 w 1219598"/>
              <a:gd name="connsiteY16" fmla="*/ 22622 h 398859"/>
              <a:gd name="connsiteX17" fmla="*/ 66675 w 1219598"/>
              <a:gd name="connsiteY17" fmla="*/ 1190 h 398859"/>
              <a:gd name="connsiteX18" fmla="*/ 19045 w 1219598"/>
              <a:gd name="connsiteY18" fmla="*/ 29764 h 398859"/>
              <a:gd name="connsiteX19" fmla="*/ 0 w 1219598"/>
              <a:gd name="connsiteY19" fmla="*/ 36909 h 398859"/>
              <a:gd name="connsiteX0" fmla="*/ 1371605 w 1374384"/>
              <a:gd name="connsiteY0" fmla="*/ 398859 h 398859"/>
              <a:gd name="connsiteX1" fmla="*/ 1347793 w 1374384"/>
              <a:gd name="connsiteY1" fmla="*/ 313134 h 398859"/>
              <a:gd name="connsiteX2" fmla="*/ 1212061 w 1374384"/>
              <a:gd name="connsiteY2" fmla="*/ 294084 h 398859"/>
              <a:gd name="connsiteX3" fmla="*/ 1159674 w 1374384"/>
              <a:gd name="connsiteY3" fmla="*/ 277415 h 398859"/>
              <a:gd name="connsiteX4" fmla="*/ 1081093 w 1374384"/>
              <a:gd name="connsiteY4" fmla="*/ 225028 h 398859"/>
              <a:gd name="connsiteX5" fmla="*/ 1019180 w 1374384"/>
              <a:gd name="connsiteY5" fmla="*/ 165497 h 398859"/>
              <a:gd name="connsiteX6" fmla="*/ 976318 w 1374384"/>
              <a:gd name="connsiteY6" fmla="*/ 151209 h 398859"/>
              <a:gd name="connsiteX7" fmla="*/ 928693 w 1374384"/>
              <a:gd name="connsiteY7" fmla="*/ 108347 h 398859"/>
              <a:gd name="connsiteX8" fmla="*/ 840586 w 1374384"/>
              <a:gd name="connsiteY8" fmla="*/ 89297 h 398859"/>
              <a:gd name="connsiteX9" fmla="*/ 781055 w 1374384"/>
              <a:gd name="connsiteY9" fmla="*/ 65484 h 398859"/>
              <a:gd name="connsiteX10" fmla="*/ 657230 w 1374384"/>
              <a:gd name="connsiteY10" fmla="*/ 58340 h 398859"/>
              <a:gd name="connsiteX11" fmla="*/ 578649 w 1374384"/>
              <a:gd name="connsiteY11" fmla="*/ 77390 h 398859"/>
              <a:gd name="connsiteX12" fmla="*/ 521499 w 1374384"/>
              <a:gd name="connsiteY12" fmla="*/ 72628 h 398859"/>
              <a:gd name="connsiteX13" fmla="*/ 450061 w 1374384"/>
              <a:gd name="connsiteY13" fmla="*/ 89297 h 398859"/>
              <a:gd name="connsiteX14" fmla="*/ 404818 w 1374384"/>
              <a:gd name="connsiteY14" fmla="*/ 72628 h 398859"/>
              <a:gd name="connsiteX15" fmla="*/ 369099 w 1374384"/>
              <a:gd name="connsiteY15" fmla="*/ 72628 h 398859"/>
              <a:gd name="connsiteX16" fmla="*/ 288136 w 1374384"/>
              <a:gd name="connsiteY16" fmla="*/ 22622 h 398859"/>
              <a:gd name="connsiteX17" fmla="*/ 221461 w 1374384"/>
              <a:gd name="connsiteY17" fmla="*/ 1190 h 398859"/>
              <a:gd name="connsiteX18" fmla="*/ 173831 w 1374384"/>
              <a:gd name="connsiteY18" fmla="*/ 29764 h 398859"/>
              <a:gd name="connsiteX19" fmla="*/ 0 w 1374384"/>
              <a:gd name="connsiteY19" fmla="*/ 94058 h 398859"/>
              <a:gd name="connsiteX0" fmla="*/ 1371605 w 1374384"/>
              <a:gd name="connsiteY0" fmla="*/ 398859 h 398859"/>
              <a:gd name="connsiteX1" fmla="*/ 1347793 w 1374384"/>
              <a:gd name="connsiteY1" fmla="*/ 313134 h 398859"/>
              <a:gd name="connsiteX2" fmla="*/ 1212061 w 1374384"/>
              <a:gd name="connsiteY2" fmla="*/ 294084 h 398859"/>
              <a:gd name="connsiteX3" fmla="*/ 1159674 w 1374384"/>
              <a:gd name="connsiteY3" fmla="*/ 277415 h 398859"/>
              <a:gd name="connsiteX4" fmla="*/ 1081093 w 1374384"/>
              <a:gd name="connsiteY4" fmla="*/ 225028 h 398859"/>
              <a:gd name="connsiteX5" fmla="*/ 1019180 w 1374384"/>
              <a:gd name="connsiteY5" fmla="*/ 165497 h 398859"/>
              <a:gd name="connsiteX6" fmla="*/ 976318 w 1374384"/>
              <a:gd name="connsiteY6" fmla="*/ 151209 h 398859"/>
              <a:gd name="connsiteX7" fmla="*/ 928693 w 1374384"/>
              <a:gd name="connsiteY7" fmla="*/ 108347 h 398859"/>
              <a:gd name="connsiteX8" fmla="*/ 840586 w 1374384"/>
              <a:gd name="connsiteY8" fmla="*/ 89297 h 398859"/>
              <a:gd name="connsiteX9" fmla="*/ 781055 w 1374384"/>
              <a:gd name="connsiteY9" fmla="*/ 65484 h 398859"/>
              <a:gd name="connsiteX10" fmla="*/ 657230 w 1374384"/>
              <a:gd name="connsiteY10" fmla="*/ 58340 h 398859"/>
              <a:gd name="connsiteX11" fmla="*/ 578649 w 1374384"/>
              <a:gd name="connsiteY11" fmla="*/ 77390 h 398859"/>
              <a:gd name="connsiteX12" fmla="*/ 521499 w 1374384"/>
              <a:gd name="connsiteY12" fmla="*/ 72628 h 398859"/>
              <a:gd name="connsiteX13" fmla="*/ 450061 w 1374384"/>
              <a:gd name="connsiteY13" fmla="*/ 89297 h 398859"/>
              <a:gd name="connsiteX14" fmla="*/ 404818 w 1374384"/>
              <a:gd name="connsiteY14" fmla="*/ 72628 h 398859"/>
              <a:gd name="connsiteX15" fmla="*/ 369099 w 1374384"/>
              <a:gd name="connsiteY15" fmla="*/ 72628 h 398859"/>
              <a:gd name="connsiteX16" fmla="*/ 288136 w 1374384"/>
              <a:gd name="connsiteY16" fmla="*/ 22622 h 398859"/>
              <a:gd name="connsiteX17" fmla="*/ 221461 w 1374384"/>
              <a:gd name="connsiteY17" fmla="*/ 1190 h 398859"/>
              <a:gd name="connsiteX18" fmla="*/ 173831 w 1374384"/>
              <a:gd name="connsiteY18" fmla="*/ 29764 h 398859"/>
              <a:gd name="connsiteX19" fmla="*/ 0 w 1374384"/>
              <a:gd name="connsiteY19" fmla="*/ 94058 h 398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374384" h="398859">
                <a:moveTo>
                  <a:pt x="1371605" y="398859"/>
                </a:moveTo>
                <a:cubicBezTo>
                  <a:pt x="1356921" y="349647"/>
                  <a:pt x="1374384" y="330597"/>
                  <a:pt x="1347793" y="313134"/>
                </a:cubicBezTo>
                <a:cubicBezTo>
                  <a:pt x="1321202" y="295672"/>
                  <a:pt x="1243414" y="300037"/>
                  <a:pt x="1212061" y="294084"/>
                </a:cubicBezTo>
                <a:cubicBezTo>
                  <a:pt x="1180708" y="288131"/>
                  <a:pt x="1181502" y="288924"/>
                  <a:pt x="1159674" y="277415"/>
                </a:cubicBezTo>
                <a:cubicBezTo>
                  <a:pt x="1137846" y="265906"/>
                  <a:pt x="1104509" y="243681"/>
                  <a:pt x="1081093" y="225028"/>
                </a:cubicBezTo>
                <a:cubicBezTo>
                  <a:pt x="1057677" y="206375"/>
                  <a:pt x="1036643" y="177800"/>
                  <a:pt x="1019180" y="165497"/>
                </a:cubicBezTo>
                <a:cubicBezTo>
                  <a:pt x="1001717" y="153194"/>
                  <a:pt x="991399" y="160734"/>
                  <a:pt x="976318" y="151209"/>
                </a:cubicBezTo>
                <a:cubicBezTo>
                  <a:pt x="961237" y="141684"/>
                  <a:pt x="951315" y="118666"/>
                  <a:pt x="928693" y="108347"/>
                </a:cubicBezTo>
                <a:cubicBezTo>
                  <a:pt x="906071" y="98028"/>
                  <a:pt x="865192" y="96441"/>
                  <a:pt x="840586" y="89297"/>
                </a:cubicBezTo>
                <a:cubicBezTo>
                  <a:pt x="815980" y="82153"/>
                  <a:pt x="811614" y="70643"/>
                  <a:pt x="781055" y="65484"/>
                </a:cubicBezTo>
                <a:cubicBezTo>
                  <a:pt x="750496" y="60325"/>
                  <a:pt x="690964" y="56356"/>
                  <a:pt x="657230" y="58340"/>
                </a:cubicBezTo>
                <a:cubicBezTo>
                  <a:pt x="623496" y="60324"/>
                  <a:pt x="601271" y="75009"/>
                  <a:pt x="578649" y="77390"/>
                </a:cubicBezTo>
                <a:cubicBezTo>
                  <a:pt x="556027" y="79771"/>
                  <a:pt x="542930" y="70644"/>
                  <a:pt x="521499" y="72628"/>
                </a:cubicBezTo>
                <a:cubicBezTo>
                  <a:pt x="500068" y="74612"/>
                  <a:pt x="469508" y="89297"/>
                  <a:pt x="450061" y="89297"/>
                </a:cubicBezTo>
                <a:cubicBezTo>
                  <a:pt x="430614" y="89297"/>
                  <a:pt x="418312" y="75406"/>
                  <a:pt x="404818" y="72628"/>
                </a:cubicBezTo>
                <a:cubicBezTo>
                  <a:pt x="391324" y="69850"/>
                  <a:pt x="388546" y="80962"/>
                  <a:pt x="369099" y="72628"/>
                </a:cubicBezTo>
                <a:cubicBezTo>
                  <a:pt x="349652" y="64294"/>
                  <a:pt x="312742" y="34528"/>
                  <a:pt x="288136" y="22622"/>
                </a:cubicBezTo>
                <a:cubicBezTo>
                  <a:pt x="263530" y="10716"/>
                  <a:pt x="240512" y="0"/>
                  <a:pt x="221461" y="1190"/>
                </a:cubicBezTo>
                <a:cubicBezTo>
                  <a:pt x="202410" y="2380"/>
                  <a:pt x="210741" y="14286"/>
                  <a:pt x="173831" y="29764"/>
                </a:cubicBezTo>
                <a:cubicBezTo>
                  <a:pt x="136921" y="45242"/>
                  <a:pt x="3174" y="92867"/>
                  <a:pt x="0" y="94058"/>
                </a:cubicBezTo>
              </a:path>
            </a:pathLst>
          </a:custGeom>
          <a:ln w="44450" cmpd="dbl">
            <a:solidFill>
              <a:srgbClr val="00CC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олилиния 17"/>
          <p:cNvSpPr/>
          <p:nvPr/>
        </p:nvSpPr>
        <p:spPr>
          <a:xfrm>
            <a:off x="2466976" y="5073909"/>
            <a:ext cx="53578" cy="181372"/>
          </a:xfrm>
          <a:custGeom>
            <a:avLst/>
            <a:gdLst>
              <a:gd name="connsiteX0" fmla="*/ 0 w 13493"/>
              <a:gd name="connsiteY0" fmla="*/ 0 h 176212"/>
              <a:gd name="connsiteX1" fmla="*/ 11906 w 13493"/>
              <a:gd name="connsiteY1" fmla="*/ 78581 h 176212"/>
              <a:gd name="connsiteX2" fmla="*/ 9525 w 13493"/>
              <a:gd name="connsiteY2" fmla="*/ 154781 h 176212"/>
              <a:gd name="connsiteX3" fmla="*/ 2381 w 13493"/>
              <a:gd name="connsiteY3" fmla="*/ 176212 h 176212"/>
              <a:gd name="connsiteX0" fmla="*/ 0 w 50403"/>
              <a:gd name="connsiteY0" fmla="*/ 0 h 169465"/>
              <a:gd name="connsiteX1" fmla="*/ 11906 w 50403"/>
              <a:gd name="connsiteY1" fmla="*/ 78581 h 169465"/>
              <a:gd name="connsiteX2" fmla="*/ 9525 w 50403"/>
              <a:gd name="connsiteY2" fmla="*/ 154781 h 169465"/>
              <a:gd name="connsiteX3" fmla="*/ 47625 w 50403"/>
              <a:gd name="connsiteY3" fmla="*/ 166687 h 169465"/>
              <a:gd name="connsiteX0" fmla="*/ 0 w 53578"/>
              <a:gd name="connsiteY0" fmla="*/ 0 h 181372"/>
              <a:gd name="connsiteX1" fmla="*/ 11906 w 53578"/>
              <a:gd name="connsiteY1" fmla="*/ 78581 h 181372"/>
              <a:gd name="connsiteX2" fmla="*/ 47625 w 53578"/>
              <a:gd name="connsiteY2" fmla="*/ 166688 h 181372"/>
              <a:gd name="connsiteX3" fmla="*/ 47625 w 53578"/>
              <a:gd name="connsiteY3" fmla="*/ 166687 h 18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78" h="181372">
                <a:moveTo>
                  <a:pt x="0" y="0"/>
                </a:moveTo>
                <a:cubicBezTo>
                  <a:pt x="5159" y="26392"/>
                  <a:pt x="3968" y="50800"/>
                  <a:pt x="11906" y="78581"/>
                </a:cubicBezTo>
                <a:cubicBezTo>
                  <a:pt x="19844" y="106362"/>
                  <a:pt x="41672" y="152004"/>
                  <a:pt x="47625" y="166688"/>
                </a:cubicBezTo>
                <a:cubicBezTo>
                  <a:pt x="53578" y="181372"/>
                  <a:pt x="50403" y="164107"/>
                  <a:pt x="47625" y="166687"/>
                </a:cubicBezTo>
              </a:path>
            </a:pathLst>
          </a:custGeom>
          <a:ln w="25400" cmpd="sng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олилиния 18"/>
          <p:cNvSpPr/>
          <p:nvPr/>
        </p:nvSpPr>
        <p:spPr>
          <a:xfrm>
            <a:off x="2362200" y="5240597"/>
            <a:ext cx="152400" cy="228600"/>
          </a:xfrm>
          <a:custGeom>
            <a:avLst/>
            <a:gdLst>
              <a:gd name="connsiteX0" fmla="*/ 158567 w 158567"/>
              <a:gd name="connsiteY0" fmla="*/ 0 h 274849"/>
              <a:gd name="connsiteX1" fmla="*/ 126853 w 158567"/>
              <a:gd name="connsiteY1" fmla="*/ 71355 h 274849"/>
              <a:gd name="connsiteX2" fmla="*/ 89855 w 158567"/>
              <a:gd name="connsiteY2" fmla="*/ 174424 h 274849"/>
              <a:gd name="connsiteX3" fmla="*/ 42285 w 158567"/>
              <a:gd name="connsiteY3" fmla="*/ 251064 h 274849"/>
              <a:gd name="connsiteX4" fmla="*/ 0 w 158567"/>
              <a:gd name="connsiteY4" fmla="*/ 274849 h 274849"/>
              <a:gd name="connsiteX0" fmla="*/ 158567 w 158567"/>
              <a:gd name="connsiteY0" fmla="*/ 0 h 274849"/>
              <a:gd name="connsiteX1" fmla="*/ 126853 w 158567"/>
              <a:gd name="connsiteY1" fmla="*/ 71355 h 274849"/>
              <a:gd name="connsiteX2" fmla="*/ 89855 w 158567"/>
              <a:gd name="connsiteY2" fmla="*/ 174424 h 274849"/>
              <a:gd name="connsiteX3" fmla="*/ 0 w 158567"/>
              <a:gd name="connsiteY3" fmla="*/ 274849 h 274849"/>
              <a:gd name="connsiteX0" fmla="*/ 68712 w 68712"/>
              <a:gd name="connsiteY0" fmla="*/ 0 h 174424"/>
              <a:gd name="connsiteX1" fmla="*/ 36998 w 68712"/>
              <a:gd name="connsiteY1" fmla="*/ 71355 h 174424"/>
              <a:gd name="connsiteX2" fmla="*/ 0 w 68712"/>
              <a:gd name="connsiteY2" fmla="*/ 174424 h 174424"/>
              <a:gd name="connsiteX0" fmla="*/ 103510 w 103510"/>
              <a:gd name="connsiteY0" fmla="*/ 0 h 227279"/>
              <a:gd name="connsiteX1" fmla="*/ 71796 w 103510"/>
              <a:gd name="connsiteY1" fmla="*/ 71355 h 227279"/>
              <a:gd name="connsiteX2" fmla="*/ 0 w 103510"/>
              <a:gd name="connsiteY2" fmla="*/ 227279 h 227279"/>
              <a:gd name="connsiteX0" fmla="*/ 103510 w 103510"/>
              <a:gd name="connsiteY0" fmla="*/ 0 h 227279"/>
              <a:gd name="connsiteX1" fmla="*/ 76200 w 103510"/>
              <a:gd name="connsiteY1" fmla="*/ 74879 h 227279"/>
              <a:gd name="connsiteX2" fmla="*/ 0 w 103510"/>
              <a:gd name="connsiteY2" fmla="*/ 227279 h 227279"/>
              <a:gd name="connsiteX0" fmla="*/ 103510 w 233152"/>
              <a:gd name="connsiteY0" fmla="*/ 0 h 227279"/>
              <a:gd name="connsiteX1" fmla="*/ 228600 w 233152"/>
              <a:gd name="connsiteY1" fmla="*/ 74879 h 227279"/>
              <a:gd name="connsiteX2" fmla="*/ 76200 w 233152"/>
              <a:gd name="connsiteY2" fmla="*/ 74879 h 227279"/>
              <a:gd name="connsiteX3" fmla="*/ 0 w 233152"/>
              <a:gd name="connsiteY3" fmla="*/ 227279 h 227279"/>
              <a:gd name="connsiteX0" fmla="*/ 103510 w 233152"/>
              <a:gd name="connsiteY0" fmla="*/ 0 h 227279"/>
              <a:gd name="connsiteX1" fmla="*/ 228600 w 233152"/>
              <a:gd name="connsiteY1" fmla="*/ 74879 h 227279"/>
              <a:gd name="connsiteX2" fmla="*/ 76200 w 233152"/>
              <a:gd name="connsiteY2" fmla="*/ 151079 h 227279"/>
              <a:gd name="connsiteX3" fmla="*/ 0 w 233152"/>
              <a:gd name="connsiteY3" fmla="*/ 227279 h 227279"/>
              <a:gd name="connsiteX0" fmla="*/ 228600 w 228600"/>
              <a:gd name="connsiteY0" fmla="*/ 0 h 152400"/>
              <a:gd name="connsiteX1" fmla="*/ 76200 w 228600"/>
              <a:gd name="connsiteY1" fmla="*/ 76200 h 152400"/>
              <a:gd name="connsiteX2" fmla="*/ 0 w 228600"/>
              <a:gd name="connsiteY2" fmla="*/ 152400 h 152400"/>
              <a:gd name="connsiteX0" fmla="*/ 76200 w 88900"/>
              <a:gd name="connsiteY0" fmla="*/ 0 h 228601"/>
              <a:gd name="connsiteX1" fmla="*/ 76200 w 88900"/>
              <a:gd name="connsiteY1" fmla="*/ 152401 h 228601"/>
              <a:gd name="connsiteX2" fmla="*/ 0 w 88900"/>
              <a:gd name="connsiteY2" fmla="*/ 228601 h 228601"/>
              <a:gd name="connsiteX0" fmla="*/ 152400 w 152400"/>
              <a:gd name="connsiteY0" fmla="*/ 0 h 228600"/>
              <a:gd name="connsiteX1" fmla="*/ 76200 w 152400"/>
              <a:gd name="connsiteY1" fmla="*/ 152400 h 228600"/>
              <a:gd name="connsiteX2" fmla="*/ 0 w 152400"/>
              <a:gd name="connsiteY2" fmla="*/ 22860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400" h="228600">
                <a:moveTo>
                  <a:pt x="152400" y="0"/>
                </a:moveTo>
                <a:cubicBezTo>
                  <a:pt x="147848" y="25180"/>
                  <a:pt x="101600" y="114300"/>
                  <a:pt x="76200" y="152400"/>
                </a:cubicBezTo>
                <a:cubicBezTo>
                  <a:pt x="50800" y="190500"/>
                  <a:pt x="21142" y="194684"/>
                  <a:pt x="0" y="228600"/>
                </a:cubicBez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олилиния 15"/>
          <p:cNvSpPr/>
          <p:nvPr/>
        </p:nvSpPr>
        <p:spPr>
          <a:xfrm>
            <a:off x="2426494" y="4814352"/>
            <a:ext cx="41672" cy="257175"/>
          </a:xfrm>
          <a:custGeom>
            <a:avLst/>
            <a:gdLst>
              <a:gd name="connsiteX0" fmla="*/ 0 w 41672"/>
              <a:gd name="connsiteY0" fmla="*/ 0 h 257175"/>
              <a:gd name="connsiteX1" fmla="*/ 35719 w 41672"/>
              <a:gd name="connsiteY1" fmla="*/ 83344 h 257175"/>
              <a:gd name="connsiteX2" fmla="*/ 35719 w 41672"/>
              <a:gd name="connsiteY2" fmla="*/ 183357 h 257175"/>
              <a:gd name="connsiteX3" fmla="*/ 38100 w 41672"/>
              <a:gd name="connsiteY3" fmla="*/ 257175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72" h="257175">
                <a:moveTo>
                  <a:pt x="0" y="0"/>
                </a:moveTo>
                <a:cubicBezTo>
                  <a:pt x="14883" y="26392"/>
                  <a:pt x="29766" y="52785"/>
                  <a:pt x="35719" y="83344"/>
                </a:cubicBezTo>
                <a:cubicBezTo>
                  <a:pt x="41672" y="113903"/>
                  <a:pt x="35322" y="154385"/>
                  <a:pt x="35719" y="183357"/>
                </a:cubicBezTo>
                <a:cubicBezTo>
                  <a:pt x="36116" y="212329"/>
                  <a:pt x="37108" y="234752"/>
                  <a:pt x="38100" y="257175"/>
                </a:cubicBezTo>
              </a:path>
            </a:pathLst>
          </a:cu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олилиния 16"/>
          <p:cNvSpPr/>
          <p:nvPr/>
        </p:nvSpPr>
        <p:spPr>
          <a:xfrm>
            <a:off x="2326481" y="4580990"/>
            <a:ext cx="104775" cy="223837"/>
          </a:xfrm>
          <a:custGeom>
            <a:avLst/>
            <a:gdLst>
              <a:gd name="connsiteX0" fmla="*/ 104775 w 104775"/>
              <a:gd name="connsiteY0" fmla="*/ 223837 h 223837"/>
              <a:gd name="connsiteX1" fmla="*/ 54769 w 104775"/>
              <a:gd name="connsiteY1" fmla="*/ 138112 h 223837"/>
              <a:gd name="connsiteX2" fmla="*/ 23813 w 104775"/>
              <a:gd name="connsiteY2" fmla="*/ 64294 h 223837"/>
              <a:gd name="connsiteX3" fmla="*/ 0 w 104775"/>
              <a:gd name="connsiteY3" fmla="*/ 0 h 223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75" h="223837">
                <a:moveTo>
                  <a:pt x="104775" y="223837"/>
                </a:moveTo>
                <a:cubicBezTo>
                  <a:pt x="86519" y="194269"/>
                  <a:pt x="68263" y="164702"/>
                  <a:pt x="54769" y="138112"/>
                </a:cubicBezTo>
                <a:cubicBezTo>
                  <a:pt x="41275" y="111522"/>
                  <a:pt x="32941" y="87313"/>
                  <a:pt x="23813" y="64294"/>
                </a:cubicBezTo>
                <a:cubicBezTo>
                  <a:pt x="14685" y="41275"/>
                  <a:pt x="7342" y="20637"/>
                  <a:pt x="0" y="0"/>
                </a:cubicBez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олилиния 14"/>
          <p:cNvSpPr/>
          <p:nvPr/>
        </p:nvSpPr>
        <p:spPr>
          <a:xfrm>
            <a:off x="2429411" y="4586665"/>
            <a:ext cx="794278" cy="230438"/>
          </a:xfrm>
          <a:custGeom>
            <a:avLst/>
            <a:gdLst>
              <a:gd name="connsiteX0" fmla="*/ 789375 w 794278"/>
              <a:gd name="connsiteY0" fmla="*/ 0 h 230438"/>
              <a:gd name="connsiteX1" fmla="*/ 769763 w 794278"/>
              <a:gd name="connsiteY1" fmla="*/ 83350 h 230438"/>
              <a:gd name="connsiteX2" fmla="*/ 642287 w 794278"/>
              <a:gd name="connsiteY2" fmla="*/ 112768 h 230438"/>
              <a:gd name="connsiteX3" fmla="*/ 475586 w 794278"/>
              <a:gd name="connsiteY3" fmla="*/ 132380 h 230438"/>
              <a:gd name="connsiteX4" fmla="*/ 409397 w 794278"/>
              <a:gd name="connsiteY4" fmla="*/ 134831 h 230438"/>
              <a:gd name="connsiteX5" fmla="*/ 318692 w 794278"/>
              <a:gd name="connsiteY5" fmla="*/ 127477 h 230438"/>
              <a:gd name="connsiteX6" fmla="*/ 242696 w 794278"/>
              <a:gd name="connsiteY6" fmla="*/ 139734 h 230438"/>
              <a:gd name="connsiteX7" fmla="*/ 129928 w 794278"/>
              <a:gd name="connsiteY7" fmla="*/ 178958 h 230438"/>
              <a:gd name="connsiteX8" fmla="*/ 46578 w 794278"/>
              <a:gd name="connsiteY8" fmla="*/ 223084 h 230438"/>
              <a:gd name="connsiteX9" fmla="*/ 0 w 794278"/>
              <a:gd name="connsiteY9" fmla="*/ 223084 h 230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4278" h="230438">
                <a:moveTo>
                  <a:pt x="789375" y="0"/>
                </a:moveTo>
                <a:cubicBezTo>
                  <a:pt x="791826" y="32277"/>
                  <a:pt x="794278" y="64555"/>
                  <a:pt x="769763" y="83350"/>
                </a:cubicBezTo>
                <a:cubicBezTo>
                  <a:pt x="745248" y="102145"/>
                  <a:pt x="691317" y="104596"/>
                  <a:pt x="642287" y="112768"/>
                </a:cubicBezTo>
                <a:cubicBezTo>
                  <a:pt x="593258" y="120940"/>
                  <a:pt x="514401" y="128703"/>
                  <a:pt x="475586" y="132380"/>
                </a:cubicBezTo>
                <a:cubicBezTo>
                  <a:pt x="436771" y="136057"/>
                  <a:pt x="435546" y="135648"/>
                  <a:pt x="409397" y="134831"/>
                </a:cubicBezTo>
                <a:cubicBezTo>
                  <a:pt x="383248" y="134014"/>
                  <a:pt x="346475" y="126660"/>
                  <a:pt x="318692" y="127477"/>
                </a:cubicBezTo>
                <a:cubicBezTo>
                  <a:pt x="290909" y="128294"/>
                  <a:pt x="274157" y="131154"/>
                  <a:pt x="242696" y="139734"/>
                </a:cubicBezTo>
                <a:cubicBezTo>
                  <a:pt x="211235" y="148314"/>
                  <a:pt x="162614" y="165066"/>
                  <a:pt x="129928" y="178958"/>
                </a:cubicBezTo>
                <a:cubicBezTo>
                  <a:pt x="97242" y="192850"/>
                  <a:pt x="68233" y="215730"/>
                  <a:pt x="46578" y="223084"/>
                </a:cubicBezTo>
                <a:cubicBezTo>
                  <a:pt x="24923" y="230438"/>
                  <a:pt x="12461" y="226761"/>
                  <a:pt x="0" y="223084"/>
                </a:cubicBezTo>
              </a:path>
            </a:pathLst>
          </a:custGeom>
          <a:ln w="4445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олилиния 9"/>
          <p:cNvSpPr/>
          <p:nvPr/>
        </p:nvSpPr>
        <p:spPr>
          <a:xfrm>
            <a:off x="3733798" y="4478596"/>
            <a:ext cx="304801" cy="152400"/>
          </a:xfrm>
          <a:custGeom>
            <a:avLst/>
            <a:gdLst>
              <a:gd name="connsiteX0" fmla="*/ 435769 w 435769"/>
              <a:gd name="connsiteY0" fmla="*/ 223837 h 223837"/>
              <a:gd name="connsiteX1" fmla="*/ 361950 w 435769"/>
              <a:gd name="connsiteY1" fmla="*/ 171450 h 223837"/>
              <a:gd name="connsiteX2" fmla="*/ 316707 w 435769"/>
              <a:gd name="connsiteY2" fmla="*/ 119062 h 223837"/>
              <a:gd name="connsiteX3" fmla="*/ 190500 w 435769"/>
              <a:gd name="connsiteY3" fmla="*/ 69056 h 223837"/>
              <a:gd name="connsiteX4" fmla="*/ 109538 w 435769"/>
              <a:gd name="connsiteY4" fmla="*/ 26193 h 223837"/>
              <a:gd name="connsiteX5" fmla="*/ 47625 w 435769"/>
              <a:gd name="connsiteY5" fmla="*/ 19050 h 223837"/>
              <a:gd name="connsiteX6" fmla="*/ 0 w 435769"/>
              <a:gd name="connsiteY6" fmla="*/ 0 h 223837"/>
              <a:gd name="connsiteX7" fmla="*/ 0 w 435769"/>
              <a:gd name="connsiteY7" fmla="*/ 0 h 223837"/>
              <a:gd name="connsiteX8" fmla="*/ 2382 w 435769"/>
              <a:gd name="connsiteY8" fmla="*/ 2381 h 223837"/>
              <a:gd name="connsiteX0" fmla="*/ 435769 w 435769"/>
              <a:gd name="connsiteY0" fmla="*/ 223837 h 223837"/>
              <a:gd name="connsiteX1" fmla="*/ 361950 w 435769"/>
              <a:gd name="connsiteY1" fmla="*/ 171450 h 223837"/>
              <a:gd name="connsiteX2" fmla="*/ 316707 w 435769"/>
              <a:gd name="connsiteY2" fmla="*/ 119062 h 223837"/>
              <a:gd name="connsiteX3" fmla="*/ 190500 w 435769"/>
              <a:gd name="connsiteY3" fmla="*/ 69056 h 223837"/>
              <a:gd name="connsiteX4" fmla="*/ 109538 w 435769"/>
              <a:gd name="connsiteY4" fmla="*/ 26193 h 223837"/>
              <a:gd name="connsiteX5" fmla="*/ 47625 w 435769"/>
              <a:gd name="connsiteY5" fmla="*/ 19050 h 223837"/>
              <a:gd name="connsiteX6" fmla="*/ 0 w 435769"/>
              <a:gd name="connsiteY6" fmla="*/ 0 h 223837"/>
              <a:gd name="connsiteX7" fmla="*/ 0 w 435769"/>
              <a:gd name="connsiteY7" fmla="*/ 0 h 223837"/>
              <a:gd name="connsiteX0" fmla="*/ 523875 w 523875"/>
              <a:gd name="connsiteY0" fmla="*/ 229393 h 229393"/>
              <a:gd name="connsiteX1" fmla="*/ 450056 w 523875"/>
              <a:gd name="connsiteY1" fmla="*/ 177006 h 229393"/>
              <a:gd name="connsiteX2" fmla="*/ 404813 w 523875"/>
              <a:gd name="connsiteY2" fmla="*/ 124618 h 229393"/>
              <a:gd name="connsiteX3" fmla="*/ 278606 w 523875"/>
              <a:gd name="connsiteY3" fmla="*/ 74612 h 229393"/>
              <a:gd name="connsiteX4" fmla="*/ 197644 w 523875"/>
              <a:gd name="connsiteY4" fmla="*/ 31749 h 229393"/>
              <a:gd name="connsiteX5" fmla="*/ 135731 w 523875"/>
              <a:gd name="connsiteY5" fmla="*/ 24606 h 229393"/>
              <a:gd name="connsiteX6" fmla="*/ 88106 w 523875"/>
              <a:gd name="connsiteY6" fmla="*/ 5556 h 229393"/>
              <a:gd name="connsiteX7" fmla="*/ 0 w 523875"/>
              <a:gd name="connsiteY7" fmla="*/ 57943 h 229393"/>
              <a:gd name="connsiteX0" fmla="*/ 435769 w 435769"/>
              <a:gd name="connsiteY0" fmla="*/ 229393 h 229393"/>
              <a:gd name="connsiteX1" fmla="*/ 361950 w 435769"/>
              <a:gd name="connsiteY1" fmla="*/ 177006 h 229393"/>
              <a:gd name="connsiteX2" fmla="*/ 316707 w 435769"/>
              <a:gd name="connsiteY2" fmla="*/ 124618 h 229393"/>
              <a:gd name="connsiteX3" fmla="*/ 190500 w 435769"/>
              <a:gd name="connsiteY3" fmla="*/ 74612 h 229393"/>
              <a:gd name="connsiteX4" fmla="*/ 109538 w 435769"/>
              <a:gd name="connsiteY4" fmla="*/ 31749 h 229393"/>
              <a:gd name="connsiteX5" fmla="*/ 47625 w 435769"/>
              <a:gd name="connsiteY5" fmla="*/ 24606 h 229393"/>
              <a:gd name="connsiteX6" fmla="*/ 0 w 435769"/>
              <a:gd name="connsiteY6" fmla="*/ 5556 h 229393"/>
              <a:gd name="connsiteX0" fmla="*/ 447675 w 447675"/>
              <a:gd name="connsiteY0" fmla="*/ 209153 h 209153"/>
              <a:gd name="connsiteX1" fmla="*/ 373856 w 447675"/>
              <a:gd name="connsiteY1" fmla="*/ 156766 h 209153"/>
              <a:gd name="connsiteX2" fmla="*/ 328613 w 447675"/>
              <a:gd name="connsiteY2" fmla="*/ 104378 h 209153"/>
              <a:gd name="connsiteX3" fmla="*/ 202406 w 447675"/>
              <a:gd name="connsiteY3" fmla="*/ 54372 h 209153"/>
              <a:gd name="connsiteX4" fmla="*/ 121444 w 447675"/>
              <a:gd name="connsiteY4" fmla="*/ 11509 h 209153"/>
              <a:gd name="connsiteX5" fmla="*/ 59531 w 447675"/>
              <a:gd name="connsiteY5" fmla="*/ 4366 h 209153"/>
              <a:gd name="connsiteX6" fmla="*/ 0 w 447675"/>
              <a:gd name="connsiteY6" fmla="*/ 37703 h 209153"/>
              <a:gd name="connsiteX0" fmla="*/ 600075 w 600075"/>
              <a:gd name="connsiteY0" fmla="*/ 209153 h 209153"/>
              <a:gd name="connsiteX1" fmla="*/ 526256 w 600075"/>
              <a:gd name="connsiteY1" fmla="*/ 156766 h 209153"/>
              <a:gd name="connsiteX2" fmla="*/ 481013 w 600075"/>
              <a:gd name="connsiteY2" fmla="*/ 104378 h 209153"/>
              <a:gd name="connsiteX3" fmla="*/ 354806 w 600075"/>
              <a:gd name="connsiteY3" fmla="*/ 54372 h 209153"/>
              <a:gd name="connsiteX4" fmla="*/ 273844 w 600075"/>
              <a:gd name="connsiteY4" fmla="*/ 11509 h 209153"/>
              <a:gd name="connsiteX5" fmla="*/ 211931 w 600075"/>
              <a:gd name="connsiteY5" fmla="*/ 4366 h 209153"/>
              <a:gd name="connsiteX6" fmla="*/ 0 w 600075"/>
              <a:gd name="connsiteY6" fmla="*/ 37703 h 209153"/>
              <a:gd name="connsiteX0" fmla="*/ 388144 w 388144"/>
              <a:gd name="connsiteY0" fmla="*/ 209153 h 209153"/>
              <a:gd name="connsiteX1" fmla="*/ 314325 w 388144"/>
              <a:gd name="connsiteY1" fmla="*/ 156766 h 209153"/>
              <a:gd name="connsiteX2" fmla="*/ 269082 w 388144"/>
              <a:gd name="connsiteY2" fmla="*/ 104378 h 209153"/>
              <a:gd name="connsiteX3" fmla="*/ 142875 w 388144"/>
              <a:gd name="connsiteY3" fmla="*/ 54372 h 209153"/>
              <a:gd name="connsiteX4" fmla="*/ 61913 w 388144"/>
              <a:gd name="connsiteY4" fmla="*/ 11509 h 209153"/>
              <a:gd name="connsiteX5" fmla="*/ 0 w 388144"/>
              <a:gd name="connsiteY5" fmla="*/ 4366 h 209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8144" h="209153">
                <a:moveTo>
                  <a:pt x="388144" y="209153"/>
                </a:moveTo>
                <a:cubicBezTo>
                  <a:pt x="361156" y="191690"/>
                  <a:pt x="334169" y="174228"/>
                  <a:pt x="314325" y="156766"/>
                </a:cubicBezTo>
                <a:cubicBezTo>
                  <a:pt x="294481" y="139304"/>
                  <a:pt x="297657" y="121444"/>
                  <a:pt x="269082" y="104378"/>
                </a:cubicBezTo>
                <a:cubicBezTo>
                  <a:pt x="240507" y="87312"/>
                  <a:pt x="177403" y="69850"/>
                  <a:pt x="142875" y="54372"/>
                </a:cubicBezTo>
                <a:cubicBezTo>
                  <a:pt x="108347" y="38894"/>
                  <a:pt x="85725" y="19843"/>
                  <a:pt x="61913" y="11509"/>
                </a:cubicBezTo>
                <a:cubicBezTo>
                  <a:pt x="38101" y="3175"/>
                  <a:pt x="45641" y="0"/>
                  <a:pt x="0" y="4366"/>
                </a:cubicBezTo>
              </a:path>
            </a:pathLst>
          </a:custGeom>
          <a:ln w="4445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олилиния 10"/>
          <p:cNvSpPr/>
          <p:nvPr/>
        </p:nvSpPr>
        <p:spPr>
          <a:xfrm>
            <a:off x="4902994" y="4864359"/>
            <a:ext cx="126206" cy="30956"/>
          </a:xfrm>
          <a:custGeom>
            <a:avLst/>
            <a:gdLst>
              <a:gd name="connsiteX0" fmla="*/ 159544 w 159544"/>
              <a:gd name="connsiteY0" fmla="*/ 0 h 34131"/>
              <a:gd name="connsiteX1" fmla="*/ 33338 w 159544"/>
              <a:gd name="connsiteY1" fmla="*/ 30956 h 34131"/>
              <a:gd name="connsiteX2" fmla="*/ 0 w 159544"/>
              <a:gd name="connsiteY2" fmla="*/ 19050 h 34131"/>
              <a:gd name="connsiteX0" fmla="*/ 126206 w 126206"/>
              <a:gd name="connsiteY0" fmla="*/ 0 h 30956"/>
              <a:gd name="connsiteX1" fmla="*/ 0 w 126206"/>
              <a:gd name="connsiteY1" fmla="*/ 30956 h 30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6206" h="30956">
                <a:moveTo>
                  <a:pt x="126206" y="0"/>
                </a:moveTo>
                <a:cubicBezTo>
                  <a:pt x="76398" y="13890"/>
                  <a:pt x="26591" y="27781"/>
                  <a:pt x="0" y="30956"/>
                </a:cubicBezTo>
              </a:path>
            </a:pathLst>
          </a:custGeom>
          <a:ln w="44450" cmpd="dbl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олилиния 16"/>
          <p:cNvSpPr/>
          <p:nvPr/>
        </p:nvSpPr>
        <p:spPr>
          <a:xfrm>
            <a:off x="4038601" y="4630996"/>
            <a:ext cx="757238" cy="180975"/>
          </a:xfrm>
          <a:custGeom>
            <a:avLst/>
            <a:gdLst>
              <a:gd name="connsiteX0" fmla="*/ 683419 w 683419"/>
              <a:gd name="connsiteY0" fmla="*/ 154781 h 154781"/>
              <a:gd name="connsiteX1" fmla="*/ 623887 w 683419"/>
              <a:gd name="connsiteY1" fmla="*/ 119062 h 154781"/>
              <a:gd name="connsiteX2" fmla="*/ 578644 w 683419"/>
              <a:gd name="connsiteY2" fmla="*/ 45244 h 154781"/>
              <a:gd name="connsiteX3" fmla="*/ 507206 w 683419"/>
              <a:gd name="connsiteY3" fmla="*/ 40481 h 154781"/>
              <a:gd name="connsiteX4" fmla="*/ 357187 w 683419"/>
              <a:gd name="connsiteY4" fmla="*/ 16669 h 154781"/>
              <a:gd name="connsiteX5" fmla="*/ 269081 w 683419"/>
              <a:gd name="connsiteY5" fmla="*/ 28575 h 154781"/>
              <a:gd name="connsiteX6" fmla="*/ 211931 w 683419"/>
              <a:gd name="connsiteY6" fmla="*/ 26194 h 154781"/>
              <a:gd name="connsiteX7" fmla="*/ 178594 w 683419"/>
              <a:gd name="connsiteY7" fmla="*/ 64294 h 154781"/>
              <a:gd name="connsiteX8" fmla="*/ 135731 w 683419"/>
              <a:gd name="connsiteY8" fmla="*/ 40481 h 154781"/>
              <a:gd name="connsiteX9" fmla="*/ 69056 w 683419"/>
              <a:gd name="connsiteY9" fmla="*/ 40481 h 154781"/>
              <a:gd name="connsiteX10" fmla="*/ 0 w 683419"/>
              <a:gd name="connsiteY10" fmla="*/ 0 h 15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83419" h="154781">
                <a:moveTo>
                  <a:pt x="683419" y="154781"/>
                </a:moveTo>
                <a:cubicBezTo>
                  <a:pt x="662384" y="146049"/>
                  <a:pt x="641349" y="137318"/>
                  <a:pt x="623887" y="119062"/>
                </a:cubicBezTo>
                <a:cubicBezTo>
                  <a:pt x="606425" y="100806"/>
                  <a:pt x="598091" y="58341"/>
                  <a:pt x="578644" y="45244"/>
                </a:cubicBezTo>
                <a:cubicBezTo>
                  <a:pt x="559197" y="32147"/>
                  <a:pt x="544116" y="45244"/>
                  <a:pt x="507206" y="40481"/>
                </a:cubicBezTo>
                <a:cubicBezTo>
                  <a:pt x="470297" y="35719"/>
                  <a:pt x="396874" y="18653"/>
                  <a:pt x="357187" y="16669"/>
                </a:cubicBezTo>
                <a:cubicBezTo>
                  <a:pt x="317500" y="14685"/>
                  <a:pt x="293290" y="26988"/>
                  <a:pt x="269081" y="28575"/>
                </a:cubicBezTo>
                <a:cubicBezTo>
                  <a:pt x="244872" y="30162"/>
                  <a:pt x="227012" y="20241"/>
                  <a:pt x="211931" y="26194"/>
                </a:cubicBezTo>
                <a:cubicBezTo>
                  <a:pt x="196850" y="32147"/>
                  <a:pt x="191294" y="61913"/>
                  <a:pt x="178594" y="64294"/>
                </a:cubicBezTo>
                <a:cubicBezTo>
                  <a:pt x="165894" y="66675"/>
                  <a:pt x="153987" y="44450"/>
                  <a:pt x="135731" y="40481"/>
                </a:cubicBezTo>
                <a:cubicBezTo>
                  <a:pt x="117475" y="36512"/>
                  <a:pt x="91678" y="47228"/>
                  <a:pt x="69056" y="40481"/>
                </a:cubicBezTo>
                <a:cubicBezTo>
                  <a:pt x="46434" y="33734"/>
                  <a:pt x="23217" y="16867"/>
                  <a:pt x="0" y="0"/>
                </a:cubicBezTo>
              </a:path>
            </a:pathLst>
          </a:custGeom>
          <a:ln w="41275" cmpd="dbl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Полилиния 14"/>
          <p:cNvSpPr/>
          <p:nvPr/>
        </p:nvSpPr>
        <p:spPr>
          <a:xfrm>
            <a:off x="4791075" y="4811971"/>
            <a:ext cx="114300" cy="85725"/>
          </a:xfrm>
          <a:custGeom>
            <a:avLst/>
            <a:gdLst>
              <a:gd name="connsiteX0" fmla="*/ 114300 w 114300"/>
              <a:gd name="connsiteY0" fmla="*/ 85725 h 85725"/>
              <a:gd name="connsiteX1" fmla="*/ 69056 w 114300"/>
              <a:gd name="connsiteY1" fmla="*/ 47625 h 85725"/>
              <a:gd name="connsiteX2" fmla="*/ 59531 w 114300"/>
              <a:gd name="connsiteY2" fmla="*/ 14288 h 85725"/>
              <a:gd name="connsiteX3" fmla="*/ 0 w 114300"/>
              <a:gd name="connsiteY3" fmla="*/ 0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300" h="85725">
                <a:moveTo>
                  <a:pt x="114300" y="85725"/>
                </a:moveTo>
                <a:cubicBezTo>
                  <a:pt x="96242" y="72628"/>
                  <a:pt x="78184" y="59531"/>
                  <a:pt x="69056" y="47625"/>
                </a:cubicBezTo>
                <a:cubicBezTo>
                  <a:pt x="59928" y="35719"/>
                  <a:pt x="71040" y="22226"/>
                  <a:pt x="59531" y="14288"/>
                </a:cubicBezTo>
                <a:cubicBezTo>
                  <a:pt x="48022" y="6351"/>
                  <a:pt x="24011" y="3175"/>
                  <a:pt x="0" y="0"/>
                </a:cubicBezTo>
              </a:path>
            </a:pathLst>
          </a:custGeom>
          <a:ln w="38100" cmpd="dbl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олилиния 10"/>
          <p:cNvSpPr/>
          <p:nvPr/>
        </p:nvSpPr>
        <p:spPr>
          <a:xfrm>
            <a:off x="3231356" y="4478596"/>
            <a:ext cx="502443" cy="107156"/>
          </a:xfrm>
          <a:custGeom>
            <a:avLst/>
            <a:gdLst>
              <a:gd name="connsiteX0" fmla="*/ 485775 w 485775"/>
              <a:gd name="connsiteY0" fmla="*/ 16668 h 154780"/>
              <a:gd name="connsiteX1" fmla="*/ 388144 w 485775"/>
              <a:gd name="connsiteY1" fmla="*/ 4762 h 154780"/>
              <a:gd name="connsiteX2" fmla="*/ 290513 w 485775"/>
              <a:gd name="connsiteY2" fmla="*/ 45243 h 154780"/>
              <a:gd name="connsiteX3" fmla="*/ 190500 w 485775"/>
              <a:gd name="connsiteY3" fmla="*/ 100012 h 154780"/>
              <a:gd name="connsiteX4" fmla="*/ 104775 w 485775"/>
              <a:gd name="connsiteY4" fmla="*/ 130968 h 154780"/>
              <a:gd name="connsiteX5" fmla="*/ 0 w 485775"/>
              <a:gd name="connsiteY5" fmla="*/ 154780 h 154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5775" h="154780">
                <a:moveTo>
                  <a:pt x="485775" y="16668"/>
                </a:moveTo>
                <a:cubicBezTo>
                  <a:pt x="453231" y="8334"/>
                  <a:pt x="420688" y="0"/>
                  <a:pt x="388144" y="4762"/>
                </a:cubicBezTo>
                <a:cubicBezTo>
                  <a:pt x="355600" y="9524"/>
                  <a:pt x="323454" y="29368"/>
                  <a:pt x="290513" y="45243"/>
                </a:cubicBezTo>
                <a:cubicBezTo>
                  <a:pt x="257572" y="61118"/>
                  <a:pt x="221456" y="85725"/>
                  <a:pt x="190500" y="100012"/>
                </a:cubicBezTo>
                <a:cubicBezTo>
                  <a:pt x="159544" y="114300"/>
                  <a:pt x="136525" y="121840"/>
                  <a:pt x="104775" y="130968"/>
                </a:cubicBezTo>
                <a:cubicBezTo>
                  <a:pt x="73025" y="140096"/>
                  <a:pt x="36512" y="147438"/>
                  <a:pt x="0" y="154780"/>
                </a:cubicBezTo>
              </a:path>
            </a:pathLst>
          </a:cu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Freeform 1"/>
          <p:cNvSpPr/>
          <p:nvPr/>
        </p:nvSpPr>
        <p:spPr>
          <a:xfrm>
            <a:off x="6433820" y="5763836"/>
            <a:ext cx="226060" cy="459740"/>
          </a:xfrm>
          <a:custGeom>
            <a:avLst/>
            <a:gdLst>
              <a:gd name="connsiteX0" fmla="*/ 226060 w 226060"/>
              <a:gd name="connsiteY0" fmla="*/ 0 h 459740"/>
              <a:gd name="connsiteX1" fmla="*/ 213360 w 226060"/>
              <a:gd name="connsiteY1" fmla="*/ 10160 h 459740"/>
              <a:gd name="connsiteX2" fmla="*/ 205740 w 226060"/>
              <a:gd name="connsiteY2" fmla="*/ 15240 h 459740"/>
              <a:gd name="connsiteX3" fmla="*/ 187960 w 226060"/>
              <a:gd name="connsiteY3" fmla="*/ 33020 h 459740"/>
              <a:gd name="connsiteX4" fmla="*/ 180340 w 226060"/>
              <a:gd name="connsiteY4" fmla="*/ 50800 h 459740"/>
              <a:gd name="connsiteX5" fmla="*/ 165100 w 226060"/>
              <a:gd name="connsiteY5" fmla="*/ 71120 h 459740"/>
              <a:gd name="connsiteX6" fmla="*/ 152400 w 226060"/>
              <a:gd name="connsiteY6" fmla="*/ 88900 h 459740"/>
              <a:gd name="connsiteX7" fmla="*/ 142240 w 226060"/>
              <a:gd name="connsiteY7" fmla="*/ 104140 h 459740"/>
              <a:gd name="connsiteX8" fmla="*/ 129540 w 226060"/>
              <a:gd name="connsiteY8" fmla="*/ 119380 h 459740"/>
              <a:gd name="connsiteX9" fmla="*/ 124460 w 226060"/>
              <a:gd name="connsiteY9" fmla="*/ 132080 h 459740"/>
              <a:gd name="connsiteX10" fmla="*/ 116840 w 226060"/>
              <a:gd name="connsiteY10" fmla="*/ 142240 h 459740"/>
              <a:gd name="connsiteX11" fmla="*/ 111760 w 226060"/>
              <a:gd name="connsiteY11" fmla="*/ 149860 h 459740"/>
              <a:gd name="connsiteX12" fmla="*/ 104140 w 226060"/>
              <a:gd name="connsiteY12" fmla="*/ 162560 h 459740"/>
              <a:gd name="connsiteX13" fmla="*/ 93980 w 226060"/>
              <a:gd name="connsiteY13" fmla="*/ 175260 h 459740"/>
              <a:gd name="connsiteX14" fmla="*/ 83820 w 226060"/>
              <a:gd name="connsiteY14" fmla="*/ 190500 h 459740"/>
              <a:gd name="connsiteX15" fmla="*/ 68580 w 226060"/>
              <a:gd name="connsiteY15" fmla="*/ 213360 h 459740"/>
              <a:gd name="connsiteX16" fmla="*/ 60960 w 226060"/>
              <a:gd name="connsiteY16" fmla="*/ 215900 h 459740"/>
              <a:gd name="connsiteX17" fmla="*/ 45720 w 226060"/>
              <a:gd name="connsiteY17" fmla="*/ 226060 h 459740"/>
              <a:gd name="connsiteX18" fmla="*/ 38100 w 226060"/>
              <a:gd name="connsiteY18" fmla="*/ 241300 h 459740"/>
              <a:gd name="connsiteX19" fmla="*/ 35560 w 226060"/>
              <a:gd name="connsiteY19" fmla="*/ 248920 h 459740"/>
              <a:gd name="connsiteX20" fmla="*/ 33020 w 226060"/>
              <a:gd name="connsiteY20" fmla="*/ 259080 h 459740"/>
              <a:gd name="connsiteX21" fmla="*/ 25400 w 226060"/>
              <a:gd name="connsiteY21" fmla="*/ 269240 h 459740"/>
              <a:gd name="connsiteX22" fmla="*/ 17780 w 226060"/>
              <a:gd name="connsiteY22" fmla="*/ 289560 h 459740"/>
              <a:gd name="connsiteX23" fmla="*/ 10160 w 226060"/>
              <a:gd name="connsiteY23" fmla="*/ 302260 h 459740"/>
              <a:gd name="connsiteX24" fmla="*/ 5080 w 226060"/>
              <a:gd name="connsiteY24" fmla="*/ 330200 h 459740"/>
              <a:gd name="connsiteX25" fmla="*/ 2540 w 226060"/>
              <a:gd name="connsiteY25" fmla="*/ 337820 h 459740"/>
              <a:gd name="connsiteX26" fmla="*/ 0 w 226060"/>
              <a:gd name="connsiteY26" fmla="*/ 347980 h 459740"/>
              <a:gd name="connsiteX27" fmla="*/ 2540 w 226060"/>
              <a:gd name="connsiteY27" fmla="*/ 406400 h 459740"/>
              <a:gd name="connsiteX28" fmla="*/ 5080 w 226060"/>
              <a:gd name="connsiteY28" fmla="*/ 416560 h 459740"/>
              <a:gd name="connsiteX29" fmla="*/ 12700 w 226060"/>
              <a:gd name="connsiteY29" fmla="*/ 429260 h 459740"/>
              <a:gd name="connsiteX30" fmla="*/ 22860 w 226060"/>
              <a:gd name="connsiteY30" fmla="*/ 444500 h 459740"/>
              <a:gd name="connsiteX31" fmla="*/ 27940 w 226060"/>
              <a:gd name="connsiteY31" fmla="*/ 459740 h 45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26060" h="459740">
                <a:moveTo>
                  <a:pt x="226060" y="0"/>
                </a:moveTo>
                <a:cubicBezTo>
                  <a:pt x="221827" y="3387"/>
                  <a:pt x="217697" y="6907"/>
                  <a:pt x="213360" y="10160"/>
                </a:cubicBezTo>
                <a:cubicBezTo>
                  <a:pt x="210918" y="11992"/>
                  <a:pt x="207899" y="13081"/>
                  <a:pt x="205740" y="15240"/>
                </a:cubicBezTo>
                <a:cubicBezTo>
                  <a:pt x="182033" y="38947"/>
                  <a:pt x="215053" y="12700"/>
                  <a:pt x="187960" y="33020"/>
                </a:cubicBezTo>
                <a:cubicBezTo>
                  <a:pt x="185702" y="39793"/>
                  <a:pt x="184525" y="44523"/>
                  <a:pt x="180340" y="50800"/>
                </a:cubicBezTo>
                <a:cubicBezTo>
                  <a:pt x="175644" y="57845"/>
                  <a:pt x="168886" y="63547"/>
                  <a:pt x="165100" y="71120"/>
                </a:cubicBezTo>
                <a:cubicBezTo>
                  <a:pt x="158414" y="84493"/>
                  <a:pt x="162697" y="78603"/>
                  <a:pt x="152400" y="88900"/>
                </a:cubicBezTo>
                <a:cubicBezTo>
                  <a:pt x="147936" y="102291"/>
                  <a:pt x="152810" y="91456"/>
                  <a:pt x="142240" y="104140"/>
                </a:cubicBezTo>
                <a:cubicBezTo>
                  <a:pt x="124559" y="125358"/>
                  <a:pt x="151802" y="97118"/>
                  <a:pt x="129540" y="119380"/>
                </a:cubicBezTo>
                <a:cubicBezTo>
                  <a:pt x="127847" y="123613"/>
                  <a:pt x="126674" y="128094"/>
                  <a:pt x="124460" y="132080"/>
                </a:cubicBezTo>
                <a:cubicBezTo>
                  <a:pt x="122404" y="135781"/>
                  <a:pt x="119301" y="138795"/>
                  <a:pt x="116840" y="142240"/>
                </a:cubicBezTo>
                <a:cubicBezTo>
                  <a:pt x="115066" y="144724"/>
                  <a:pt x="113378" y="147271"/>
                  <a:pt x="111760" y="149860"/>
                </a:cubicBezTo>
                <a:cubicBezTo>
                  <a:pt x="109143" y="154046"/>
                  <a:pt x="106971" y="158516"/>
                  <a:pt x="104140" y="162560"/>
                </a:cubicBezTo>
                <a:cubicBezTo>
                  <a:pt x="101031" y="167001"/>
                  <a:pt x="97169" y="170876"/>
                  <a:pt x="93980" y="175260"/>
                </a:cubicBezTo>
                <a:cubicBezTo>
                  <a:pt x="90389" y="180198"/>
                  <a:pt x="83820" y="190500"/>
                  <a:pt x="83820" y="190500"/>
                </a:cubicBezTo>
                <a:cubicBezTo>
                  <a:pt x="80508" y="203747"/>
                  <a:pt x="82582" y="202859"/>
                  <a:pt x="68580" y="213360"/>
                </a:cubicBezTo>
                <a:cubicBezTo>
                  <a:pt x="66438" y="214966"/>
                  <a:pt x="63300" y="214600"/>
                  <a:pt x="60960" y="215900"/>
                </a:cubicBezTo>
                <a:cubicBezTo>
                  <a:pt x="55623" y="218865"/>
                  <a:pt x="45720" y="226060"/>
                  <a:pt x="45720" y="226060"/>
                </a:cubicBezTo>
                <a:cubicBezTo>
                  <a:pt x="39336" y="245213"/>
                  <a:pt x="47948" y="221605"/>
                  <a:pt x="38100" y="241300"/>
                </a:cubicBezTo>
                <a:cubicBezTo>
                  <a:pt x="36903" y="243695"/>
                  <a:pt x="36296" y="246346"/>
                  <a:pt x="35560" y="248920"/>
                </a:cubicBezTo>
                <a:cubicBezTo>
                  <a:pt x="34601" y="252277"/>
                  <a:pt x="34581" y="255958"/>
                  <a:pt x="33020" y="259080"/>
                </a:cubicBezTo>
                <a:cubicBezTo>
                  <a:pt x="31127" y="262866"/>
                  <a:pt x="27644" y="265650"/>
                  <a:pt x="25400" y="269240"/>
                </a:cubicBezTo>
                <a:cubicBezTo>
                  <a:pt x="12747" y="289485"/>
                  <a:pt x="26781" y="269307"/>
                  <a:pt x="17780" y="289560"/>
                </a:cubicBezTo>
                <a:cubicBezTo>
                  <a:pt x="15775" y="294071"/>
                  <a:pt x="12700" y="298027"/>
                  <a:pt x="10160" y="302260"/>
                </a:cubicBezTo>
                <a:cubicBezTo>
                  <a:pt x="2630" y="332380"/>
                  <a:pt x="14181" y="284695"/>
                  <a:pt x="5080" y="330200"/>
                </a:cubicBezTo>
                <a:cubicBezTo>
                  <a:pt x="4555" y="332825"/>
                  <a:pt x="3276" y="335246"/>
                  <a:pt x="2540" y="337820"/>
                </a:cubicBezTo>
                <a:cubicBezTo>
                  <a:pt x="1581" y="341177"/>
                  <a:pt x="847" y="344593"/>
                  <a:pt x="0" y="347980"/>
                </a:cubicBezTo>
                <a:cubicBezTo>
                  <a:pt x="847" y="367453"/>
                  <a:pt x="1100" y="386962"/>
                  <a:pt x="2540" y="406400"/>
                </a:cubicBezTo>
                <a:cubicBezTo>
                  <a:pt x="2798" y="409881"/>
                  <a:pt x="3662" y="413370"/>
                  <a:pt x="5080" y="416560"/>
                </a:cubicBezTo>
                <a:cubicBezTo>
                  <a:pt x="7085" y="421071"/>
                  <a:pt x="10492" y="424844"/>
                  <a:pt x="12700" y="429260"/>
                </a:cubicBezTo>
                <a:cubicBezTo>
                  <a:pt x="20052" y="443964"/>
                  <a:pt x="8415" y="430055"/>
                  <a:pt x="22860" y="444500"/>
                </a:cubicBezTo>
                <a:cubicBezTo>
                  <a:pt x="25635" y="458374"/>
                  <a:pt x="22347" y="454147"/>
                  <a:pt x="27940" y="459740"/>
                </a:cubicBezTo>
              </a:path>
            </a:pathLst>
          </a:cu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322576" y="3981772"/>
            <a:ext cx="896112" cy="621792"/>
          </a:xfrm>
          <a:custGeom>
            <a:avLst/>
            <a:gdLst>
              <a:gd name="connsiteX0" fmla="*/ 896112 w 896112"/>
              <a:gd name="connsiteY0" fmla="*/ 621792 h 621792"/>
              <a:gd name="connsiteX1" fmla="*/ 865632 w 896112"/>
              <a:gd name="connsiteY1" fmla="*/ 615696 h 621792"/>
              <a:gd name="connsiteX2" fmla="*/ 847344 w 896112"/>
              <a:gd name="connsiteY2" fmla="*/ 603504 h 621792"/>
              <a:gd name="connsiteX3" fmla="*/ 822960 w 896112"/>
              <a:gd name="connsiteY3" fmla="*/ 597408 h 621792"/>
              <a:gd name="connsiteX4" fmla="*/ 786384 w 896112"/>
              <a:gd name="connsiteY4" fmla="*/ 573024 h 621792"/>
              <a:gd name="connsiteX5" fmla="*/ 743712 w 896112"/>
              <a:gd name="connsiteY5" fmla="*/ 560832 h 621792"/>
              <a:gd name="connsiteX6" fmla="*/ 725424 w 896112"/>
              <a:gd name="connsiteY6" fmla="*/ 542544 h 621792"/>
              <a:gd name="connsiteX7" fmla="*/ 682752 w 896112"/>
              <a:gd name="connsiteY7" fmla="*/ 512064 h 621792"/>
              <a:gd name="connsiteX8" fmla="*/ 670560 w 896112"/>
              <a:gd name="connsiteY8" fmla="*/ 493776 h 621792"/>
              <a:gd name="connsiteX9" fmla="*/ 633984 w 896112"/>
              <a:gd name="connsiteY9" fmla="*/ 457200 h 621792"/>
              <a:gd name="connsiteX10" fmla="*/ 615696 w 896112"/>
              <a:gd name="connsiteY10" fmla="*/ 438912 h 621792"/>
              <a:gd name="connsiteX11" fmla="*/ 579120 w 896112"/>
              <a:gd name="connsiteY11" fmla="*/ 420624 h 621792"/>
              <a:gd name="connsiteX12" fmla="*/ 560832 w 896112"/>
              <a:gd name="connsiteY12" fmla="*/ 408432 h 621792"/>
              <a:gd name="connsiteX13" fmla="*/ 505968 w 896112"/>
              <a:gd name="connsiteY13" fmla="*/ 396240 h 621792"/>
              <a:gd name="connsiteX14" fmla="*/ 487680 w 896112"/>
              <a:gd name="connsiteY14" fmla="*/ 384048 h 621792"/>
              <a:gd name="connsiteX15" fmla="*/ 469392 w 896112"/>
              <a:gd name="connsiteY15" fmla="*/ 377952 h 621792"/>
              <a:gd name="connsiteX16" fmla="*/ 396240 w 896112"/>
              <a:gd name="connsiteY16" fmla="*/ 365760 h 621792"/>
              <a:gd name="connsiteX17" fmla="*/ 341376 w 896112"/>
              <a:gd name="connsiteY17" fmla="*/ 316992 h 621792"/>
              <a:gd name="connsiteX18" fmla="*/ 316992 w 896112"/>
              <a:gd name="connsiteY18" fmla="*/ 310896 h 621792"/>
              <a:gd name="connsiteX19" fmla="*/ 262128 w 896112"/>
              <a:gd name="connsiteY19" fmla="*/ 268224 h 621792"/>
              <a:gd name="connsiteX20" fmla="*/ 219456 w 896112"/>
              <a:gd name="connsiteY20" fmla="*/ 237744 h 621792"/>
              <a:gd name="connsiteX21" fmla="*/ 195072 w 896112"/>
              <a:gd name="connsiteY21" fmla="*/ 231648 h 621792"/>
              <a:gd name="connsiteX22" fmla="*/ 152400 w 896112"/>
              <a:gd name="connsiteY22" fmla="*/ 188976 h 621792"/>
              <a:gd name="connsiteX23" fmla="*/ 140208 w 896112"/>
              <a:gd name="connsiteY23" fmla="*/ 140208 h 621792"/>
              <a:gd name="connsiteX24" fmla="*/ 134112 w 896112"/>
              <a:gd name="connsiteY24" fmla="*/ 115824 h 621792"/>
              <a:gd name="connsiteX25" fmla="*/ 115824 w 896112"/>
              <a:gd name="connsiteY25" fmla="*/ 97536 h 621792"/>
              <a:gd name="connsiteX26" fmla="*/ 103632 w 896112"/>
              <a:gd name="connsiteY26" fmla="*/ 79248 h 621792"/>
              <a:gd name="connsiteX27" fmla="*/ 97536 w 896112"/>
              <a:gd name="connsiteY27" fmla="*/ 54864 h 621792"/>
              <a:gd name="connsiteX28" fmla="*/ 79248 w 896112"/>
              <a:gd name="connsiteY28" fmla="*/ 48768 h 621792"/>
              <a:gd name="connsiteX29" fmla="*/ 48768 w 896112"/>
              <a:gd name="connsiteY29" fmla="*/ 36576 h 621792"/>
              <a:gd name="connsiteX30" fmla="*/ 18288 w 896112"/>
              <a:gd name="connsiteY30" fmla="*/ 6096 h 621792"/>
              <a:gd name="connsiteX31" fmla="*/ 0 w 896112"/>
              <a:gd name="connsiteY31" fmla="*/ 0 h 621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96112" h="621792">
                <a:moveTo>
                  <a:pt x="896112" y="621792"/>
                </a:moveTo>
                <a:cubicBezTo>
                  <a:pt x="885952" y="619760"/>
                  <a:pt x="875334" y="619334"/>
                  <a:pt x="865632" y="615696"/>
                </a:cubicBezTo>
                <a:cubicBezTo>
                  <a:pt x="858772" y="613124"/>
                  <a:pt x="854078" y="606390"/>
                  <a:pt x="847344" y="603504"/>
                </a:cubicBezTo>
                <a:cubicBezTo>
                  <a:pt x="839643" y="600204"/>
                  <a:pt x="831088" y="599440"/>
                  <a:pt x="822960" y="597408"/>
                </a:cubicBezTo>
                <a:cubicBezTo>
                  <a:pt x="810768" y="589280"/>
                  <a:pt x="800599" y="576578"/>
                  <a:pt x="786384" y="573024"/>
                </a:cubicBezTo>
                <a:cubicBezTo>
                  <a:pt x="755766" y="565370"/>
                  <a:pt x="769948" y="569577"/>
                  <a:pt x="743712" y="560832"/>
                </a:cubicBezTo>
                <a:cubicBezTo>
                  <a:pt x="737616" y="554736"/>
                  <a:pt x="732047" y="548063"/>
                  <a:pt x="725424" y="542544"/>
                </a:cubicBezTo>
                <a:cubicBezTo>
                  <a:pt x="704656" y="525237"/>
                  <a:pt x="704713" y="534025"/>
                  <a:pt x="682752" y="512064"/>
                </a:cubicBezTo>
                <a:cubicBezTo>
                  <a:pt x="677571" y="506883"/>
                  <a:pt x="675427" y="499252"/>
                  <a:pt x="670560" y="493776"/>
                </a:cubicBezTo>
                <a:cubicBezTo>
                  <a:pt x="659105" y="480889"/>
                  <a:pt x="646176" y="469392"/>
                  <a:pt x="633984" y="457200"/>
                </a:cubicBezTo>
                <a:cubicBezTo>
                  <a:pt x="627888" y="451104"/>
                  <a:pt x="622869" y="443694"/>
                  <a:pt x="615696" y="438912"/>
                </a:cubicBezTo>
                <a:cubicBezTo>
                  <a:pt x="563285" y="403971"/>
                  <a:pt x="629597" y="445863"/>
                  <a:pt x="579120" y="420624"/>
                </a:cubicBezTo>
                <a:cubicBezTo>
                  <a:pt x="572567" y="417347"/>
                  <a:pt x="567385" y="411709"/>
                  <a:pt x="560832" y="408432"/>
                </a:cubicBezTo>
                <a:cubicBezTo>
                  <a:pt x="545825" y="400929"/>
                  <a:pt x="520016" y="398581"/>
                  <a:pt x="505968" y="396240"/>
                </a:cubicBezTo>
                <a:cubicBezTo>
                  <a:pt x="499872" y="392176"/>
                  <a:pt x="494233" y="387325"/>
                  <a:pt x="487680" y="384048"/>
                </a:cubicBezTo>
                <a:cubicBezTo>
                  <a:pt x="481933" y="381174"/>
                  <a:pt x="475571" y="379717"/>
                  <a:pt x="469392" y="377952"/>
                </a:cubicBezTo>
                <a:cubicBezTo>
                  <a:pt x="438065" y="369001"/>
                  <a:pt x="435820" y="370707"/>
                  <a:pt x="396240" y="365760"/>
                </a:cubicBezTo>
                <a:cubicBezTo>
                  <a:pt x="386484" y="356004"/>
                  <a:pt x="360413" y="325151"/>
                  <a:pt x="341376" y="316992"/>
                </a:cubicBezTo>
                <a:cubicBezTo>
                  <a:pt x="333675" y="313692"/>
                  <a:pt x="325120" y="312928"/>
                  <a:pt x="316992" y="310896"/>
                </a:cubicBezTo>
                <a:cubicBezTo>
                  <a:pt x="279763" y="273667"/>
                  <a:pt x="320460" y="311973"/>
                  <a:pt x="262128" y="268224"/>
                </a:cubicBezTo>
                <a:cubicBezTo>
                  <a:pt x="259352" y="266142"/>
                  <a:pt x="226389" y="240715"/>
                  <a:pt x="219456" y="237744"/>
                </a:cubicBezTo>
                <a:cubicBezTo>
                  <a:pt x="211755" y="234444"/>
                  <a:pt x="203200" y="233680"/>
                  <a:pt x="195072" y="231648"/>
                </a:cubicBezTo>
                <a:cubicBezTo>
                  <a:pt x="167124" y="189725"/>
                  <a:pt x="184589" y="199706"/>
                  <a:pt x="152400" y="188976"/>
                </a:cubicBezTo>
                <a:cubicBezTo>
                  <a:pt x="141507" y="156296"/>
                  <a:pt x="150016" y="184345"/>
                  <a:pt x="140208" y="140208"/>
                </a:cubicBezTo>
                <a:cubicBezTo>
                  <a:pt x="138391" y="132029"/>
                  <a:pt x="138269" y="123098"/>
                  <a:pt x="134112" y="115824"/>
                </a:cubicBezTo>
                <a:cubicBezTo>
                  <a:pt x="129835" y="108339"/>
                  <a:pt x="121343" y="104159"/>
                  <a:pt x="115824" y="97536"/>
                </a:cubicBezTo>
                <a:cubicBezTo>
                  <a:pt x="111134" y="91908"/>
                  <a:pt x="107696" y="85344"/>
                  <a:pt x="103632" y="79248"/>
                </a:cubicBezTo>
                <a:cubicBezTo>
                  <a:pt x="101600" y="71120"/>
                  <a:pt x="102770" y="61406"/>
                  <a:pt x="97536" y="54864"/>
                </a:cubicBezTo>
                <a:cubicBezTo>
                  <a:pt x="93522" y="49846"/>
                  <a:pt x="85265" y="51024"/>
                  <a:pt x="79248" y="48768"/>
                </a:cubicBezTo>
                <a:cubicBezTo>
                  <a:pt x="69002" y="44926"/>
                  <a:pt x="58928" y="40640"/>
                  <a:pt x="48768" y="36576"/>
                </a:cubicBezTo>
                <a:cubicBezTo>
                  <a:pt x="36576" y="18288"/>
                  <a:pt x="38608" y="16256"/>
                  <a:pt x="18288" y="6096"/>
                </a:cubicBezTo>
                <a:cubicBezTo>
                  <a:pt x="12541" y="3222"/>
                  <a:pt x="0" y="0"/>
                  <a:pt x="0" y="0"/>
                </a:cubicBezTo>
              </a:path>
            </a:pathLst>
          </a:custGeom>
          <a:ln w="25400">
            <a:solidFill>
              <a:srgbClr val="1170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2182368" y="4109788"/>
            <a:ext cx="280416" cy="85942"/>
          </a:xfrm>
          <a:custGeom>
            <a:avLst/>
            <a:gdLst>
              <a:gd name="connsiteX0" fmla="*/ 280416 w 280416"/>
              <a:gd name="connsiteY0" fmla="*/ 0 h 85942"/>
              <a:gd name="connsiteX1" fmla="*/ 249936 w 280416"/>
              <a:gd name="connsiteY1" fmla="*/ 6096 h 85942"/>
              <a:gd name="connsiteX2" fmla="*/ 213360 w 280416"/>
              <a:gd name="connsiteY2" fmla="*/ 30480 h 85942"/>
              <a:gd name="connsiteX3" fmla="*/ 164592 w 280416"/>
              <a:gd name="connsiteY3" fmla="*/ 42672 h 85942"/>
              <a:gd name="connsiteX4" fmla="*/ 146304 w 280416"/>
              <a:gd name="connsiteY4" fmla="*/ 54864 h 85942"/>
              <a:gd name="connsiteX5" fmla="*/ 79248 w 280416"/>
              <a:gd name="connsiteY5" fmla="*/ 73152 h 85942"/>
              <a:gd name="connsiteX6" fmla="*/ 54864 w 280416"/>
              <a:gd name="connsiteY6" fmla="*/ 79248 h 85942"/>
              <a:gd name="connsiteX7" fmla="*/ 36576 w 280416"/>
              <a:gd name="connsiteY7" fmla="*/ 85344 h 85942"/>
              <a:gd name="connsiteX8" fmla="*/ 0 w 280416"/>
              <a:gd name="connsiteY8" fmla="*/ 85344 h 85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0416" h="85942">
                <a:moveTo>
                  <a:pt x="280416" y="0"/>
                </a:moveTo>
                <a:cubicBezTo>
                  <a:pt x="270256" y="2032"/>
                  <a:pt x="259368" y="1809"/>
                  <a:pt x="249936" y="6096"/>
                </a:cubicBezTo>
                <a:cubicBezTo>
                  <a:pt x="236596" y="12159"/>
                  <a:pt x="227261" y="25846"/>
                  <a:pt x="213360" y="30480"/>
                </a:cubicBezTo>
                <a:cubicBezTo>
                  <a:pt x="185242" y="39853"/>
                  <a:pt x="201373" y="35316"/>
                  <a:pt x="164592" y="42672"/>
                </a:cubicBezTo>
                <a:cubicBezTo>
                  <a:pt x="158496" y="46736"/>
                  <a:pt x="152999" y="51888"/>
                  <a:pt x="146304" y="54864"/>
                </a:cubicBezTo>
                <a:cubicBezTo>
                  <a:pt x="117758" y="67551"/>
                  <a:pt x="107931" y="66778"/>
                  <a:pt x="79248" y="73152"/>
                </a:cubicBezTo>
                <a:cubicBezTo>
                  <a:pt x="71069" y="74969"/>
                  <a:pt x="62920" y="76946"/>
                  <a:pt x="54864" y="79248"/>
                </a:cubicBezTo>
                <a:cubicBezTo>
                  <a:pt x="48685" y="81013"/>
                  <a:pt x="42962" y="84634"/>
                  <a:pt x="36576" y="85344"/>
                </a:cubicBezTo>
                <a:cubicBezTo>
                  <a:pt x="24459" y="86690"/>
                  <a:pt x="12192" y="85344"/>
                  <a:pt x="0" y="85344"/>
                </a:cubicBezTo>
              </a:path>
            </a:pathLst>
          </a:cu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-7366" y="-9526"/>
            <a:ext cx="9159259" cy="1404129"/>
            <a:chOff x="-7366" y="-9526"/>
            <a:chExt cx="9159259" cy="1404129"/>
          </a:xfrm>
        </p:grpSpPr>
        <p:sp>
          <p:nvSpPr>
            <p:cNvPr id="61" name="Freeform 60"/>
            <p:cNvSpPr/>
            <p:nvPr/>
          </p:nvSpPr>
          <p:spPr>
            <a:xfrm>
              <a:off x="-910" y="-6919"/>
              <a:ext cx="9152803" cy="1332844"/>
            </a:xfrm>
            <a:custGeom>
              <a:avLst/>
              <a:gdLst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0 w 7734300"/>
                <a:gd name="connsiteY8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129540 w 7734300"/>
                <a:gd name="connsiteY8" fmla="*/ 304800 h 1760220"/>
                <a:gd name="connsiteX9" fmla="*/ 0 w 7734300"/>
                <a:gd name="connsiteY9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279400 w 7734300"/>
                <a:gd name="connsiteY8" fmla="*/ 147320 h 1760220"/>
                <a:gd name="connsiteX9" fmla="*/ 0 w 7734300"/>
                <a:gd name="connsiteY9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0 w 7734300"/>
                <a:gd name="connsiteY8" fmla="*/ 281940 h 1760220"/>
                <a:gd name="connsiteX0" fmla="*/ 0 w 7734300"/>
                <a:gd name="connsiteY0" fmla="*/ 281940 h 1760220"/>
                <a:gd name="connsiteX1" fmla="*/ 101600 w 7734300"/>
                <a:gd name="connsiteY1" fmla="*/ 355600 h 1760220"/>
                <a:gd name="connsiteX2" fmla="*/ 22860 w 7734300"/>
                <a:gd name="connsiteY2" fmla="*/ 1760220 h 1760220"/>
                <a:gd name="connsiteX3" fmla="*/ 121920 w 7734300"/>
                <a:gd name="connsiteY3" fmla="*/ 1684020 h 1760220"/>
                <a:gd name="connsiteX4" fmla="*/ 1127760 w 7734300"/>
                <a:gd name="connsiteY4" fmla="*/ 1363980 h 1760220"/>
                <a:gd name="connsiteX5" fmla="*/ 4419600 w 7734300"/>
                <a:gd name="connsiteY5" fmla="*/ 1005840 h 1760220"/>
                <a:gd name="connsiteX6" fmla="*/ 6941820 w 7734300"/>
                <a:gd name="connsiteY6" fmla="*/ 807720 h 1760220"/>
                <a:gd name="connsiteX7" fmla="*/ 7734300 w 7734300"/>
                <a:gd name="connsiteY7" fmla="*/ 381000 h 1760220"/>
                <a:gd name="connsiteX8" fmla="*/ 6903720 w 7734300"/>
                <a:gd name="connsiteY8" fmla="*/ 0 h 1760220"/>
                <a:gd name="connsiteX9" fmla="*/ 0 w 7734300"/>
                <a:gd name="connsiteY9" fmla="*/ 281940 h 1760220"/>
                <a:gd name="connsiteX0" fmla="*/ 6880860 w 7711440"/>
                <a:gd name="connsiteY0" fmla="*/ 0 h 1760220"/>
                <a:gd name="connsiteX1" fmla="*/ 78740 w 7711440"/>
                <a:gd name="connsiteY1" fmla="*/ 355600 h 1760220"/>
                <a:gd name="connsiteX2" fmla="*/ 0 w 7711440"/>
                <a:gd name="connsiteY2" fmla="*/ 1760220 h 1760220"/>
                <a:gd name="connsiteX3" fmla="*/ 99060 w 7711440"/>
                <a:gd name="connsiteY3" fmla="*/ 1684020 h 1760220"/>
                <a:gd name="connsiteX4" fmla="*/ 1104900 w 7711440"/>
                <a:gd name="connsiteY4" fmla="*/ 1363980 h 1760220"/>
                <a:gd name="connsiteX5" fmla="*/ 4396740 w 7711440"/>
                <a:gd name="connsiteY5" fmla="*/ 1005840 h 1760220"/>
                <a:gd name="connsiteX6" fmla="*/ 6918960 w 7711440"/>
                <a:gd name="connsiteY6" fmla="*/ 807720 h 1760220"/>
                <a:gd name="connsiteX7" fmla="*/ 7711440 w 7711440"/>
                <a:gd name="connsiteY7" fmla="*/ 381000 h 1760220"/>
                <a:gd name="connsiteX8" fmla="*/ 6880860 w 7711440"/>
                <a:gd name="connsiteY8" fmla="*/ 0 h 1760220"/>
                <a:gd name="connsiteX0" fmla="*/ 6802120 w 7632700"/>
                <a:gd name="connsiteY0" fmla="*/ 0 h 1684020"/>
                <a:gd name="connsiteX1" fmla="*/ 0 w 7632700"/>
                <a:gd name="connsiteY1" fmla="*/ 355600 h 1684020"/>
                <a:gd name="connsiteX2" fmla="*/ 20320 w 7632700"/>
                <a:gd name="connsiteY2" fmla="*/ 1684020 h 1684020"/>
                <a:gd name="connsiteX3" fmla="*/ 1026160 w 7632700"/>
                <a:gd name="connsiteY3" fmla="*/ 1363980 h 1684020"/>
                <a:gd name="connsiteX4" fmla="*/ 4318000 w 7632700"/>
                <a:gd name="connsiteY4" fmla="*/ 1005840 h 1684020"/>
                <a:gd name="connsiteX5" fmla="*/ 6840220 w 7632700"/>
                <a:gd name="connsiteY5" fmla="*/ 807720 h 1684020"/>
                <a:gd name="connsiteX6" fmla="*/ 7632700 w 7632700"/>
                <a:gd name="connsiteY6" fmla="*/ 381000 h 1684020"/>
                <a:gd name="connsiteX7" fmla="*/ 6802120 w 7632700"/>
                <a:gd name="connsiteY7" fmla="*/ 0 h 1684020"/>
                <a:gd name="connsiteX0" fmla="*/ 6802120 w 7632700"/>
                <a:gd name="connsiteY0" fmla="*/ 0 h 1689100"/>
                <a:gd name="connsiteX1" fmla="*/ 0 w 7632700"/>
                <a:gd name="connsiteY1" fmla="*/ 355600 h 1689100"/>
                <a:gd name="connsiteX2" fmla="*/ 0 w 7632700"/>
                <a:gd name="connsiteY2" fmla="*/ 1689100 h 1689100"/>
                <a:gd name="connsiteX3" fmla="*/ 1026160 w 7632700"/>
                <a:gd name="connsiteY3" fmla="*/ 1363980 h 1689100"/>
                <a:gd name="connsiteX4" fmla="*/ 4318000 w 7632700"/>
                <a:gd name="connsiteY4" fmla="*/ 1005840 h 1689100"/>
                <a:gd name="connsiteX5" fmla="*/ 6840220 w 7632700"/>
                <a:gd name="connsiteY5" fmla="*/ 807720 h 1689100"/>
                <a:gd name="connsiteX6" fmla="*/ 7632700 w 7632700"/>
                <a:gd name="connsiteY6" fmla="*/ 381000 h 1689100"/>
                <a:gd name="connsiteX7" fmla="*/ 6802120 w 7632700"/>
                <a:gd name="connsiteY7" fmla="*/ 0 h 1689100"/>
                <a:gd name="connsiteX0" fmla="*/ 7632700 w 7632700"/>
                <a:gd name="connsiteY0" fmla="*/ 25400 h 1333500"/>
                <a:gd name="connsiteX1" fmla="*/ 0 w 7632700"/>
                <a:gd name="connsiteY1" fmla="*/ 0 h 1333500"/>
                <a:gd name="connsiteX2" fmla="*/ 0 w 7632700"/>
                <a:gd name="connsiteY2" fmla="*/ 1333500 h 1333500"/>
                <a:gd name="connsiteX3" fmla="*/ 1026160 w 7632700"/>
                <a:gd name="connsiteY3" fmla="*/ 1008380 h 1333500"/>
                <a:gd name="connsiteX4" fmla="*/ 4318000 w 7632700"/>
                <a:gd name="connsiteY4" fmla="*/ 650240 h 1333500"/>
                <a:gd name="connsiteX5" fmla="*/ 6840220 w 7632700"/>
                <a:gd name="connsiteY5" fmla="*/ 452120 h 1333500"/>
                <a:gd name="connsiteX6" fmla="*/ 7632700 w 7632700"/>
                <a:gd name="connsiteY6" fmla="*/ 25400 h 1333500"/>
                <a:gd name="connsiteX0" fmla="*/ 7653020 w 7653020"/>
                <a:gd name="connsiteY0" fmla="*/ 0 h 1343660"/>
                <a:gd name="connsiteX1" fmla="*/ 0 w 7653020"/>
                <a:gd name="connsiteY1" fmla="*/ 10160 h 1343660"/>
                <a:gd name="connsiteX2" fmla="*/ 0 w 7653020"/>
                <a:gd name="connsiteY2" fmla="*/ 1343660 h 1343660"/>
                <a:gd name="connsiteX3" fmla="*/ 1026160 w 7653020"/>
                <a:gd name="connsiteY3" fmla="*/ 1018540 h 1343660"/>
                <a:gd name="connsiteX4" fmla="*/ 4318000 w 7653020"/>
                <a:gd name="connsiteY4" fmla="*/ 660400 h 1343660"/>
                <a:gd name="connsiteX5" fmla="*/ 6840220 w 7653020"/>
                <a:gd name="connsiteY5" fmla="*/ 462280 h 1343660"/>
                <a:gd name="connsiteX6" fmla="*/ 7653020 w 7653020"/>
                <a:gd name="connsiteY6" fmla="*/ 0 h 1343660"/>
                <a:gd name="connsiteX0" fmla="*/ 7653020 w 7653020"/>
                <a:gd name="connsiteY0" fmla="*/ 2242 h 1333500"/>
                <a:gd name="connsiteX1" fmla="*/ 0 w 7653020"/>
                <a:gd name="connsiteY1" fmla="*/ 0 h 1333500"/>
                <a:gd name="connsiteX2" fmla="*/ 0 w 7653020"/>
                <a:gd name="connsiteY2" fmla="*/ 1333500 h 1333500"/>
                <a:gd name="connsiteX3" fmla="*/ 1026160 w 7653020"/>
                <a:gd name="connsiteY3" fmla="*/ 1008380 h 1333500"/>
                <a:gd name="connsiteX4" fmla="*/ 4318000 w 7653020"/>
                <a:gd name="connsiteY4" fmla="*/ 650240 h 1333500"/>
                <a:gd name="connsiteX5" fmla="*/ 6840220 w 7653020"/>
                <a:gd name="connsiteY5" fmla="*/ 452120 h 1333500"/>
                <a:gd name="connsiteX6" fmla="*/ 7653020 w 7653020"/>
                <a:gd name="connsiteY6" fmla="*/ 2242 h 1333500"/>
                <a:gd name="connsiteX0" fmla="*/ 7659283 w 7659283"/>
                <a:gd name="connsiteY0" fmla="*/ 0 h 1349862"/>
                <a:gd name="connsiteX1" fmla="*/ 0 w 7659283"/>
                <a:gd name="connsiteY1" fmla="*/ 16362 h 1349862"/>
                <a:gd name="connsiteX2" fmla="*/ 0 w 7659283"/>
                <a:gd name="connsiteY2" fmla="*/ 1349862 h 1349862"/>
                <a:gd name="connsiteX3" fmla="*/ 1026160 w 7659283"/>
                <a:gd name="connsiteY3" fmla="*/ 1024742 h 1349862"/>
                <a:gd name="connsiteX4" fmla="*/ 4318000 w 7659283"/>
                <a:gd name="connsiteY4" fmla="*/ 666602 h 1349862"/>
                <a:gd name="connsiteX5" fmla="*/ 6840220 w 7659283"/>
                <a:gd name="connsiteY5" fmla="*/ 468482 h 1349862"/>
                <a:gd name="connsiteX6" fmla="*/ 7659283 w 7659283"/>
                <a:gd name="connsiteY6" fmla="*/ 0 h 1349862"/>
                <a:gd name="connsiteX0" fmla="*/ 7666903 w 7666903"/>
                <a:gd name="connsiteY0" fmla="*/ 0 h 1334772"/>
                <a:gd name="connsiteX1" fmla="*/ 0 w 7666903"/>
                <a:gd name="connsiteY1" fmla="*/ 1272 h 1334772"/>
                <a:gd name="connsiteX2" fmla="*/ 0 w 7666903"/>
                <a:gd name="connsiteY2" fmla="*/ 1334772 h 1334772"/>
                <a:gd name="connsiteX3" fmla="*/ 1026160 w 7666903"/>
                <a:gd name="connsiteY3" fmla="*/ 1009652 h 1334772"/>
                <a:gd name="connsiteX4" fmla="*/ 4318000 w 7666903"/>
                <a:gd name="connsiteY4" fmla="*/ 651512 h 1334772"/>
                <a:gd name="connsiteX5" fmla="*/ 6840220 w 7666903"/>
                <a:gd name="connsiteY5" fmla="*/ 453392 h 1334772"/>
                <a:gd name="connsiteX6" fmla="*/ 7666903 w 7666903"/>
                <a:gd name="connsiteY6" fmla="*/ 0 h 1334772"/>
                <a:gd name="connsiteX0" fmla="*/ 9145183 w 9145183"/>
                <a:gd name="connsiteY0" fmla="*/ 0 h 1349862"/>
                <a:gd name="connsiteX1" fmla="*/ 0 w 9145183"/>
                <a:gd name="connsiteY1" fmla="*/ 16362 h 1349862"/>
                <a:gd name="connsiteX2" fmla="*/ 0 w 9145183"/>
                <a:gd name="connsiteY2" fmla="*/ 1349862 h 1349862"/>
                <a:gd name="connsiteX3" fmla="*/ 1026160 w 9145183"/>
                <a:gd name="connsiteY3" fmla="*/ 1024742 h 1349862"/>
                <a:gd name="connsiteX4" fmla="*/ 4318000 w 9145183"/>
                <a:gd name="connsiteY4" fmla="*/ 666602 h 1349862"/>
                <a:gd name="connsiteX5" fmla="*/ 6840220 w 9145183"/>
                <a:gd name="connsiteY5" fmla="*/ 468482 h 1349862"/>
                <a:gd name="connsiteX6" fmla="*/ 9145183 w 9145183"/>
                <a:gd name="connsiteY6" fmla="*/ 0 h 1349862"/>
                <a:gd name="connsiteX0" fmla="*/ 9145183 w 9145183"/>
                <a:gd name="connsiteY0" fmla="*/ 0 h 1349862"/>
                <a:gd name="connsiteX1" fmla="*/ 0 w 9145183"/>
                <a:gd name="connsiteY1" fmla="*/ 16362 h 1349862"/>
                <a:gd name="connsiteX2" fmla="*/ 0 w 9145183"/>
                <a:gd name="connsiteY2" fmla="*/ 1349862 h 1349862"/>
                <a:gd name="connsiteX3" fmla="*/ 1026160 w 9145183"/>
                <a:gd name="connsiteY3" fmla="*/ 1024742 h 1349862"/>
                <a:gd name="connsiteX4" fmla="*/ 4318000 w 9145183"/>
                <a:gd name="connsiteY4" fmla="*/ 666602 h 1349862"/>
                <a:gd name="connsiteX5" fmla="*/ 6840220 w 9145183"/>
                <a:gd name="connsiteY5" fmla="*/ 468482 h 1349862"/>
                <a:gd name="connsiteX6" fmla="*/ 9145183 w 9145183"/>
                <a:gd name="connsiteY6" fmla="*/ 0 h 1349862"/>
                <a:gd name="connsiteX0" fmla="*/ 9152803 w 9152803"/>
                <a:gd name="connsiteY0" fmla="*/ 13817 h 1333500"/>
                <a:gd name="connsiteX1" fmla="*/ 0 w 9152803"/>
                <a:gd name="connsiteY1" fmla="*/ 0 h 1333500"/>
                <a:gd name="connsiteX2" fmla="*/ 0 w 9152803"/>
                <a:gd name="connsiteY2" fmla="*/ 1333500 h 1333500"/>
                <a:gd name="connsiteX3" fmla="*/ 1026160 w 9152803"/>
                <a:gd name="connsiteY3" fmla="*/ 1008380 h 1333500"/>
                <a:gd name="connsiteX4" fmla="*/ 4318000 w 9152803"/>
                <a:gd name="connsiteY4" fmla="*/ 650240 h 1333500"/>
                <a:gd name="connsiteX5" fmla="*/ 6840220 w 9152803"/>
                <a:gd name="connsiteY5" fmla="*/ 452120 h 1333500"/>
                <a:gd name="connsiteX6" fmla="*/ 9152803 w 9152803"/>
                <a:gd name="connsiteY6" fmla="*/ 13817 h 1333500"/>
                <a:gd name="connsiteX0" fmla="*/ 9152803 w 9152803"/>
                <a:gd name="connsiteY0" fmla="*/ 0 h 1319683"/>
                <a:gd name="connsiteX1" fmla="*/ 7620 w 9152803"/>
                <a:gd name="connsiteY1" fmla="*/ 16362 h 1319683"/>
                <a:gd name="connsiteX2" fmla="*/ 0 w 9152803"/>
                <a:gd name="connsiteY2" fmla="*/ 1319683 h 1319683"/>
                <a:gd name="connsiteX3" fmla="*/ 1026160 w 9152803"/>
                <a:gd name="connsiteY3" fmla="*/ 994563 h 1319683"/>
                <a:gd name="connsiteX4" fmla="*/ 4318000 w 9152803"/>
                <a:gd name="connsiteY4" fmla="*/ 636423 h 1319683"/>
                <a:gd name="connsiteX5" fmla="*/ 6840220 w 9152803"/>
                <a:gd name="connsiteY5" fmla="*/ 438303 h 1319683"/>
                <a:gd name="connsiteX6" fmla="*/ 9152803 w 9152803"/>
                <a:gd name="connsiteY6" fmla="*/ 0 h 1319683"/>
                <a:gd name="connsiteX0" fmla="*/ 9152803 w 9152803"/>
                <a:gd name="connsiteY0" fmla="*/ 0 h 1319683"/>
                <a:gd name="connsiteX1" fmla="*/ 7620 w 9152803"/>
                <a:gd name="connsiteY1" fmla="*/ 8817 h 1319683"/>
                <a:gd name="connsiteX2" fmla="*/ 0 w 9152803"/>
                <a:gd name="connsiteY2" fmla="*/ 1319683 h 1319683"/>
                <a:gd name="connsiteX3" fmla="*/ 1026160 w 9152803"/>
                <a:gd name="connsiteY3" fmla="*/ 994563 h 1319683"/>
                <a:gd name="connsiteX4" fmla="*/ 4318000 w 9152803"/>
                <a:gd name="connsiteY4" fmla="*/ 636423 h 1319683"/>
                <a:gd name="connsiteX5" fmla="*/ 6840220 w 9152803"/>
                <a:gd name="connsiteY5" fmla="*/ 438303 h 1319683"/>
                <a:gd name="connsiteX6" fmla="*/ 9152803 w 9152803"/>
                <a:gd name="connsiteY6" fmla="*/ 0 h 131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52803" h="1319683">
                  <a:moveTo>
                    <a:pt x="9152803" y="0"/>
                  </a:moveTo>
                  <a:lnTo>
                    <a:pt x="7620" y="8817"/>
                  </a:lnTo>
                  <a:lnTo>
                    <a:pt x="0" y="1319683"/>
                  </a:lnTo>
                  <a:lnTo>
                    <a:pt x="1026160" y="994563"/>
                  </a:lnTo>
                  <a:lnTo>
                    <a:pt x="4318000" y="636423"/>
                  </a:lnTo>
                  <a:lnTo>
                    <a:pt x="6840220" y="438303"/>
                  </a:lnTo>
                  <a:lnTo>
                    <a:pt x="915280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2" name="Picture 2" descr="H:\ppt\header 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82" t="1" r="254" b="-1"/>
            <a:stretch/>
          </p:blipFill>
          <p:spPr bwMode="auto">
            <a:xfrm>
              <a:off x="1" y="-9526"/>
              <a:ext cx="9143999" cy="1404129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Right Triangle 62"/>
            <p:cNvSpPr/>
            <p:nvPr/>
          </p:nvSpPr>
          <p:spPr>
            <a:xfrm flipV="1">
              <a:off x="-7366" y="-6919"/>
              <a:ext cx="1238018" cy="1219201"/>
            </a:xfrm>
            <a:prstGeom prst="rtTriangle">
              <a:avLst/>
            </a:prstGeom>
            <a:solidFill>
              <a:srgbClr val="7286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4" name="Picture 9" descr="H:\ppt\11111111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923" y="205578"/>
              <a:ext cx="982369" cy="702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5" name="Picture 4" descr="C:\Users\giorgi basiashvili\Desktop\Untitled-1.png"/>
          <p:cNvPicPr>
            <a:picLocks noChangeAspect="1" noChangeArrowheads="1"/>
          </p:cNvPicPr>
          <p:nvPr/>
        </p:nvPicPr>
        <p:blipFill>
          <a:blip r:embed="rId5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5948" y="68853"/>
            <a:ext cx="1066800" cy="10676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itle 1"/>
          <p:cNvSpPr>
            <a:spLocks noGrp="1"/>
          </p:cNvSpPr>
          <p:nvPr>
            <p:ph type="title" idx="4294967295"/>
          </p:nvPr>
        </p:nvSpPr>
        <p:spPr>
          <a:xfrm>
            <a:off x="-7366" y="1466042"/>
            <a:ext cx="9151366" cy="442912"/>
          </a:xfrm>
          <a:solidFill>
            <a:srgbClr val="5C729F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400" dirty="0" smtClean="0"/>
              <a:t>TEN-T Highway Network – 600km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5181600" y="2775426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Russia</a:t>
            </a:r>
            <a:endParaRPr lang="en-GB" sz="1400" dirty="0"/>
          </a:p>
        </p:txBody>
      </p:sp>
      <p:sp>
        <p:nvSpPr>
          <p:cNvPr id="82" name="TextBox 81"/>
          <p:cNvSpPr txBox="1"/>
          <p:nvPr/>
        </p:nvSpPr>
        <p:spPr>
          <a:xfrm>
            <a:off x="4912456" y="6483057"/>
            <a:ext cx="806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Armenia</a:t>
            </a:r>
            <a:endParaRPr lang="en-GB" sz="1400" dirty="0"/>
          </a:p>
        </p:txBody>
      </p:sp>
      <p:sp>
        <p:nvSpPr>
          <p:cNvPr id="83" name="TextBox 82"/>
          <p:cNvSpPr txBox="1"/>
          <p:nvPr/>
        </p:nvSpPr>
        <p:spPr>
          <a:xfrm>
            <a:off x="7329385" y="6483057"/>
            <a:ext cx="9548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Azerbaijan</a:t>
            </a:r>
            <a:endParaRPr lang="en-GB" sz="1400" dirty="0"/>
          </a:p>
        </p:txBody>
      </p:sp>
      <p:sp>
        <p:nvSpPr>
          <p:cNvPr id="84" name="TextBox 83"/>
          <p:cNvSpPr txBox="1"/>
          <p:nvPr/>
        </p:nvSpPr>
        <p:spPr>
          <a:xfrm>
            <a:off x="1681545" y="6192593"/>
            <a:ext cx="6651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Turkey</a:t>
            </a:r>
            <a:endParaRPr lang="en-GB" sz="1400" dirty="0"/>
          </a:p>
        </p:txBody>
      </p:sp>
      <p:sp>
        <p:nvSpPr>
          <p:cNvPr id="85" name="Rectangle 84"/>
          <p:cNvSpPr/>
          <p:nvPr/>
        </p:nvSpPr>
        <p:spPr>
          <a:xfrm>
            <a:off x="6677803" y="1942649"/>
            <a:ext cx="335085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/>
              <a:t>Completed </a:t>
            </a:r>
            <a:r>
              <a:rPr lang="en-US" sz="1400" dirty="0" smtClean="0"/>
              <a:t>Sections – 150 km</a:t>
            </a:r>
          </a:p>
        </p:txBody>
      </p:sp>
      <p:sp>
        <p:nvSpPr>
          <p:cNvPr id="86" name="Rectangle 85"/>
          <p:cNvSpPr/>
          <p:nvPr/>
        </p:nvSpPr>
        <p:spPr>
          <a:xfrm>
            <a:off x="6146972" y="2133680"/>
            <a:ext cx="487508" cy="85725"/>
          </a:xfrm>
          <a:prstGeom prst="rect">
            <a:avLst/>
          </a:prstGeom>
          <a:solidFill>
            <a:srgbClr val="008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146969" y="2438481"/>
            <a:ext cx="487508" cy="86400"/>
          </a:xfrm>
          <a:prstGeom prst="rect">
            <a:avLst/>
          </a:prstGeom>
          <a:solidFill>
            <a:srgbClr val="FF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6677801" y="2240361"/>
            <a:ext cx="31242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/>
              <a:t>Ongoing Sections – 100 km</a:t>
            </a:r>
          </a:p>
        </p:txBody>
      </p:sp>
      <p:sp>
        <p:nvSpPr>
          <p:cNvPr id="89" name="Rectangle 88"/>
          <p:cNvSpPr/>
          <p:nvPr/>
        </p:nvSpPr>
        <p:spPr>
          <a:xfrm>
            <a:off x="6146969" y="2743281"/>
            <a:ext cx="487508" cy="86400"/>
          </a:xfrm>
          <a:prstGeom prst="rect">
            <a:avLst/>
          </a:prstGeom>
          <a:solidFill>
            <a:srgbClr val="DE853C"/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6677801" y="2545161"/>
            <a:ext cx="31242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/>
              <a:t>Planned Sections – 200km</a:t>
            </a:r>
            <a:endParaRPr lang="en-US" sz="1400" dirty="0"/>
          </a:p>
        </p:txBody>
      </p:sp>
      <p:sp>
        <p:nvSpPr>
          <p:cNvPr id="43" name="Rectangle 42"/>
          <p:cNvSpPr/>
          <p:nvPr/>
        </p:nvSpPr>
        <p:spPr>
          <a:xfrm>
            <a:off x="6153500" y="3029785"/>
            <a:ext cx="487508" cy="86400"/>
          </a:xfrm>
          <a:prstGeom prst="rect">
            <a:avLst/>
          </a:prstGeom>
          <a:solidFill>
            <a:srgbClr val="244CBE"/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670766" y="2849961"/>
            <a:ext cx="31242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/>
              <a:t>Prospective Sections – 150 km</a:t>
            </a:r>
            <a:endParaRPr lang="en-US" sz="1400" dirty="0"/>
          </a:p>
        </p:txBody>
      </p:sp>
      <p:sp>
        <p:nvSpPr>
          <p:cNvPr id="4" name="Freeform 3"/>
          <p:cNvSpPr/>
          <p:nvPr/>
        </p:nvSpPr>
        <p:spPr>
          <a:xfrm>
            <a:off x="6365966" y="4676503"/>
            <a:ext cx="52251" cy="357051"/>
          </a:xfrm>
          <a:custGeom>
            <a:avLst/>
            <a:gdLst>
              <a:gd name="connsiteX0" fmla="*/ 0 w 52251"/>
              <a:gd name="connsiteY0" fmla="*/ 357051 h 357051"/>
              <a:gd name="connsiteX1" fmla="*/ 26125 w 52251"/>
              <a:gd name="connsiteY1" fmla="*/ 235131 h 357051"/>
              <a:gd name="connsiteX2" fmla="*/ 8708 w 52251"/>
              <a:gd name="connsiteY2" fmla="*/ 174171 h 357051"/>
              <a:gd name="connsiteX3" fmla="*/ 8708 w 52251"/>
              <a:gd name="connsiteY3" fmla="*/ 130628 h 357051"/>
              <a:gd name="connsiteX4" fmla="*/ 26125 w 52251"/>
              <a:gd name="connsiteY4" fmla="*/ 52251 h 357051"/>
              <a:gd name="connsiteX5" fmla="*/ 52251 w 52251"/>
              <a:gd name="connsiteY5" fmla="*/ 0 h 357051"/>
              <a:gd name="connsiteX6" fmla="*/ 52251 w 52251"/>
              <a:gd name="connsiteY6" fmla="*/ 0 h 357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251" h="357051">
                <a:moveTo>
                  <a:pt x="0" y="357051"/>
                </a:moveTo>
                <a:cubicBezTo>
                  <a:pt x="12337" y="311331"/>
                  <a:pt x="24674" y="265611"/>
                  <a:pt x="26125" y="235131"/>
                </a:cubicBezTo>
                <a:cubicBezTo>
                  <a:pt x="27576" y="204651"/>
                  <a:pt x="11611" y="191588"/>
                  <a:pt x="8708" y="174171"/>
                </a:cubicBezTo>
                <a:cubicBezTo>
                  <a:pt x="5805" y="156754"/>
                  <a:pt x="5805" y="150948"/>
                  <a:pt x="8708" y="130628"/>
                </a:cubicBezTo>
                <a:cubicBezTo>
                  <a:pt x="11611" y="110308"/>
                  <a:pt x="18868" y="74022"/>
                  <a:pt x="26125" y="52251"/>
                </a:cubicBezTo>
                <a:cubicBezTo>
                  <a:pt x="33382" y="30480"/>
                  <a:pt x="52251" y="0"/>
                  <a:pt x="52251" y="0"/>
                </a:cubicBezTo>
                <a:lnTo>
                  <a:pt x="52251" y="0"/>
                </a:lnTo>
              </a:path>
            </a:pathLst>
          </a:custGeom>
          <a:solidFill>
            <a:srgbClr val="FFFF00"/>
          </a:solidFill>
          <a:ln w="47625" cmpd="dbl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09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H:\2014 angarishi rd\print version\Annual Report Qar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85" t="21868" r="3620" b="42759"/>
          <a:stretch/>
        </p:blipFill>
        <p:spPr bwMode="auto">
          <a:xfrm>
            <a:off x="-1" y="2743200"/>
            <a:ext cx="9144001" cy="412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081317" y="1676400"/>
            <a:ext cx="4010025" cy="142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794" y="2006447"/>
            <a:ext cx="9153258" cy="762000"/>
          </a:xfrm>
          <a:prstGeom prst="rect">
            <a:avLst/>
          </a:prstGeom>
          <a:solidFill>
            <a:srgbClr val="5C729F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</a:pPr>
            <a:endParaRPr lang="en-US" sz="2400"/>
          </a:p>
        </p:txBody>
      </p:sp>
      <p:sp>
        <p:nvSpPr>
          <p:cNvPr id="8" name="TextBox 7"/>
          <p:cNvSpPr txBox="1"/>
          <p:nvPr/>
        </p:nvSpPr>
        <p:spPr>
          <a:xfrm>
            <a:off x="12052" y="2082647"/>
            <a:ext cx="9158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200" dirty="0" smtClean="0">
                <a:solidFill>
                  <a:schemeClr val="bg1"/>
                </a:solidFill>
              </a:rPr>
              <a:t>Planned and Prospective Projects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-7366" y="-9526"/>
            <a:ext cx="9159259" cy="1404129"/>
            <a:chOff x="-7366" y="-9526"/>
            <a:chExt cx="9159259" cy="1404129"/>
          </a:xfrm>
        </p:grpSpPr>
        <p:sp>
          <p:nvSpPr>
            <p:cNvPr id="18" name="Freeform 17"/>
            <p:cNvSpPr/>
            <p:nvPr/>
          </p:nvSpPr>
          <p:spPr>
            <a:xfrm>
              <a:off x="-910" y="-6919"/>
              <a:ext cx="9152803" cy="1332844"/>
            </a:xfrm>
            <a:custGeom>
              <a:avLst/>
              <a:gdLst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0 w 7734300"/>
                <a:gd name="connsiteY8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129540 w 7734300"/>
                <a:gd name="connsiteY8" fmla="*/ 304800 h 1760220"/>
                <a:gd name="connsiteX9" fmla="*/ 0 w 7734300"/>
                <a:gd name="connsiteY9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279400 w 7734300"/>
                <a:gd name="connsiteY8" fmla="*/ 147320 h 1760220"/>
                <a:gd name="connsiteX9" fmla="*/ 0 w 7734300"/>
                <a:gd name="connsiteY9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0 w 7734300"/>
                <a:gd name="connsiteY8" fmla="*/ 281940 h 1760220"/>
                <a:gd name="connsiteX0" fmla="*/ 0 w 7734300"/>
                <a:gd name="connsiteY0" fmla="*/ 281940 h 1760220"/>
                <a:gd name="connsiteX1" fmla="*/ 101600 w 7734300"/>
                <a:gd name="connsiteY1" fmla="*/ 355600 h 1760220"/>
                <a:gd name="connsiteX2" fmla="*/ 22860 w 7734300"/>
                <a:gd name="connsiteY2" fmla="*/ 1760220 h 1760220"/>
                <a:gd name="connsiteX3" fmla="*/ 121920 w 7734300"/>
                <a:gd name="connsiteY3" fmla="*/ 1684020 h 1760220"/>
                <a:gd name="connsiteX4" fmla="*/ 1127760 w 7734300"/>
                <a:gd name="connsiteY4" fmla="*/ 1363980 h 1760220"/>
                <a:gd name="connsiteX5" fmla="*/ 4419600 w 7734300"/>
                <a:gd name="connsiteY5" fmla="*/ 1005840 h 1760220"/>
                <a:gd name="connsiteX6" fmla="*/ 6941820 w 7734300"/>
                <a:gd name="connsiteY6" fmla="*/ 807720 h 1760220"/>
                <a:gd name="connsiteX7" fmla="*/ 7734300 w 7734300"/>
                <a:gd name="connsiteY7" fmla="*/ 381000 h 1760220"/>
                <a:gd name="connsiteX8" fmla="*/ 6903720 w 7734300"/>
                <a:gd name="connsiteY8" fmla="*/ 0 h 1760220"/>
                <a:gd name="connsiteX9" fmla="*/ 0 w 7734300"/>
                <a:gd name="connsiteY9" fmla="*/ 281940 h 1760220"/>
                <a:gd name="connsiteX0" fmla="*/ 6880860 w 7711440"/>
                <a:gd name="connsiteY0" fmla="*/ 0 h 1760220"/>
                <a:gd name="connsiteX1" fmla="*/ 78740 w 7711440"/>
                <a:gd name="connsiteY1" fmla="*/ 355600 h 1760220"/>
                <a:gd name="connsiteX2" fmla="*/ 0 w 7711440"/>
                <a:gd name="connsiteY2" fmla="*/ 1760220 h 1760220"/>
                <a:gd name="connsiteX3" fmla="*/ 99060 w 7711440"/>
                <a:gd name="connsiteY3" fmla="*/ 1684020 h 1760220"/>
                <a:gd name="connsiteX4" fmla="*/ 1104900 w 7711440"/>
                <a:gd name="connsiteY4" fmla="*/ 1363980 h 1760220"/>
                <a:gd name="connsiteX5" fmla="*/ 4396740 w 7711440"/>
                <a:gd name="connsiteY5" fmla="*/ 1005840 h 1760220"/>
                <a:gd name="connsiteX6" fmla="*/ 6918960 w 7711440"/>
                <a:gd name="connsiteY6" fmla="*/ 807720 h 1760220"/>
                <a:gd name="connsiteX7" fmla="*/ 7711440 w 7711440"/>
                <a:gd name="connsiteY7" fmla="*/ 381000 h 1760220"/>
                <a:gd name="connsiteX8" fmla="*/ 6880860 w 7711440"/>
                <a:gd name="connsiteY8" fmla="*/ 0 h 1760220"/>
                <a:gd name="connsiteX0" fmla="*/ 6802120 w 7632700"/>
                <a:gd name="connsiteY0" fmla="*/ 0 h 1684020"/>
                <a:gd name="connsiteX1" fmla="*/ 0 w 7632700"/>
                <a:gd name="connsiteY1" fmla="*/ 355600 h 1684020"/>
                <a:gd name="connsiteX2" fmla="*/ 20320 w 7632700"/>
                <a:gd name="connsiteY2" fmla="*/ 1684020 h 1684020"/>
                <a:gd name="connsiteX3" fmla="*/ 1026160 w 7632700"/>
                <a:gd name="connsiteY3" fmla="*/ 1363980 h 1684020"/>
                <a:gd name="connsiteX4" fmla="*/ 4318000 w 7632700"/>
                <a:gd name="connsiteY4" fmla="*/ 1005840 h 1684020"/>
                <a:gd name="connsiteX5" fmla="*/ 6840220 w 7632700"/>
                <a:gd name="connsiteY5" fmla="*/ 807720 h 1684020"/>
                <a:gd name="connsiteX6" fmla="*/ 7632700 w 7632700"/>
                <a:gd name="connsiteY6" fmla="*/ 381000 h 1684020"/>
                <a:gd name="connsiteX7" fmla="*/ 6802120 w 7632700"/>
                <a:gd name="connsiteY7" fmla="*/ 0 h 1684020"/>
                <a:gd name="connsiteX0" fmla="*/ 6802120 w 7632700"/>
                <a:gd name="connsiteY0" fmla="*/ 0 h 1689100"/>
                <a:gd name="connsiteX1" fmla="*/ 0 w 7632700"/>
                <a:gd name="connsiteY1" fmla="*/ 355600 h 1689100"/>
                <a:gd name="connsiteX2" fmla="*/ 0 w 7632700"/>
                <a:gd name="connsiteY2" fmla="*/ 1689100 h 1689100"/>
                <a:gd name="connsiteX3" fmla="*/ 1026160 w 7632700"/>
                <a:gd name="connsiteY3" fmla="*/ 1363980 h 1689100"/>
                <a:gd name="connsiteX4" fmla="*/ 4318000 w 7632700"/>
                <a:gd name="connsiteY4" fmla="*/ 1005840 h 1689100"/>
                <a:gd name="connsiteX5" fmla="*/ 6840220 w 7632700"/>
                <a:gd name="connsiteY5" fmla="*/ 807720 h 1689100"/>
                <a:gd name="connsiteX6" fmla="*/ 7632700 w 7632700"/>
                <a:gd name="connsiteY6" fmla="*/ 381000 h 1689100"/>
                <a:gd name="connsiteX7" fmla="*/ 6802120 w 7632700"/>
                <a:gd name="connsiteY7" fmla="*/ 0 h 1689100"/>
                <a:gd name="connsiteX0" fmla="*/ 7632700 w 7632700"/>
                <a:gd name="connsiteY0" fmla="*/ 25400 h 1333500"/>
                <a:gd name="connsiteX1" fmla="*/ 0 w 7632700"/>
                <a:gd name="connsiteY1" fmla="*/ 0 h 1333500"/>
                <a:gd name="connsiteX2" fmla="*/ 0 w 7632700"/>
                <a:gd name="connsiteY2" fmla="*/ 1333500 h 1333500"/>
                <a:gd name="connsiteX3" fmla="*/ 1026160 w 7632700"/>
                <a:gd name="connsiteY3" fmla="*/ 1008380 h 1333500"/>
                <a:gd name="connsiteX4" fmla="*/ 4318000 w 7632700"/>
                <a:gd name="connsiteY4" fmla="*/ 650240 h 1333500"/>
                <a:gd name="connsiteX5" fmla="*/ 6840220 w 7632700"/>
                <a:gd name="connsiteY5" fmla="*/ 452120 h 1333500"/>
                <a:gd name="connsiteX6" fmla="*/ 7632700 w 7632700"/>
                <a:gd name="connsiteY6" fmla="*/ 25400 h 1333500"/>
                <a:gd name="connsiteX0" fmla="*/ 7653020 w 7653020"/>
                <a:gd name="connsiteY0" fmla="*/ 0 h 1343660"/>
                <a:gd name="connsiteX1" fmla="*/ 0 w 7653020"/>
                <a:gd name="connsiteY1" fmla="*/ 10160 h 1343660"/>
                <a:gd name="connsiteX2" fmla="*/ 0 w 7653020"/>
                <a:gd name="connsiteY2" fmla="*/ 1343660 h 1343660"/>
                <a:gd name="connsiteX3" fmla="*/ 1026160 w 7653020"/>
                <a:gd name="connsiteY3" fmla="*/ 1018540 h 1343660"/>
                <a:gd name="connsiteX4" fmla="*/ 4318000 w 7653020"/>
                <a:gd name="connsiteY4" fmla="*/ 660400 h 1343660"/>
                <a:gd name="connsiteX5" fmla="*/ 6840220 w 7653020"/>
                <a:gd name="connsiteY5" fmla="*/ 462280 h 1343660"/>
                <a:gd name="connsiteX6" fmla="*/ 7653020 w 7653020"/>
                <a:gd name="connsiteY6" fmla="*/ 0 h 1343660"/>
                <a:gd name="connsiteX0" fmla="*/ 7653020 w 7653020"/>
                <a:gd name="connsiteY0" fmla="*/ 2242 h 1333500"/>
                <a:gd name="connsiteX1" fmla="*/ 0 w 7653020"/>
                <a:gd name="connsiteY1" fmla="*/ 0 h 1333500"/>
                <a:gd name="connsiteX2" fmla="*/ 0 w 7653020"/>
                <a:gd name="connsiteY2" fmla="*/ 1333500 h 1333500"/>
                <a:gd name="connsiteX3" fmla="*/ 1026160 w 7653020"/>
                <a:gd name="connsiteY3" fmla="*/ 1008380 h 1333500"/>
                <a:gd name="connsiteX4" fmla="*/ 4318000 w 7653020"/>
                <a:gd name="connsiteY4" fmla="*/ 650240 h 1333500"/>
                <a:gd name="connsiteX5" fmla="*/ 6840220 w 7653020"/>
                <a:gd name="connsiteY5" fmla="*/ 452120 h 1333500"/>
                <a:gd name="connsiteX6" fmla="*/ 7653020 w 7653020"/>
                <a:gd name="connsiteY6" fmla="*/ 2242 h 1333500"/>
                <a:gd name="connsiteX0" fmla="*/ 7659283 w 7659283"/>
                <a:gd name="connsiteY0" fmla="*/ 0 h 1349862"/>
                <a:gd name="connsiteX1" fmla="*/ 0 w 7659283"/>
                <a:gd name="connsiteY1" fmla="*/ 16362 h 1349862"/>
                <a:gd name="connsiteX2" fmla="*/ 0 w 7659283"/>
                <a:gd name="connsiteY2" fmla="*/ 1349862 h 1349862"/>
                <a:gd name="connsiteX3" fmla="*/ 1026160 w 7659283"/>
                <a:gd name="connsiteY3" fmla="*/ 1024742 h 1349862"/>
                <a:gd name="connsiteX4" fmla="*/ 4318000 w 7659283"/>
                <a:gd name="connsiteY4" fmla="*/ 666602 h 1349862"/>
                <a:gd name="connsiteX5" fmla="*/ 6840220 w 7659283"/>
                <a:gd name="connsiteY5" fmla="*/ 468482 h 1349862"/>
                <a:gd name="connsiteX6" fmla="*/ 7659283 w 7659283"/>
                <a:gd name="connsiteY6" fmla="*/ 0 h 1349862"/>
                <a:gd name="connsiteX0" fmla="*/ 7666903 w 7666903"/>
                <a:gd name="connsiteY0" fmla="*/ 0 h 1334772"/>
                <a:gd name="connsiteX1" fmla="*/ 0 w 7666903"/>
                <a:gd name="connsiteY1" fmla="*/ 1272 h 1334772"/>
                <a:gd name="connsiteX2" fmla="*/ 0 w 7666903"/>
                <a:gd name="connsiteY2" fmla="*/ 1334772 h 1334772"/>
                <a:gd name="connsiteX3" fmla="*/ 1026160 w 7666903"/>
                <a:gd name="connsiteY3" fmla="*/ 1009652 h 1334772"/>
                <a:gd name="connsiteX4" fmla="*/ 4318000 w 7666903"/>
                <a:gd name="connsiteY4" fmla="*/ 651512 h 1334772"/>
                <a:gd name="connsiteX5" fmla="*/ 6840220 w 7666903"/>
                <a:gd name="connsiteY5" fmla="*/ 453392 h 1334772"/>
                <a:gd name="connsiteX6" fmla="*/ 7666903 w 7666903"/>
                <a:gd name="connsiteY6" fmla="*/ 0 h 1334772"/>
                <a:gd name="connsiteX0" fmla="*/ 9145183 w 9145183"/>
                <a:gd name="connsiteY0" fmla="*/ 0 h 1349862"/>
                <a:gd name="connsiteX1" fmla="*/ 0 w 9145183"/>
                <a:gd name="connsiteY1" fmla="*/ 16362 h 1349862"/>
                <a:gd name="connsiteX2" fmla="*/ 0 w 9145183"/>
                <a:gd name="connsiteY2" fmla="*/ 1349862 h 1349862"/>
                <a:gd name="connsiteX3" fmla="*/ 1026160 w 9145183"/>
                <a:gd name="connsiteY3" fmla="*/ 1024742 h 1349862"/>
                <a:gd name="connsiteX4" fmla="*/ 4318000 w 9145183"/>
                <a:gd name="connsiteY4" fmla="*/ 666602 h 1349862"/>
                <a:gd name="connsiteX5" fmla="*/ 6840220 w 9145183"/>
                <a:gd name="connsiteY5" fmla="*/ 468482 h 1349862"/>
                <a:gd name="connsiteX6" fmla="*/ 9145183 w 9145183"/>
                <a:gd name="connsiteY6" fmla="*/ 0 h 1349862"/>
                <a:gd name="connsiteX0" fmla="*/ 9145183 w 9145183"/>
                <a:gd name="connsiteY0" fmla="*/ 0 h 1349862"/>
                <a:gd name="connsiteX1" fmla="*/ 0 w 9145183"/>
                <a:gd name="connsiteY1" fmla="*/ 16362 h 1349862"/>
                <a:gd name="connsiteX2" fmla="*/ 0 w 9145183"/>
                <a:gd name="connsiteY2" fmla="*/ 1349862 h 1349862"/>
                <a:gd name="connsiteX3" fmla="*/ 1026160 w 9145183"/>
                <a:gd name="connsiteY3" fmla="*/ 1024742 h 1349862"/>
                <a:gd name="connsiteX4" fmla="*/ 4318000 w 9145183"/>
                <a:gd name="connsiteY4" fmla="*/ 666602 h 1349862"/>
                <a:gd name="connsiteX5" fmla="*/ 6840220 w 9145183"/>
                <a:gd name="connsiteY5" fmla="*/ 468482 h 1349862"/>
                <a:gd name="connsiteX6" fmla="*/ 9145183 w 9145183"/>
                <a:gd name="connsiteY6" fmla="*/ 0 h 1349862"/>
                <a:gd name="connsiteX0" fmla="*/ 9152803 w 9152803"/>
                <a:gd name="connsiteY0" fmla="*/ 13817 h 1333500"/>
                <a:gd name="connsiteX1" fmla="*/ 0 w 9152803"/>
                <a:gd name="connsiteY1" fmla="*/ 0 h 1333500"/>
                <a:gd name="connsiteX2" fmla="*/ 0 w 9152803"/>
                <a:gd name="connsiteY2" fmla="*/ 1333500 h 1333500"/>
                <a:gd name="connsiteX3" fmla="*/ 1026160 w 9152803"/>
                <a:gd name="connsiteY3" fmla="*/ 1008380 h 1333500"/>
                <a:gd name="connsiteX4" fmla="*/ 4318000 w 9152803"/>
                <a:gd name="connsiteY4" fmla="*/ 650240 h 1333500"/>
                <a:gd name="connsiteX5" fmla="*/ 6840220 w 9152803"/>
                <a:gd name="connsiteY5" fmla="*/ 452120 h 1333500"/>
                <a:gd name="connsiteX6" fmla="*/ 9152803 w 9152803"/>
                <a:gd name="connsiteY6" fmla="*/ 13817 h 1333500"/>
                <a:gd name="connsiteX0" fmla="*/ 9152803 w 9152803"/>
                <a:gd name="connsiteY0" fmla="*/ 0 h 1319683"/>
                <a:gd name="connsiteX1" fmla="*/ 7620 w 9152803"/>
                <a:gd name="connsiteY1" fmla="*/ 16362 h 1319683"/>
                <a:gd name="connsiteX2" fmla="*/ 0 w 9152803"/>
                <a:gd name="connsiteY2" fmla="*/ 1319683 h 1319683"/>
                <a:gd name="connsiteX3" fmla="*/ 1026160 w 9152803"/>
                <a:gd name="connsiteY3" fmla="*/ 994563 h 1319683"/>
                <a:gd name="connsiteX4" fmla="*/ 4318000 w 9152803"/>
                <a:gd name="connsiteY4" fmla="*/ 636423 h 1319683"/>
                <a:gd name="connsiteX5" fmla="*/ 6840220 w 9152803"/>
                <a:gd name="connsiteY5" fmla="*/ 438303 h 1319683"/>
                <a:gd name="connsiteX6" fmla="*/ 9152803 w 9152803"/>
                <a:gd name="connsiteY6" fmla="*/ 0 h 1319683"/>
                <a:gd name="connsiteX0" fmla="*/ 9152803 w 9152803"/>
                <a:gd name="connsiteY0" fmla="*/ 0 h 1319683"/>
                <a:gd name="connsiteX1" fmla="*/ 7620 w 9152803"/>
                <a:gd name="connsiteY1" fmla="*/ 8817 h 1319683"/>
                <a:gd name="connsiteX2" fmla="*/ 0 w 9152803"/>
                <a:gd name="connsiteY2" fmla="*/ 1319683 h 1319683"/>
                <a:gd name="connsiteX3" fmla="*/ 1026160 w 9152803"/>
                <a:gd name="connsiteY3" fmla="*/ 994563 h 1319683"/>
                <a:gd name="connsiteX4" fmla="*/ 4318000 w 9152803"/>
                <a:gd name="connsiteY4" fmla="*/ 636423 h 1319683"/>
                <a:gd name="connsiteX5" fmla="*/ 6840220 w 9152803"/>
                <a:gd name="connsiteY5" fmla="*/ 438303 h 1319683"/>
                <a:gd name="connsiteX6" fmla="*/ 9152803 w 9152803"/>
                <a:gd name="connsiteY6" fmla="*/ 0 h 131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52803" h="1319683">
                  <a:moveTo>
                    <a:pt x="9152803" y="0"/>
                  </a:moveTo>
                  <a:lnTo>
                    <a:pt x="7620" y="8817"/>
                  </a:lnTo>
                  <a:lnTo>
                    <a:pt x="0" y="1319683"/>
                  </a:lnTo>
                  <a:lnTo>
                    <a:pt x="1026160" y="994563"/>
                  </a:lnTo>
                  <a:lnTo>
                    <a:pt x="4318000" y="636423"/>
                  </a:lnTo>
                  <a:lnTo>
                    <a:pt x="6840220" y="438303"/>
                  </a:lnTo>
                  <a:lnTo>
                    <a:pt x="915280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2" descr="H:\ppt\header 2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"/>
            <a:stretch/>
          </p:blipFill>
          <p:spPr bwMode="auto">
            <a:xfrm>
              <a:off x="1" y="-9526"/>
              <a:ext cx="9143999" cy="1404129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ight Triangle 19"/>
            <p:cNvSpPr/>
            <p:nvPr/>
          </p:nvSpPr>
          <p:spPr>
            <a:xfrm flipV="1">
              <a:off x="-7366" y="-6919"/>
              <a:ext cx="1238018" cy="1219201"/>
            </a:xfrm>
            <a:prstGeom prst="rtTriangle">
              <a:avLst/>
            </a:prstGeom>
            <a:solidFill>
              <a:srgbClr val="7286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 descr="H:\ppt\111111111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923" y="205578"/>
              <a:ext cx="982369" cy="702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Picture 4" descr="C:\Users\giorgi basiashvili\Desktop\Untitled-1.png"/>
          <p:cNvPicPr>
            <a:picLocks noChangeAspect="1" noChangeArrowheads="1"/>
          </p:cNvPicPr>
          <p:nvPr/>
        </p:nvPicPr>
        <p:blipFill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5948" y="68853"/>
            <a:ext cx="1066800" cy="10676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59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 descr="SAQARTVELO GZAA Cities crop 2.jpg"/>
          <p:cNvPicPr>
            <a:picLocks noChangeAspect="1"/>
          </p:cNvPicPr>
          <p:nvPr/>
        </p:nvPicPr>
        <p:blipFill rotWithShape="1">
          <a:blip r:embed="rId2" cstate="print"/>
          <a:srcRect t="373" b="24784"/>
          <a:stretch/>
        </p:blipFill>
        <p:spPr>
          <a:xfrm>
            <a:off x="0" y="1963996"/>
            <a:ext cx="9144000" cy="48768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788926" y="4443171"/>
            <a:ext cx="1540459" cy="1841118"/>
          </a:xfrm>
          <a:prstGeom prst="ellipse">
            <a:avLst/>
          </a:prstGeom>
          <a:solidFill>
            <a:schemeClr val="accent1">
              <a:lumMod val="60000"/>
              <a:lumOff val="40000"/>
              <a:alpha val="31000"/>
            </a:schemeClr>
          </a:solidFill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Полилиния 21"/>
          <p:cNvSpPr/>
          <p:nvPr/>
        </p:nvSpPr>
        <p:spPr>
          <a:xfrm>
            <a:off x="6677801" y="5698541"/>
            <a:ext cx="178710" cy="376284"/>
          </a:xfrm>
          <a:custGeom>
            <a:avLst/>
            <a:gdLst>
              <a:gd name="connsiteX0" fmla="*/ 20849 w 178710"/>
              <a:gd name="connsiteY0" fmla="*/ 0 h 376284"/>
              <a:gd name="connsiteX1" fmla="*/ 8935 w 178710"/>
              <a:gd name="connsiteY1" fmla="*/ 71484 h 376284"/>
              <a:gd name="connsiteX2" fmla="*/ 74462 w 178710"/>
              <a:gd name="connsiteY2" fmla="*/ 154882 h 376284"/>
              <a:gd name="connsiteX3" fmla="*/ 160839 w 178710"/>
              <a:gd name="connsiteY3" fmla="*/ 282957 h 376284"/>
              <a:gd name="connsiteX4" fmla="*/ 175731 w 178710"/>
              <a:gd name="connsiteY4" fmla="*/ 363377 h 376284"/>
              <a:gd name="connsiteX5" fmla="*/ 178710 w 178710"/>
              <a:gd name="connsiteY5" fmla="*/ 360398 h 376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710" h="376284">
                <a:moveTo>
                  <a:pt x="20849" y="0"/>
                </a:moveTo>
                <a:cubicBezTo>
                  <a:pt x="10424" y="22835"/>
                  <a:pt x="0" y="45671"/>
                  <a:pt x="8935" y="71484"/>
                </a:cubicBezTo>
                <a:cubicBezTo>
                  <a:pt x="17870" y="97297"/>
                  <a:pt x="49145" y="119637"/>
                  <a:pt x="74462" y="154882"/>
                </a:cubicBezTo>
                <a:cubicBezTo>
                  <a:pt x="99779" y="190127"/>
                  <a:pt x="143961" y="248208"/>
                  <a:pt x="160839" y="282957"/>
                </a:cubicBezTo>
                <a:cubicBezTo>
                  <a:pt x="177717" y="317706"/>
                  <a:pt x="172753" y="350470"/>
                  <a:pt x="175731" y="363377"/>
                </a:cubicBezTo>
                <a:cubicBezTo>
                  <a:pt x="178709" y="376284"/>
                  <a:pt x="178709" y="368341"/>
                  <a:pt x="178710" y="360398"/>
                </a:cubicBezTo>
              </a:path>
            </a:pathLst>
          </a:custGeom>
          <a:ln w="41275" cmpd="dbl">
            <a:solidFill>
              <a:srgbClr val="E46C0A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олилиния 20"/>
          <p:cNvSpPr/>
          <p:nvPr/>
        </p:nvSpPr>
        <p:spPr>
          <a:xfrm>
            <a:off x="6410325" y="5176302"/>
            <a:ext cx="386159" cy="442913"/>
          </a:xfrm>
          <a:custGeom>
            <a:avLst/>
            <a:gdLst>
              <a:gd name="connsiteX0" fmla="*/ 0 w 386159"/>
              <a:gd name="connsiteY0" fmla="*/ 0 h 442913"/>
              <a:gd name="connsiteX1" fmla="*/ 78581 w 386159"/>
              <a:gd name="connsiteY1" fmla="*/ 9525 h 442913"/>
              <a:gd name="connsiteX2" fmla="*/ 173831 w 386159"/>
              <a:gd name="connsiteY2" fmla="*/ 42863 h 442913"/>
              <a:gd name="connsiteX3" fmla="*/ 300038 w 386159"/>
              <a:gd name="connsiteY3" fmla="*/ 95250 h 442913"/>
              <a:gd name="connsiteX4" fmla="*/ 373856 w 386159"/>
              <a:gd name="connsiteY4" fmla="*/ 178594 h 442913"/>
              <a:gd name="connsiteX5" fmla="*/ 373856 w 386159"/>
              <a:gd name="connsiteY5" fmla="*/ 283369 h 442913"/>
              <a:gd name="connsiteX6" fmla="*/ 307181 w 386159"/>
              <a:gd name="connsiteY6" fmla="*/ 397669 h 442913"/>
              <a:gd name="connsiteX7" fmla="*/ 280988 w 386159"/>
              <a:gd name="connsiteY7" fmla="*/ 442913 h 442913"/>
              <a:gd name="connsiteX8" fmla="*/ 280988 w 386159"/>
              <a:gd name="connsiteY8" fmla="*/ 442913 h 442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6159" h="442913">
                <a:moveTo>
                  <a:pt x="0" y="0"/>
                </a:moveTo>
                <a:cubicBezTo>
                  <a:pt x="24804" y="1190"/>
                  <a:pt x="49609" y="2381"/>
                  <a:pt x="78581" y="9525"/>
                </a:cubicBezTo>
                <a:cubicBezTo>
                  <a:pt x="107553" y="16669"/>
                  <a:pt x="136922" y="28576"/>
                  <a:pt x="173831" y="42863"/>
                </a:cubicBezTo>
                <a:cubicBezTo>
                  <a:pt x="210740" y="57150"/>
                  <a:pt x="266701" y="72628"/>
                  <a:pt x="300038" y="95250"/>
                </a:cubicBezTo>
                <a:cubicBezTo>
                  <a:pt x="333375" y="117872"/>
                  <a:pt x="361553" y="147241"/>
                  <a:pt x="373856" y="178594"/>
                </a:cubicBezTo>
                <a:cubicBezTo>
                  <a:pt x="386159" y="209947"/>
                  <a:pt x="384968" y="246857"/>
                  <a:pt x="373856" y="283369"/>
                </a:cubicBezTo>
                <a:cubicBezTo>
                  <a:pt x="362744" y="319881"/>
                  <a:pt x="307181" y="397669"/>
                  <a:pt x="307181" y="397669"/>
                </a:cubicBezTo>
                <a:lnTo>
                  <a:pt x="280988" y="442913"/>
                </a:lnTo>
                <a:lnTo>
                  <a:pt x="280988" y="442913"/>
                </a:lnTo>
              </a:path>
            </a:pathLst>
          </a:custGeom>
          <a:ln w="41275" cmpd="dbl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Freeform 1"/>
          <p:cNvSpPr/>
          <p:nvPr/>
        </p:nvSpPr>
        <p:spPr>
          <a:xfrm>
            <a:off x="6433820" y="5763836"/>
            <a:ext cx="226060" cy="459740"/>
          </a:xfrm>
          <a:custGeom>
            <a:avLst/>
            <a:gdLst>
              <a:gd name="connsiteX0" fmla="*/ 226060 w 226060"/>
              <a:gd name="connsiteY0" fmla="*/ 0 h 459740"/>
              <a:gd name="connsiteX1" fmla="*/ 213360 w 226060"/>
              <a:gd name="connsiteY1" fmla="*/ 10160 h 459740"/>
              <a:gd name="connsiteX2" fmla="*/ 205740 w 226060"/>
              <a:gd name="connsiteY2" fmla="*/ 15240 h 459740"/>
              <a:gd name="connsiteX3" fmla="*/ 187960 w 226060"/>
              <a:gd name="connsiteY3" fmla="*/ 33020 h 459740"/>
              <a:gd name="connsiteX4" fmla="*/ 180340 w 226060"/>
              <a:gd name="connsiteY4" fmla="*/ 50800 h 459740"/>
              <a:gd name="connsiteX5" fmla="*/ 165100 w 226060"/>
              <a:gd name="connsiteY5" fmla="*/ 71120 h 459740"/>
              <a:gd name="connsiteX6" fmla="*/ 152400 w 226060"/>
              <a:gd name="connsiteY6" fmla="*/ 88900 h 459740"/>
              <a:gd name="connsiteX7" fmla="*/ 142240 w 226060"/>
              <a:gd name="connsiteY7" fmla="*/ 104140 h 459740"/>
              <a:gd name="connsiteX8" fmla="*/ 129540 w 226060"/>
              <a:gd name="connsiteY8" fmla="*/ 119380 h 459740"/>
              <a:gd name="connsiteX9" fmla="*/ 124460 w 226060"/>
              <a:gd name="connsiteY9" fmla="*/ 132080 h 459740"/>
              <a:gd name="connsiteX10" fmla="*/ 116840 w 226060"/>
              <a:gd name="connsiteY10" fmla="*/ 142240 h 459740"/>
              <a:gd name="connsiteX11" fmla="*/ 111760 w 226060"/>
              <a:gd name="connsiteY11" fmla="*/ 149860 h 459740"/>
              <a:gd name="connsiteX12" fmla="*/ 104140 w 226060"/>
              <a:gd name="connsiteY12" fmla="*/ 162560 h 459740"/>
              <a:gd name="connsiteX13" fmla="*/ 93980 w 226060"/>
              <a:gd name="connsiteY13" fmla="*/ 175260 h 459740"/>
              <a:gd name="connsiteX14" fmla="*/ 83820 w 226060"/>
              <a:gd name="connsiteY14" fmla="*/ 190500 h 459740"/>
              <a:gd name="connsiteX15" fmla="*/ 68580 w 226060"/>
              <a:gd name="connsiteY15" fmla="*/ 213360 h 459740"/>
              <a:gd name="connsiteX16" fmla="*/ 60960 w 226060"/>
              <a:gd name="connsiteY16" fmla="*/ 215900 h 459740"/>
              <a:gd name="connsiteX17" fmla="*/ 45720 w 226060"/>
              <a:gd name="connsiteY17" fmla="*/ 226060 h 459740"/>
              <a:gd name="connsiteX18" fmla="*/ 38100 w 226060"/>
              <a:gd name="connsiteY18" fmla="*/ 241300 h 459740"/>
              <a:gd name="connsiteX19" fmla="*/ 35560 w 226060"/>
              <a:gd name="connsiteY19" fmla="*/ 248920 h 459740"/>
              <a:gd name="connsiteX20" fmla="*/ 33020 w 226060"/>
              <a:gd name="connsiteY20" fmla="*/ 259080 h 459740"/>
              <a:gd name="connsiteX21" fmla="*/ 25400 w 226060"/>
              <a:gd name="connsiteY21" fmla="*/ 269240 h 459740"/>
              <a:gd name="connsiteX22" fmla="*/ 17780 w 226060"/>
              <a:gd name="connsiteY22" fmla="*/ 289560 h 459740"/>
              <a:gd name="connsiteX23" fmla="*/ 10160 w 226060"/>
              <a:gd name="connsiteY23" fmla="*/ 302260 h 459740"/>
              <a:gd name="connsiteX24" fmla="*/ 5080 w 226060"/>
              <a:gd name="connsiteY24" fmla="*/ 330200 h 459740"/>
              <a:gd name="connsiteX25" fmla="*/ 2540 w 226060"/>
              <a:gd name="connsiteY25" fmla="*/ 337820 h 459740"/>
              <a:gd name="connsiteX26" fmla="*/ 0 w 226060"/>
              <a:gd name="connsiteY26" fmla="*/ 347980 h 459740"/>
              <a:gd name="connsiteX27" fmla="*/ 2540 w 226060"/>
              <a:gd name="connsiteY27" fmla="*/ 406400 h 459740"/>
              <a:gd name="connsiteX28" fmla="*/ 5080 w 226060"/>
              <a:gd name="connsiteY28" fmla="*/ 416560 h 459740"/>
              <a:gd name="connsiteX29" fmla="*/ 12700 w 226060"/>
              <a:gd name="connsiteY29" fmla="*/ 429260 h 459740"/>
              <a:gd name="connsiteX30" fmla="*/ 22860 w 226060"/>
              <a:gd name="connsiteY30" fmla="*/ 444500 h 459740"/>
              <a:gd name="connsiteX31" fmla="*/ 27940 w 226060"/>
              <a:gd name="connsiteY31" fmla="*/ 459740 h 45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26060" h="459740">
                <a:moveTo>
                  <a:pt x="226060" y="0"/>
                </a:moveTo>
                <a:cubicBezTo>
                  <a:pt x="221827" y="3387"/>
                  <a:pt x="217697" y="6907"/>
                  <a:pt x="213360" y="10160"/>
                </a:cubicBezTo>
                <a:cubicBezTo>
                  <a:pt x="210918" y="11992"/>
                  <a:pt x="207899" y="13081"/>
                  <a:pt x="205740" y="15240"/>
                </a:cubicBezTo>
                <a:cubicBezTo>
                  <a:pt x="182033" y="38947"/>
                  <a:pt x="215053" y="12700"/>
                  <a:pt x="187960" y="33020"/>
                </a:cubicBezTo>
                <a:cubicBezTo>
                  <a:pt x="185702" y="39793"/>
                  <a:pt x="184525" y="44523"/>
                  <a:pt x="180340" y="50800"/>
                </a:cubicBezTo>
                <a:cubicBezTo>
                  <a:pt x="175644" y="57845"/>
                  <a:pt x="168886" y="63547"/>
                  <a:pt x="165100" y="71120"/>
                </a:cubicBezTo>
                <a:cubicBezTo>
                  <a:pt x="158414" y="84493"/>
                  <a:pt x="162697" y="78603"/>
                  <a:pt x="152400" y="88900"/>
                </a:cubicBezTo>
                <a:cubicBezTo>
                  <a:pt x="147936" y="102291"/>
                  <a:pt x="152810" y="91456"/>
                  <a:pt x="142240" y="104140"/>
                </a:cubicBezTo>
                <a:cubicBezTo>
                  <a:pt x="124559" y="125358"/>
                  <a:pt x="151802" y="97118"/>
                  <a:pt x="129540" y="119380"/>
                </a:cubicBezTo>
                <a:cubicBezTo>
                  <a:pt x="127847" y="123613"/>
                  <a:pt x="126674" y="128094"/>
                  <a:pt x="124460" y="132080"/>
                </a:cubicBezTo>
                <a:cubicBezTo>
                  <a:pt x="122404" y="135781"/>
                  <a:pt x="119301" y="138795"/>
                  <a:pt x="116840" y="142240"/>
                </a:cubicBezTo>
                <a:cubicBezTo>
                  <a:pt x="115066" y="144724"/>
                  <a:pt x="113378" y="147271"/>
                  <a:pt x="111760" y="149860"/>
                </a:cubicBezTo>
                <a:cubicBezTo>
                  <a:pt x="109143" y="154046"/>
                  <a:pt x="106971" y="158516"/>
                  <a:pt x="104140" y="162560"/>
                </a:cubicBezTo>
                <a:cubicBezTo>
                  <a:pt x="101031" y="167001"/>
                  <a:pt x="97169" y="170876"/>
                  <a:pt x="93980" y="175260"/>
                </a:cubicBezTo>
                <a:cubicBezTo>
                  <a:pt x="90389" y="180198"/>
                  <a:pt x="83820" y="190500"/>
                  <a:pt x="83820" y="190500"/>
                </a:cubicBezTo>
                <a:cubicBezTo>
                  <a:pt x="80508" y="203747"/>
                  <a:pt x="82582" y="202859"/>
                  <a:pt x="68580" y="213360"/>
                </a:cubicBezTo>
                <a:cubicBezTo>
                  <a:pt x="66438" y="214966"/>
                  <a:pt x="63300" y="214600"/>
                  <a:pt x="60960" y="215900"/>
                </a:cubicBezTo>
                <a:cubicBezTo>
                  <a:pt x="55623" y="218865"/>
                  <a:pt x="45720" y="226060"/>
                  <a:pt x="45720" y="226060"/>
                </a:cubicBezTo>
                <a:cubicBezTo>
                  <a:pt x="39336" y="245213"/>
                  <a:pt x="47948" y="221605"/>
                  <a:pt x="38100" y="241300"/>
                </a:cubicBezTo>
                <a:cubicBezTo>
                  <a:pt x="36903" y="243695"/>
                  <a:pt x="36296" y="246346"/>
                  <a:pt x="35560" y="248920"/>
                </a:cubicBezTo>
                <a:cubicBezTo>
                  <a:pt x="34601" y="252277"/>
                  <a:pt x="34581" y="255958"/>
                  <a:pt x="33020" y="259080"/>
                </a:cubicBezTo>
                <a:cubicBezTo>
                  <a:pt x="31127" y="262866"/>
                  <a:pt x="27644" y="265650"/>
                  <a:pt x="25400" y="269240"/>
                </a:cubicBezTo>
                <a:cubicBezTo>
                  <a:pt x="12747" y="289485"/>
                  <a:pt x="26781" y="269307"/>
                  <a:pt x="17780" y="289560"/>
                </a:cubicBezTo>
                <a:cubicBezTo>
                  <a:pt x="15775" y="294071"/>
                  <a:pt x="12700" y="298027"/>
                  <a:pt x="10160" y="302260"/>
                </a:cubicBezTo>
                <a:cubicBezTo>
                  <a:pt x="2630" y="332380"/>
                  <a:pt x="14181" y="284695"/>
                  <a:pt x="5080" y="330200"/>
                </a:cubicBezTo>
                <a:cubicBezTo>
                  <a:pt x="4555" y="332825"/>
                  <a:pt x="3276" y="335246"/>
                  <a:pt x="2540" y="337820"/>
                </a:cubicBezTo>
                <a:cubicBezTo>
                  <a:pt x="1581" y="341177"/>
                  <a:pt x="847" y="344593"/>
                  <a:pt x="0" y="347980"/>
                </a:cubicBezTo>
                <a:cubicBezTo>
                  <a:pt x="847" y="367453"/>
                  <a:pt x="1100" y="386962"/>
                  <a:pt x="2540" y="406400"/>
                </a:cubicBezTo>
                <a:cubicBezTo>
                  <a:pt x="2798" y="409881"/>
                  <a:pt x="3662" y="413370"/>
                  <a:pt x="5080" y="416560"/>
                </a:cubicBezTo>
                <a:cubicBezTo>
                  <a:pt x="7085" y="421071"/>
                  <a:pt x="10492" y="424844"/>
                  <a:pt x="12700" y="429260"/>
                </a:cubicBezTo>
                <a:cubicBezTo>
                  <a:pt x="20052" y="443964"/>
                  <a:pt x="8415" y="430055"/>
                  <a:pt x="22860" y="444500"/>
                </a:cubicBezTo>
                <a:cubicBezTo>
                  <a:pt x="25635" y="458374"/>
                  <a:pt x="22347" y="454147"/>
                  <a:pt x="27940" y="459740"/>
                </a:cubicBezTo>
              </a:path>
            </a:pathLst>
          </a:custGeom>
          <a:ln w="25400">
            <a:solidFill>
              <a:srgbClr val="E46C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-7366" y="-9526"/>
            <a:ext cx="9159259" cy="1404129"/>
            <a:chOff x="-7366" y="-9526"/>
            <a:chExt cx="9159259" cy="1404129"/>
          </a:xfrm>
        </p:grpSpPr>
        <p:sp>
          <p:nvSpPr>
            <p:cNvPr id="61" name="Freeform 60"/>
            <p:cNvSpPr/>
            <p:nvPr/>
          </p:nvSpPr>
          <p:spPr>
            <a:xfrm>
              <a:off x="-910" y="-6919"/>
              <a:ext cx="9152803" cy="1332844"/>
            </a:xfrm>
            <a:custGeom>
              <a:avLst/>
              <a:gdLst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0 w 7734300"/>
                <a:gd name="connsiteY8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129540 w 7734300"/>
                <a:gd name="connsiteY8" fmla="*/ 304800 h 1760220"/>
                <a:gd name="connsiteX9" fmla="*/ 0 w 7734300"/>
                <a:gd name="connsiteY9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279400 w 7734300"/>
                <a:gd name="connsiteY8" fmla="*/ 147320 h 1760220"/>
                <a:gd name="connsiteX9" fmla="*/ 0 w 7734300"/>
                <a:gd name="connsiteY9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0 w 7734300"/>
                <a:gd name="connsiteY8" fmla="*/ 281940 h 1760220"/>
                <a:gd name="connsiteX0" fmla="*/ 0 w 7734300"/>
                <a:gd name="connsiteY0" fmla="*/ 281940 h 1760220"/>
                <a:gd name="connsiteX1" fmla="*/ 101600 w 7734300"/>
                <a:gd name="connsiteY1" fmla="*/ 355600 h 1760220"/>
                <a:gd name="connsiteX2" fmla="*/ 22860 w 7734300"/>
                <a:gd name="connsiteY2" fmla="*/ 1760220 h 1760220"/>
                <a:gd name="connsiteX3" fmla="*/ 121920 w 7734300"/>
                <a:gd name="connsiteY3" fmla="*/ 1684020 h 1760220"/>
                <a:gd name="connsiteX4" fmla="*/ 1127760 w 7734300"/>
                <a:gd name="connsiteY4" fmla="*/ 1363980 h 1760220"/>
                <a:gd name="connsiteX5" fmla="*/ 4419600 w 7734300"/>
                <a:gd name="connsiteY5" fmla="*/ 1005840 h 1760220"/>
                <a:gd name="connsiteX6" fmla="*/ 6941820 w 7734300"/>
                <a:gd name="connsiteY6" fmla="*/ 807720 h 1760220"/>
                <a:gd name="connsiteX7" fmla="*/ 7734300 w 7734300"/>
                <a:gd name="connsiteY7" fmla="*/ 381000 h 1760220"/>
                <a:gd name="connsiteX8" fmla="*/ 6903720 w 7734300"/>
                <a:gd name="connsiteY8" fmla="*/ 0 h 1760220"/>
                <a:gd name="connsiteX9" fmla="*/ 0 w 7734300"/>
                <a:gd name="connsiteY9" fmla="*/ 281940 h 1760220"/>
                <a:gd name="connsiteX0" fmla="*/ 6880860 w 7711440"/>
                <a:gd name="connsiteY0" fmla="*/ 0 h 1760220"/>
                <a:gd name="connsiteX1" fmla="*/ 78740 w 7711440"/>
                <a:gd name="connsiteY1" fmla="*/ 355600 h 1760220"/>
                <a:gd name="connsiteX2" fmla="*/ 0 w 7711440"/>
                <a:gd name="connsiteY2" fmla="*/ 1760220 h 1760220"/>
                <a:gd name="connsiteX3" fmla="*/ 99060 w 7711440"/>
                <a:gd name="connsiteY3" fmla="*/ 1684020 h 1760220"/>
                <a:gd name="connsiteX4" fmla="*/ 1104900 w 7711440"/>
                <a:gd name="connsiteY4" fmla="*/ 1363980 h 1760220"/>
                <a:gd name="connsiteX5" fmla="*/ 4396740 w 7711440"/>
                <a:gd name="connsiteY5" fmla="*/ 1005840 h 1760220"/>
                <a:gd name="connsiteX6" fmla="*/ 6918960 w 7711440"/>
                <a:gd name="connsiteY6" fmla="*/ 807720 h 1760220"/>
                <a:gd name="connsiteX7" fmla="*/ 7711440 w 7711440"/>
                <a:gd name="connsiteY7" fmla="*/ 381000 h 1760220"/>
                <a:gd name="connsiteX8" fmla="*/ 6880860 w 7711440"/>
                <a:gd name="connsiteY8" fmla="*/ 0 h 1760220"/>
                <a:gd name="connsiteX0" fmla="*/ 6802120 w 7632700"/>
                <a:gd name="connsiteY0" fmla="*/ 0 h 1684020"/>
                <a:gd name="connsiteX1" fmla="*/ 0 w 7632700"/>
                <a:gd name="connsiteY1" fmla="*/ 355600 h 1684020"/>
                <a:gd name="connsiteX2" fmla="*/ 20320 w 7632700"/>
                <a:gd name="connsiteY2" fmla="*/ 1684020 h 1684020"/>
                <a:gd name="connsiteX3" fmla="*/ 1026160 w 7632700"/>
                <a:gd name="connsiteY3" fmla="*/ 1363980 h 1684020"/>
                <a:gd name="connsiteX4" fmla="*/ 4318000 w 7632700"/>
                <a:gd name="connsiteY4" fmla="*/ 1005840 h 1684020"/>
                <a:gd name="connsiteX5" fmla="*/ 6840220 w 7632700"/>
                <a:gd name="connsiteY5" fmla="*/ 807720 h 1684020"/>
                <a:gd name="connsiteX6" fmla="*/ 7632700 w 7632700"/>
                <a:gd name="connsiteY6" fmla="*/ 381000 h 1684020"/>
                <a:gd name="connsiteX7" fmla="*/ 6802120 w 7632700"/>
                <a:gd name="connsiteY7" fmla="*/ 0 h 1684020"/>
                <a:gd name="connsiteX0" fmla="*/ 6802120 w 7632700"/>
                <a:gd name="connsiteY0" fmla="*/ 0 h 1689100"/>
                <a:gd name="connsiteX1" fmla="*/ 0 w 7632700"/>
                <a:gd name="connsiteY1" fmla="*/ 355600 h 1689100"/>
                <a:gd name="connsiteX2" fmla="*/ 0 w 7632700"/>
                <a:gd name="connsiteY2" fmla="*/ 1689100 h 1689100"/>
                <a:gd name="connsiteX3" fmla="*/ 1026160 w 7632700"/>
                <a:gd name="connsiteY3" fmla="*/ 1363980 h 1689100"/>
                <a:gd name="connsiteX4" fmla="*/ 4318000 w 7632700"/>
                <a:gd name="connsiteY4" fmla="*/ 1005840 h 1689100"/>
                <a:gd name="connsiteX5" fmla="*/ 6840220 w 7632700"/>
                <a:gd name="connsiteY5" fmla="*/ 807720 h 1689100"/>
                <a:gd name="connsiteX6" fmla="*/ 7632700 w 7632700"/>
                <a:gd name="connsiteY6" fmla="*/ 381000 h 1689100"/>
                <a:gd name="connsiteX7" fmla="*/ 6802120 w 7632700"/>
                <a:gd name="connsiteY7" fmla="*/ 0 h 1689100"/>
                <a:gd name="connsiteX0" fmla="*/ 7632700 w 7632700"/>
                <a:gd name="connsiteY0" fmla="*/ 25400 h 1333500"/>
                <a:gd name="connsiteX1" fmla="*/ 0 w 7632700"/>
                <a:gd name="connsiteY1" fmla="*/ 0 h 1333500"/>
                <a:gd name="connsiteX2" fmla="*/ 0 w 7632700"/>
                <a:gd name="connsiteY2" fmla="*/ 1333500 h 1333500"/>
                <a:gd name="connsiteX3" fmla="*/ 1026160 w 7632700"/>
                <a:gd name="connsiteY3" fmla="*/ 1008380 h 1333500"/>
                <a:gd name="connsiteX4" fmla="*/ 4318000 w 7632700"/>
                <a:gd name="connsiteY4" fmla="*/ 650240 h 1333500"/>
                <a:gd name="connsiteX5" fmla="*/ 6840220 w 7632700"/>
                <a:gd name="connsiteY5" fmla="*/ 452120 h 1333500"/>
                <a:gd name="connsiteX6" fmla="*/ 7632700 w 7632700"/>
                <a:gd name="connsiteY6" fmla="*/ 25400 h 1333500"/>
                <a:gd name="connsiteX0" fmla="*/ 7653020 w 7653020"/>
                <a:gd name="connsiteY0" fmla="*/ 0 h 1343660"/>
                <a:gd name="connsiteX1" fmla="*/ 0 w 7653020"/>
                <a:gd name="connsiteY1" fmla="*/ 10160 h 1343660"/>
                <a:gd name="connsiteX2" fmla="*/ 0 w 7653020"/>
                <a:gd name="connsiteY2" fmla="*/ 1343660 h 1343660"/>
                <a:gd name="connsiteX3" fmla="*/ 1026160 w 7653020"/>
                <a:gd name="connsiteY3" fmla="*/ 1018540 h 1343660"/>
                <a:gd name="connsiteX4" fmla="*/ 4318000 w 7653020"/>
                <a:gd name="connsiteY4" fmla="*/ 660400 h 1343660"/>
                <a:gd name="connsiteX5" fmla="*/ 6840220 w 7653020"/>
                <a:gd name="connsiteY5" fmla="*/ 462280 h 1343660"/>
                <a:gd name="connsiteX6" fmla="*/ 7653020 w 7653020"/>
                <a:gd name="connsiteY6" fmla="*/ 0 h 1343660"/>
                <a:gd name="connsiteX0" fmla="*/ 7653020 w 7653020"/>
                <a:gd name="connsiteY0" fmla="*/ 2242 h 1333500"/>
                <a:gd name="connsiteX1" fmla="*/ 0 w 7653020"/>
                <a:gd name="connsiteY1" fmla="*/ 0 h 1333500"/>
                <a:gd name="connsiteX2" fmla="*/ 0 w 7653020"/>
                <a:gd name="connsiteY2" fmla="*/ 1333500 h 1333500"/>
                <a:gd name="connsiteX3" fmla="*/ 1026160 w 7653020"/>
                <a:gd name="connsiteY3" fmla="*/ 1008380 h 1333500"/>
                <a:gd name="connsiteX4" fmla="*/ 4318000 w 7653020"/>
                <a:gd name="connsiteY4" fmla="*/ 650240 h 1333500"/>
                <a:gd name="connsiteX5" fmla="*/ 6840220 w 7653020"/>
                <a:gd name="connsiteY5" fmla="*/ 452120 h 1333500"/>
                <a:gd name="connsiteX6" fmla="*/ 7653020 w 7653020"/>
                <a:gd name="connsiteY6" fmla="*/ 2242 h 1333500"/>
                <a:gd name="connsiteX0" fmla="*/ 7659283 w 7659283"/>
                <a:gd name="connsiteY0" fmla="*/ 0 h 1349862"/>
                <a:gd name="connsiteX1" fmla="*/ 0 w 7659283"/>
                <a:gd name="connsiteY1" fmla="*/ 16362 h 1349862"/>
                <a:gd name="connsiteX2" fmla="*/ 0 w 7659283"/>
                <a:gd name="connsiteY2" fmla="*/ 1349862 h 1349862"/>
                <a:gd name="connsiteX3" fmla="*/ 1026160 w 7659283"/>
                <a:gd name="connsiteY3" fmla="*/ 1024742 h 1349862"/>
                <a:gd name="connsiteX4" fmla="*/ 4318000 w 7659283"/>
                <a:gd name="connsiteY4" fmla="*/ 666602 h 1349862"/>
                <a:gd name="connsiteX5" fmla="*/ 6840220 w 7659283"/>
                <a:gd name="connsiteY5" fmla="*/ 468482 h 1349862"/>
                <a:gd name="connsiteX6" fmla="*/ 7659283 w 7659283"/>
                <a:gd name="connsiteY6" fmla="*/ 0 h 1349862"/>
                <a:gd name="connsiteX0" fmla="*/ 7666903 w 7666903"/>
                <a:gd name="connsiteY0" fmla="*/ 0 h 1334772"/>
                <a:gd name="connsiteX1" fmla="*/ 0 w 7666903"/>
                <a:gd name="connsiteY1" fmla="*/ 1272 h 1334772"/>
                <a:gd name="connsiteX2" fmla="*/ 0 w 7666903"/>
                <a:gd name="connsiteY2" fmla="*/ 1334772 h 1334772"/>
                <a:gd name="connsiteX3" fmla="*/ 1026160 w 7666903"/>
                <a:gd name="connsiteY3" fmla="*/ 1009652 h 1334772"/>
                <a:gd name="connsiteX4" fmla="*/ 4318000 w 7666903"/>
                <a:gd name="connsiteY4" fmla="*/ 651512 h 1334772"/>
                <a:gd name="connsiteX5" fmla="*/ 6840220 w 7666903"/>
                <a:gd name="connsiteY5" fmla="*/ 453392 h 1334772"/>
                <a:gd name="connsiteX6" fmla="*/ 7666903 w 7666903"/>
                <a:gd name="connsiteY6" fmla="*/ 0 h 1334772"/>
                <a:gd name="connsiteX0" fmla="*/ 9145183 w 9145183"/>
                <a:gd name="connsiteY0" fmla="*/ 0 h 1349862"/>
                <a:gd name="connsiteX1" fmla="*/ 0 w 9145183"/>
                <a:gd name="connsiteY1" fmla="*/ 16362 h 1349862"/>
                <a:gd name="connsiteX2" fmla="*/ 0 w 9145183"/>
                <a:gd name="connsiteY2" fmla="*/ 1349862 h 1349862"/>
                <a:gd name="connsiteX3" fmla="*/ 1026160 w 9145183"/>
                <a:gd name="connsiteY3" fmla="*/ 1024742 h 1349862"/>
                <a:gd name="connsiteX4" fmla="*/ 4318000 w 9145183"/>
                <a:gd name="connsiteY4" fmla="*/ 666602 h 1349862"/>
                <a:gd name="connsiteX5" fmla="*/ 6840220 w 9145183"/>
                <a:gd name="connsiteY5" fmla="*/ 468482 h 1349862"/>
                <a:gd name="connsiteX6" fmla="*/ 9145183 w 9145183"/>
                <a:gd name="connsiteY6" fmla="*/ 0 h 1349862"/>
                <a:gd name="connsiteX0" fmla="*/ 9145183 w 9145183"/>
                <a:gd name="connsiteY0" fmla="*/ 0 h 1349862"/>
                <a:gd name="connsiteX1" fmla="*/ 0 w 9145183"/>
                <a:gd name="connsiteY1" fmla="*/ 16362 h 1349862"/>
                <a:gd name="connsiteX2" fmla="*/ 0 w 9145183"/>
                <a:gd name="connsiteY2" fmla="*/ 1349862 h 1349862"/>
                <a:gd name="connsiteX3" fmla="*/ 1026160 w 9145183"/>
                <a:gd name="connsiteY3" fmla="*/ 1024742 h 1349862"/>
                <a:gd name="connsiteX4" fmla="*/ 4318000 w 9145183"/>
                <a:gd name="connsiteY4" fmla="*/ 666602 h 1349862"/>
                <a:gd name="connsiteX5" fmla="*/ 6840220 w 9145183"/>
                <a:gd name="connsiteY5" fmla="*/ 468482 h 1349862"/>
                <a:gd name="connsiteX6" fmla="*/ 9145183 w 9145183"/>
                <a:gd name="connsiteY6" fmla="*/ 0 h 1349862"/>
                <a:gd name="connsiteX0" fmla="*/ 9152803 w 9152803"/>
                <a:gd name="connsiteY0" fmla="*/ 13817 h 1333500"/>
                <a:gd name="connsiteX1" fmla="*/ 0 w 9152803"/>
                <a:gd name="connsiteY1" fmla="*/ 0 h 1333500"/>
                <a:gd name="connsiteX2" fmla="*/ 0 w 9152803"/>
                <a:gd name="connsiteY2" fmla="*/ 1333500 h 1333500"/>
                <a:gd name="connsiteX3" fmla="*/ 1026160 w 9152803"/>
                <a:gd name="connsiteY3" fmla="*/ 1008380 h 1333500"/>
                <a:gd name="connsiteX4" fmla="*/ 4318000 w 9152803"/>
                <a:gd name="connsiteY4" fmla="*/ 650240 h 1333500"/>
                <a:gd name="connsiteX5" fmla="*/ 6840220 w 9152803"/>
                <a:gd name="connsiteY5" fmla="*/ 452120 h 1333500"/>
                <a:gd name="connsiteX6" fmla="*/ 9152803 w 9152803"/>
                <a:gd name="connsiteY6" fmla="*/ 13817 h 1333500"/>
                <a:gd name="connsiteX0" fmla="*/ 9152803 w 9152803"/>
                <a:gd name="connsiteY0" fmla="*/ 0 h 1319683"/>
                <a:gd name="connsiteX1" fmla="*/ 7620 w 9152803"/>
                <a:gd name="connsiteY1" fmla="*/ 16362 h 1319683"/>
                <a:gd name="connsiteX2" fmla="*/ 0 w 9152803"/>
                <a:gd name="connsiteY2" fmla="*/ 1319683 h 1319683"/>
                <a:gd name="connsiteX3" fmla="*/ 1026160 w 9152803"/>
                <a:gd name="connsiteY3" fmla="*/ 994563 h 1319683"/>
                <a:gd name="connsiteX4" fmla="*/ 4318000 w 9152803"/>
                <a:gd name="connsiteY4" fmla="*/ 636423 h 1319683"/>
                <a:gd name="connsiteX5" fmla="*/ 6840220 w 9152803"/>
                <a:gd name="connsiteY5" fmla="*/ 438303 h 1319683"/>
                <a:gd name="connsiteX6" fmla="*/ 9152803 w 9152803"/>
                <a:gd name="connsiteY6" fmla="*/ 0 h 1319683"/>
                <a:gd name="connsiteX0" fmla="*/ 9152803 w 9152803"/>
                <a:gd name="connsiteY0" fmla="*/ 0 h 1319683"/>
                <a:gd name="connsiteX1" fmla="*/ 7620 w 9152803"/>
                <a:gd name="connsiteY1" fmla="*/ 8817 h 1319683"/>
                <a:gd name="connsiteX2" fmla="*/ 0 w 9152803"/>
                <a:gd name="connsiteY2" fmla="*/ 1319683 h 1319683"/>
                <a:gd name="connsiteX3" fmla="*/ 1026160 w 9152803"/>
                <a:gd name="connsiteY3" fmla="*/ 994563 h 1319683"/>
                <a:gd name="connsiteX4" fmla="*/ 4318000 w 9152803"/>
                <a:gd name="connsiteY4" fmla="*/ 636423 h 1319683"/>
                <a:gd name="connsiteX5" fmla="*/ 6840220 w 9152803"/>
                <a:gd name="connsiteY5" fmla="*/ 438303 h 1319683"/>
                <a:gd name="connsiteX6" fmla="*/ 9152803 w 9152803"/>
                <a:gd name="connsiteY6" fmla="*/ 0 h 131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52803" h="1319683">
                  <a:moveTo>
                    <a:pt x="9152803" y="0"/>
                  </a:moveTo>
                  <a:lnTo>
                    <a:pt x="7620" y="8817"/>
                  </a:lnTo>
                  <a:lnTo>
                    <a:pt x="0" y="1319683"/>
                  </a:lnTo>
                  <a:lnTo>
                    <a:pt x="1026160" y="994563"/>
                  </a:lnTo>
                  <a:lnTo>
                    <a:pt x="4318000" y="636423"/>
                  </a:lnTo>
                  <a:lnTo>
                    <a:pt x="6840220" y="438303"/>
                  </a:lnTo>
                  <a:lnTo>
                    <a:pt x="915280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2" name="Picture 2" descr="H:\ppt\header 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82" t="1" r="254" b="-1"/>
            <a:stretch/>
          </p:blipFill>
          <p:spPr bwMode="auto">
            <a:xfrm>
              <a:off x="1" y="-9526"/>
              <a:ext cx="9143999" cy="1404129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Right Triangle 62"/>
            <p:cNvSpPr/>
            <p:nvPr/>
          </p:nvSpPr>
          <p:spPr>
            <a:xfrm flipV="1">
              <a:off x="-7366" y="-6919"/>
              <a:ext cx="1238018" cy="1219201"/>
            </a:xfrm>
            <a:prstGeom prst="rtTriangle">
              <a:avLst/>
            </a:prstGeom>
            <a:solidFill>
              <a:srgbClr val="7286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4" name="Picture 9" descr="H:\ppt\11111111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923" y="205578"/>
              <a:ext cx="982369" cy="702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5" name="Picture 4" descr="C:\Users\giorgi basiashvili\Desktop\Untitled-1.png"/>
          <p:cNvPicPr>
            <a:picLocks noChangeAspect="1" noChangeArrowheads="1"/>
          </p:cNvPicPr>
          <p:nvPr/>
        </p:nvPicPr>
        <p:blipFill>
          <a:blip r:embed="rId5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5948" y="68853"/>
            <a:ext cx="1066800" cy="10676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itle 1"/>
          <p:cNvSpPr>
            <a:spLocks noGrp="1"/>
          </p:cNvSpPr>
          <p:nvPr>
            <p:ph type="title" idx="4294967295"/>
          </p:nvPr>
        </p:nvSpPr>
        <p:spPr>
          <a:xfrm>
            <a:off x="-7366" y="1466042"/>
            <a:ext cx="9151366" cy="442912"/>
          </a:xfrm>
          <a:solidFill>
            <a:srgbClr val="5C729F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400" dirty="0" smtClean="0"/>
              <a:t>Tbilisi – Bypass / Red Bridge / </a:t>
            </a:r>
            <a:r>
              <a:rPr lang="en-US" sz="2400" dirty="0" err="1" smtClean="0"/>
              <a:t>Sadakhlo</a:t>
            </a:r>
            <a:r>
              <a:rPr lang="en-US" sz="2400" dirty="0" smtClean="0"/>
              <a:t>/</a:t>
            </a:r>
            <a:r>
              <a:rPr lang="en-US" sz="2400" dirty="0" err="1" smtClean="0"/>
              <a:t>Jinvali</a:t>
            </a:r>
            <a:endParaRPr lang="en-US" sz="2400" dirty="0"/>
          </a:p>
        </p:txBody>
      </p:sp>
      <p:sp>
        <p:nvSpPr>
          <p:cNvPr id="43" name="TextBox 42"/>
          <p:cNvSpPr txBox="1"/>
          <p:nvPr/>
        </p:nvSpPr>
        <p:spPr>
          <a:xfrm>
            <a:off x="3581400" y="2195371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Russia</a:t>
            </a:r>
            <a:endParaRPr lang="en-GB" sz="1400" dirty="0"/>
          </a:p>
        </p:txBody>
      </p:sp>
      <p:sp>
        <p:nvSpPr>
          <p:cNvPr id="44" name="TextBox 43"/>
          <p:cNvSpPr txBox="1"/>
          <p:nvPr/>
        </p:nvSpPr>
        <p:spPr>
          <a:xfrm>
            <a:off x="4912456" y="6483057"/>
            <a:ext cx="806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Armenia</a:t>
            </a:r>
            <a:endParaRPr lang="en-GB" sz="1400" dirty="0"/>
          </a:p>
        </p:txBody>
      </p:sp>
      <p:sp>
        <p:nvSpPr>
          <p:cNvPr id="45" name="TextBox 44"/>
          <p:cNvSpPr txBox="1"/>
          <p:nvPr/>
        </p:nvSpPr>
        <p:spPr>
          <a:xfrm>
            <a:off x="7329385" y="6483057"/>
            <a:ext cx="9548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Azerbaijan</a:t>
            </a:r>
            <a:endParaRPr lang="en-GB" sz="1400" dirty="0"/>
          </a:p>
        </p:txBody>
      </p:sp>
      <p:sp>
        <p:nvSpPr>
          <p:cNvPr id="51" name="TextBox 50"/>
          <p:cNvSpPr txBox="1"/>
          <p:nvPr/>
        </p:nvSpPr>
        <p:spPr>
          <a:xfrm>
            <a:off x="985516" y="6497345"/>
            <a:ext cx="6651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Turkey</a:t>
            </a:r>
            <a:endParaRPr lang="en-GB" sz="1400" dirty="0"/>
          </a:p>
        </p:txBody>
      </p:sp>
      <p:sp>
        <p:nvSpPr>
          <p:cNvPr id="96" name="Oval 95"/>
          <p:cNvSpPr/>
          <p:nvPr/>
        </p:nvSpPr>
        <p:spPr>
          <a:xfrm>
            <a:off x="2273635" y="5417579"/>
            <a:ext cx="85725" cy="8572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TextBox 96"/>
          <p:cNvSpPr txBox="1"/>
          <p:nvPr/>
        </p:nvSpPr>
        <p:spPr>
          <a:xfrm>
            <a:off x="1553508" y="5240715"/>
            <a:ext cx="8082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Batumi Port</a:t>
            </a:r>
            <a:endParaRPr lang="en-GB" sz="1000" dirty="0"/>
          </a:p>
        </p:txBody>
      </p:sp>
      <p:sp>
        <p:nvSpPr>
          <p:cNvPr id="98" name="Oval 97"/>
          <p:cNvSpPr/>
          <p:nvPr/>
        </p:nvSpPr>
        <p:spPr>
          <a:xfrm>
            <a:off x="2233430" y="4532710"/>
            <a:ext cx="85725" cy="8572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TextBox 98"/>
          <p:cNvSpPr txBox="1"/>
          <p:nvPr/>
        </p:nvSpPr>
        <p:spPr>
          <a:xfrm>
            <a:off x="1632108" y="4443170"/>
            <a:ext cx="6399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Poti</a:t>
            </a:r>
            <a:r>
              <a:rPr lang="en-US" sz="1000" dirty="0" smtClean="0"/>
              <a:t> Port</a:t>
            </a:r>
            <a:endParaRPr lang="en-GB" sz="1000" dirty="0"/>
          </a:p>
        </p:txBody>
      </p:sp>
      <p:sp>
        <p:nvSpPr>
          <p:cNvPr id="100" name="Oval 99"/>
          <p:cNvSpPr/>
          <p:nvPr/>
        </p:nvSpPr>
        <p:spPr>
          <a:xfrm>
            <a:off x="2082099" y="4067953"/>
            <a:ext cx="85725" cy="8572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TextBox 100"/>
          <p:cNvSpPr txBox="1"/>
          <p:nvPr/>
        </p:nvSpPr>
        <p:spPr>
          <a:xfrm>
            <a:off x="963524" y="3747605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dirty="0" err="1" smtClean="0"/>
              <a:t>Anaklia</a:t>
            </a:r>
            <a:r>
              <a:rPr lang="en-US" sz="900" dirty="0" smtClean="0"/>
              <a:t> Deep Sea Port</a:t>
            </a:r>
          </a:p>
          <a:p>
            <a:pPr algn="r"/>
            <a:r>
              <a:rPr lang="en-US" sz="900" dirty="0" smtClean="0"/>
              <a:t>(Planned)</a:t>
            </a:r>
            <a:endParaRPr lang="en-GB" sz="900" dirty="0"/>
          </a:p>
        </p:txBody>
      </p:sp>
      <p:sp>
        <p:nvSpPr>
          <p:cNvPr id="6" name="Freeform 5"/>
          <p:cNvSpPr/>
          <p:nvPr/>
        </p:nvSpPr>
        <p:spPr>
          <a:xfrm>
            <a:off x="6339840" y="4720046"/>
            <a:ext cx="60960" cy="348343"/>
          </a:xfrm>
          <a:custGeom>
            <a:avLst/>
            <a:gdLst>
              <a:gd name="connsiteX0" fmla="*/ 0 w 60960"/>
              <a:gd name="connsiteY0" fmla="*/ 348343 h 348343"/>
              <a:gd name="connsiteX1" fmla="*/ 34834 w 60960"/>
              <a:gd name="connsiteY1" fmla="*/ 217714 h 348343"/>
              <a:gd name="connsiteX2" fmla="*/ 43543 w 60960"/>
              <a:gd name="connsiteY2" fmla="*/ 165463 h 348343"/>
              <a:gd name="connsiteX3" fmla="*/ 52251 w 60960"/>
              <a:gd name="connsiteY3" fmla="*/ 121920 h 348343"/>
              <a:gd name="connsiteX4" fmla="*/ 52251 w 60960"/>
              <a:gd name="connsiteY4" fmla="*/ 87085 h 348343"/>
              <a:gd name="connsiteX5" fmla="*/ 52251 w 60960"/>
              <a:gd name="connsiteY5" fmla="*/ 43543 h 348343"/>
              <a:gd name="connsiteX6" fmla="*/ 60960 w 60960"/>
              <a:gd name="connsiteY6" fmla="*/ 0 h 34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" h="348343">
                <a:moveTo>
                  <a:pt x="0" y="348343"/>
                </a:moveTo>
                <a:cubicBezTo>
                  <a:pt x="13788" y="298268"/>
                  <a:pt x="27577" y="248194"/>
                  <a:pt x="34834" y="217714"/>
                </a:cubicBezTo>
                <a:cubicBezTo>
                  <a:pt x="42091" y="187234"/>
                  <a:pt x="40640" y="181429"/>
                  <a:pt x="43543" y="165463"/>
                </a:cubicBezTo>
                <a:cubicBezTo>
                  <a:pt x="46446" y="149497"/>
                  <a:pt x="50800" y="134983"/>
                  <a:pt x="52251" y="121920"/>
                </a:cubicBezTo>
                <a:cubicBezTo>
                  <a:pt x="53702" y="108857"/>
                  <a:pt x="52251" y="87085"/>
                  <a:pt x="52251" y="87085"/>
                </a:cubicBezTo>
                <a:cubicBezTo>
                  <a:pt x="52251" y="74022"/>
                  <a:pt x="50800" y="58057"/>
                  <a:pt x="52251" y="43543"/>
                </a:cubicBezTo>
                <a:cubicBezTo>
                  <a:pt x="53702" y="29029"/>
                  <a:pt x="57331" y="14514"/>
                  <a:pt x="60960" y="0"/>
                </a:cubicBezTo>
              </a:path>
            </a:pathLst>
          </a:custGeom>
          <a:noFill/>
          <a:ln w="50800" cmpd="dbl">
            <a:solidFill>
              <a:srgbClr val="E46C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759517"/>
              </p:ext>
            </p:extLst>
          </p:nvPr>
        </p:nvGraphicFramePr>
        <p:xfrm>
          <a:off x="5491829" y="1991211"/>
          <a:ext cx="3550919" cy="14478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518571"/>
                <a:gridCol w="762000"/>
                <a:gridCol w="1270348"/>
              </a:tblGrid>
              <a:tr h="274321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/>
                        <a:t>Section</a:t>
                      </a:r>
                      <a:endParaRPr lang="en-US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/>
                        <a:t>Length</a:t>
                      </a:r>
                      <a:endParaRPr lang="en-US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/>
                        <a:t>Cost </a:t>
                      </a:r>
                      <a:r>
                        <a:rPr lang="en-US" sz="1300" b="1" dirty="0" err="1" smtClean="0"/>
                        <a:t>Mln</a:t>
                      </a:r>
                      <a:r>
                        <a:rPr lang="en-US" sz="1300" b="1" dirty="0" smtClean="0"/>
                        <a:t> USD</a:t>
                      </a:r>
                      <a:endParaRPr lang="en-US" sz="1300" b="1" dirty="0"/>
                    </a:p>
                  </a:txBody>
                  <a:tcPr/>
                </a:tc>
              </a:tr>
              <a:tr h="274321">
                <a:tc>
                  <a:txBody>
                    <a:bodyPr/>
                    <a:lstStyle/>
                    <a:p>
                      <a:r>
                        <a:rPr lang="en-US" sz="1300" b="0" dirty="0" smtClean="0"/>
                        <a:t>Rustavi-Red bridge</a:t>
                      </a:r>
                      <a:endParaRPr lang="en-US" sz="13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0" dirty="0" smtClean="0"/>
                        <a:t>35km</a:t>
                      </a:r>
                      <a:endParaRPr lang="en-US" sz="13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 smtClean="0"/>
                        <a:t>110</a:t>
                      </a:r>
                      <a:endParaRPr lang="en-US" sz="1300" b="0" dirty="0"/>
                    </a:p>
                  </a:txBody>
                  <a:tcPr/>
                </a:tc>
              </a:tr>
              <a:tr h="204254">
                <a:tc>
                  <a:txBody>
                    <a:bodyPr/>
                    <a:lstStyle/>
                    <a:p>
                      <a:r>
                        <a:rPr lang="en-US" sz="1300" b="0" dirty="0" smtClean="0"/>
                        <a:t>Rustavi-</a:t>
                      </a:r>
                      <a:r>
                        <a:rPr lang="en-US" sz="1300" b="0" dirty="0" err="1" smtClean="0"/>
                        <a:t>Sadakhlo</a:t>
                      </a:r>
                      <a:endParaRPr lang="en-US" sz="13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0" dirty="0" smtClean="0"/>
                        <a:t>40km</a:t>
                      </a:r>
                      <a:endParaRPr lang="en-US" sz="13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 smtClean="0"/>
                        <a:t>90</a:t>
                      </a:r>
                      <a:endParaRPr lang="en-US" sz="1300" b="0" dirty="0"/>
                    </a:p>
                  </a:txBody>
                  <a:tcPr/>
                </a:tc>
              </a:tr>
              <a:tr h="219494">
                <a:tc>
                  <a:txBody>
                    <a:bodyPr/>
                    <a:lstStyle/>
                    <a:p>
                      <a:r>
                        <a:rPr lang="en-US" sz="1300" b="0" dirty="0" err="1" smtClean="0"/>
                        <a:t>Natakhtari-Jinvali</a:t>
                      </a:r>
                      <a:endParaRPr lang="en-US" sz="13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0" dirty="0" smtClean="0"/>
                        <a:t>28km</a:t>
                      </a:r>
                      <a:endParaRPr lang="en-US" sz="13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 smtClean="0"/>
                        <a:t>130</a:t>
                      </a:r>
                      <a:endParaRPr lang="en-US" sz="1300" b="0" dirty="0"/>
                    </a:p>
                  </a:txBody>
                  <a:tcPr/>
                </a:tc>
              </a:tr>
              <a:tr h="234734">
                <a:tc>
                  <a:txBody>
                    <a:bodyPr/>
                    <a:lstStyle/>
                    <a:p>
                      <a:r>
                        <a:rPr lang="en-US" sz="1300" b="0" dirty="0" smtClean="0"/>
                        <a:t>Tbilisi bypass</a:t>
                      </a:r>
                      <a:endParaRPr lang="en-US" sz="13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0" dirty="0" smtClean="0"/>
                        <a:t>55km</a:t>
                      </a:r>
                      <a:endParaRPr lang="en-US" sz="13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 smtClean="0"/>
                        <a:t>350</a:t>
                      </a:r>
                      <a:endParaRPr lang="en-US" sz="1300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6" name="Rectangle 25"/>
          <p:cNvSpPr/>
          <p:nvPr/>
        </p:nvSpPr>
        <p:spPr>
          <a:xfrm>
            <a:off x="1686266" y="6298747"/>
            <a:ext cx="487508" cy="86400"/>
          </a:xfrm>
          <a:prstGeom prst="rect">
            <a:avLst/>
          </a:prstGeom>
          <a:solidFill>
            <a:srgbClr val="DE853C"/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217098" y="6100627"/>
            <a:ext cx="31242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/>
              <a:t>Planned Sections </a:t>
            </a:r>
            <a:endParaRPr lang="en-US" sz="1400" dirty="0"/>
          </a:p>
        </p:txBody>
      </p:sp>
      <p:sp>
        <p:nvSpPr>
          <p:cNvPr id="28" name="Rectangle 27"/>
          <p:cNvSpPr/>
          <p:nvPr/>
        </p:nvSpPr>
        <p:spPr>
          <a:xfrm>
            <a:off x="1685695" y="6488200"/>
            <a:ext cx="487508" cy="86400"/>
          </a:xfrm>
          <a:prstGeom prst="rect">
            <a:avLst/>
          </a:prstGeom>
          <a:solidFill>
            <a:srgbClr val="244CBE"/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202961" y="6308376"/>
            <a:ext cx="3124200" cy="38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/>
              <a:t>Prospective Sections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9636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3098"/>
          <a:stretch/>
        </p:blipFill>
        <p:spPr bwMode="auto">
          <a:xfrm rot="10800000">
            <a:off x="-7367" y="4648200"/>
            <a:ext cx="9144001" cy="220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98125" y="2582530"/>
            <a:ext cx="39666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Project Data:</a:t>
            </a:r>
          </a:p>
          <a:p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Status: FS </a:t>
            </a:r>
            <a:r>
              <a:rPr lang="en-US" sz="1600" dirty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and DD </a:t>
            </a:r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is ongoing.</a:t>
            </a:r>
            <a:endParaRPr lang="en-GB" sz="1600" dirty="0">
              <a:latin typeface="+mj-lt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GB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Estimated Cost</a:t>
            </a:r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: 110 </a:t>
            </a:r>
            <a:r>
              <a:rPr lang="en-US" sz="1600" dirty="0" err="1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mln</a:t>
            </a:r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. USD</a:t>
            </a:r>
            <a:r>
              <a:rPr lang="ka-GE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Design Period: 2017 </a:t>
            </a:r>
            <a:r>
              <a:rPr lang="en-US" sz="1600" dirty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– </a:t>
            </a:r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2018</a:t>
            </a:r>
          </a:p>
          <a:p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Construction Period: 2018 </a:t>
            </a:r>
            <a:r>
              <a:rPr lang="en-US" sz="1600" dirty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– </a:t>
            </a:r>
            <a:r>
              <a:rPr lang="en-US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2020</a:t>
            </a:r>
          </a:p>
          <a:p>
            <a:r>
              <a:rPr lang="en-US" sz="1600" dirty="0">
                <a:ea typeface="Tahoma" panose="020B0604030504040204" pitchFamily="34" charset="0"/>
                <a:cs typeface="Times New Roman" panose="02020603050405020304" pitchFamily="18" charset="0"/>
              </a:rPr>
              <a:t>Donor</a:t>
            </a:r>
            <a:r>
              <a:rPr lang="en-US" sz="1600" dirty="0" smtClean="0"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1600" dirty="0">
                <a:solidFill>
                  <a:srgbClr val="C0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Consultations with EIB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-7366" y="-9526"/>
            <a:ext cx="9159259" cy="1404129"/>
            <a:chOff x="-7366" y="-9526"/>
            <a:chExt cx="9159259" cy="1404129"/>
          </a:xfrm>
        </p:grpSpPr>
        <p:sp>
          <p:nvSpPr>
            <p:cNvPr id="33" name="Freeform 32"/>
            <p:cNvSpPr/>
            <p:nvPr/>
          </p:nvSpPr>
          <p:spPr>
            <a:xfrm>
              <a:off x="-910" y="-6919"/>
              <a:ext cx="9152803" cy="1332844"/>
            </a:xfrm>
            <a:custGeom>
              <a:avLst/>
              <a:gdLst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0 w 7734300"/>
                <a:gd name="connsiteY8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129540 w 7734300"/>
                <a:gd name="connsiteY8" fmla="*/ 304800 h 1760220"/>
                <a:gd name="connsiteX9" fmla="*/ 0 w 7734300"/>
                <a:gd name="connsiteY9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279400 w 7734300"/>
                <a:gd name="connsiteY8" fmla="*/ 147320 h 1760220"/>
                <a:gd name="connsiteX9" fmla="*/ 0 w 7734300"/>
                <a:gd name="connsiteY9" fmla="*/ 281940 h 1760220"/>
                <a:gd name="connsiteX0" fmla="*/ 0 w 7734300"/>
                <a:gd name="connsiteY0" fmla="*/ 281940 h 1760220"/>
                <a:gd name="connsiteX1" fmla="*/ 22860 w 7734300"/>
                <a:gd name="connsiteY1" fmla="*/ 1760220 h 1760220"/>
                <a:gd name="connsiteX2" fmla="*/ 121920 w 7734300"/>
                <a:gd name="connsiteY2" fmla="*/ 1684020 h 1760220"/>
                <a:gd name="connsiteX3" fmla="*/ 1127760 w 7734300"/>
                <a:gd name="connsiteY3" fmla="*/ 1363980 h 1760220"/>
                <a:gd name="connsiteX4" fmla="*/ 4419600 w 7734300"/>
                <a:gd name="connsiteY4" fmla="*/ 1005840 h 1760220"/>
                <a:gd name="connsiteX5" fmla="*/ 6941820 w 7734300"/>
                <a:gd name="connsiteY5" fmla="*/ 807720 h 1760220"/>
                <a:gd name="connsiteX6" fmla="*/ 7734300 w 7734300"/>
                <a:gd name="connsiteY6" fmla="*/ 381000 h 1760220"/>
                <a:gd name="connsiteX7" fmla="*/ 6903720 w 7734300"/>
                <a:gd name="connsiteY7" fmla="*/ 0 h 1760220"/>
                <a:gd name="connsiteX8" fmla="*/ 0 w 7734300"/>
                <a:gd name="connsiteY8" fmla="*/ 281940 h 1760220"/>
                <a:gd name="connsiteX0" fmla="*/ 0 w 7734300"/>
                <a:gd name="connsiteY0" fmla="*/ 281940 h 1760220"/>
                <a:gd name="connsiteX1" fmla="*/ 101600 w 7734300"/>
                <a:gd name="connsiteY1" fmla="*/ 355600 h 1760220"/>
                <a:gd name="connsiteX2" fmla="*/ 22860 w 7734300"/>
                <a:gd name="connsiteY2" fmla="*/ 1760220 h 1760220"/>
                <a:gd name="connsiteX3" fmla="*/ 121920 w 7734300"/>
                <a:gd name="connsiteY3" fmla="*/ 1684020 h 1760220"/>
                <a:gd name="connsiteX4" fmla="*/ 1127760 w 7734300"/>
                <a:gd name="connsiteY4" fmla="*/ 1363980 h 1760220"/>
                <a:gd name="connsiteX5" fmla="*/ 4419600 w 7734300"/>
                <a:gd name="connsiteY5" fmla="*/ 1005840 h 1760220"/>
                <a:gd name="connsiteX6" fmla="*/ 6941820 w 7734300"/>
                <a:gd name="connsiteY6" fmla="*/ 807720 h 1760220"/>
                <a:gd name="connsiteX7" fmla="*/ 7734300 w 7734300"/>
                <a:gd name="connsiteY7" fmla="*/ 381000 h 1760220"/>
                <a:gd name="connsiteX8" fmla="*/ 6903720 w 7734300"/>
                <a:gd name="connsiteY8" fmla="*/ 0 h 1760220"/>
                <a:gd name="connsiteX9" fmla="*/ 0 w 7734300"/>
                <a:gd name="connsiteY9" fmla="*/ 281940 h 1760220"/>
                <a:gd name="connsiteX0" fmla="*/ 6880860 w 7711440"/>
                <a:gd name="connsiteY0" fmla="*/ 0 h 1760220"/>
                <a:gd name="connsiteX1" fmla="*/ 78740 w 7711440"/>
                <a:gd name="connsiteY1" fmla="*/ 355600 h 1760220"/>
                <a:gd name="connsiteX2" fmla="*/ 0 w 7711440"/>
                <a:gd name="connsiteY2" fmla="*/ 1760220 h 1760220"/>
                <a:gd name="connsiteX3" fmla="*/ 99060 w 7711440"/>
                <a:gd name="connsiteY3" fmla="*/ 1684020 h 1760220"/>
                <a:gd name="connsiteX4" fmla="*/ 1104900 w 7711440"/>
                <a:gd name="connsiteY4" fmla="*/ 1363980 h 1760220"/>
                <a:gd name="connsiteX5" fmla="*/ 4396740 w 7711440"/>
                <a:gd name="connsiteY5" fmla="*/ 1005840 h 1760220"/>
                <a:gd name="connsiteX6" fmla="*/ 6918960 w 7711440"/>
                <a:gd name="connsiteY6" fmla="*/ 807720 h 1760220"/>
                <a:gd name="connsiteX7" fmla="*/ 7711440 w 7711440"/>
                <a:gd name="connsiteY7" fmla="*/ 381000 h 1760220"/>
                <a:gd name="connsiteX8" fmla="*/ 6880860 w 7711440"/>
                <a:gd name="connsiteY8" fmla="*/ 0 h 1760220"/>
                <a:gd name="connsiteX0" fmla="*/ 6802120 w 7632700"/>
                <a:gd name="connsiteY0" fmla="*/ 0 h 1684020"/>
                <a:gd name="connsiteX1" fmla="*/ 0 w 7632700"/>
                <a:gd name="connsiteY1" fmla="*/ 355600 h 1684020"/>
                <a:gd name="connsiteX2" fmla="*/ 20320 w 7632700"/>
                <a:gd name="connsiteY2" fmla="*/ 1684020 h 1684020"/>
                <a:gd name="connsiteX3" fmla="*/ 1026160 w 7632700"/>
                <a:gd name="connsiteY3" fmla="*/ 1363980 h 1684020"/>
                <a:gd name="connsiteX4" fmla="*/ 4318000 w 7632700"/>
                <a:gd name="connsiteY4" fmla="*/ 1005840 h 1684020"/>
                <a:gd name="connsiteX5" fmla="*/ 6840220 w 7632700"/>
                <a:gd name="connsiteY5" fmla="*/ 807720 h 1684020"/>
                <a:gd name="connsiteX6" fmla="*/ 7632700 w 7632700"/>
                <a:gd name="connsiteY6" fmla="*/ 381000 h 1684020"/>
                <a:gd name="connsiteX7" fmla="*/ 6802120 w 7632700"/>
                <a:gd name="connsiteY7" fmla="*/ 0 h 1684020"/>
                <a:gd name="connsiteX0" fmla="*/ 6802120 w 7632700"/>
                <a:gd name="connsiteY0" fmla="*/ 0 h 1689100"/>
                <a:gd name="connsiteX1" fmla="*/ 0 w 7632700"/>
                <a:gd name="connsiteY1" fmla="*/ 355600 h 1689100"/>
                <a:gd name="connsiteX2" fmla="*/ 0 w 7632700"/>
                <a:gd name="connsiteY2" fmla="*/ 1689100 h 1689100"/>
                <a:gd name="connsiteX3" fmla="*/ 1026160 w 7632700"/>
                <a:gd name="connsiteY3" fmla="*/ 1363980 h 1689100"/>
                <a:gd name="connsiteX4" fmla="*/ 4318000 w 7632700"/>
                <a:gd name="connsiteY4" fmla="*/ 1005840 h 1689100"/>
                <a:gd name="connsiteX5" fmla="*/ 6840220 w 7632700"/>
                <a:gd name="connsiteY5" fmla="*/ 807720 h 1689100"/>
                <a:gd name="connsiteX6" fmla="*/ 7632700 w 7632700"/>
                <a:gd name="connsiteY6" fmla="*/ 381000 h 1689100"/>
                <a:gd name="connsiteX7" fmla="*/ 6802120 w 7632700"/>
                <a:gd name="connsiteY7" fmla="*/ 0 h 1689100"/>
                <a:gd name="connsiteX0" fmla="*/ 7632700 w 7632700"/>
                <a:gd name="connsiteY0" fmla="*/ 25400 h 1333500"/>
                <a:gd name="connsiteX1" fmla="*/ 0 w 7632700"/>
                <a:gd name="connsiteY1" fmla="*/ 0 h 1333500"/>
                <a:gd name="connsiteX2" fmla="*/ 0 w 7632700"/>
                <a:gd name="connsiteY2" fmla="*/ 1333500 h 1333500"/>
                <a:gd name="connsiteX3" fmla="*/ 1026160 w 7632700"/>
                <a:gd name="connsiteY3" fmla="*/ 1008380 h 1333500"/>
                <a:gd name="connsiteX4" fmla="*/ 4318000 w 7632700"/>
                <a:gd name="connsiteY4" fmla="*/ 650240 h 1333500"/>
                <a:gd name="connsiteX5" fmla="*/ 6840220 w 7632700"/>
                <a:gd name="connsiteY5" fmla="*/ 452120 h 1333500"/>
                <a:gd name="connsiteX6" fmla="*/ 7632700 w 7632700"/>
                <a:gd name="connsiteY6" fmla="*/ 25400 h 1333500"/>
                <a:gd name="connsiteX0" fmla="*/ 7653020 w 7653020"/>
                <a:gd name="connsiteY0" fmla="*/ 0 h 1343660"/>
                <a:gd name="connsiteX1" fmla="*/ 0 w 7653020"/>
                <a:gd name="connsiteY1" fmla="*/ 10160 h 1343660"/>
                <a:gd name="connsiteX2" fmla="*/ 0 w 7653020"/>
                <a:gd name="connsiteY2" fmla="*/ 1343660 h 1343660"/>
                <a:gd name="connsiteX3" fmla="*/ 1026160 w 7653020"/>
                <a:gd name="connsiteY3" fmla="*/ 1018540 h 1343660"/>
                <a:gd name="connsiteX4" fmla="*/ 4318000 w 7653020"/>
                <a:gd name="connsiteY4" fmla="*/ 660400 h 1343660"/>
                <a:gd name="connsiteX5" fmla="*/ 6840220 w 7653020"/>
                <a:gd name="connsiteY5" fmla="*/ 462280 h 1343660"/>
                <a:gd name="connsiteX6" fmla="*/ 7653020 w 7653020"/>
                <a:gd name="connsiteY6" fmla="*/ 0 h 1343660"/>
                <a:gd name="connsiteX0" fmla="*/ 7653020 w 7653020"/>
                <a:gd name="connsiteY0" fmla="*/ 2242 h 1333500"/>
                <a:gd name="connsiteX1" fmla="*/ 0 w 7653020"/>
                <a:gd name="connsiteY1" fmla="*/ 0 h 1333500"/>
                <a:gd name="connsiteX2" fmla="*/ 0 w 7653020"/>
                <a:gd name="connsiteY2" fmla="*/ 1333500 h 1333500"/>
                <a:gd name="connsiteX3" fmla="*/ 1026160 w 7653020"/>
                <a:gd name="connsiteY3" fmla="*/ 1008380 h 1333500"/>
                <a:gd name="connsiteX4" fmla="*/ 4318000 w 7653020"/>
                <a:gd name="connsiteY4" fmla="*/ 650240 h 1333500"/>
                <a:gd name="connsiteX5" fmla="*/ 6840220 w 7653020"/>
                <a:gd name="connsiteY5" fmla="*/ 452120 h 1333500"/>
                <a:gd name="connsiteX6" fmla="*/ 7653020 w 7653020"/>
                <a:gd name="connsiteY6" fmla="*/ 2242 h 1333500"/>
                <a:gd name="connsiteX0" fmla="*/ 7659283 w 7659283"/>
                <a:gd name="connsiteY0" fmla="*/ 0 h 1349862"/>
                <a:gd name="connsiteX1" fmla="*/ 0 w 7659283"/>
                <a:gd name="connsiteY1" fmla="*/ 16362 h 1349862"/>
                <a:gd name="connsiteX2" fmla="*/ 0 w 7659283"/>
                <a:gd name="connsiteY2" fmla="*/ 1349862 h 1349862"/>
                <a:gd name="connsiteX3" fmla="*/ 1026160 w 7659283"/>
                <a:gd name="connsiteY3" fmla="*/ 1024742 h 1349862"/>
                <a:gd name="connsiteX4" fmla="*/ 4318000 w 7659283"/>
                <a:gd name="connsiteY4" fmla="*/ 666602 h 1349862"/>
                <a:gd name="connsiteX5" fmla="*/ 6840220 w 7659283"/>
                <a:gd name="connsiteY5" fmla="*/ 468482 h 1349862"/>
                <a:gd name="connsiteX6" fmla="*/ 7659283 w 7659283"/>
                <a:gd name="connsiteY6" fmla="*/ 0 h 1349862"/>
                <a:gd name="connsiteX0" fmla="*/ 7666903 w 7666903"/>
                <a:gd name="connsiteY0" fmla="*/ 0 h 1334772"/>
                <a:gd name="connsiteX1" fmla="*/ 0 w 7666903"/>
                <a:gd name="connsiteY1" fmla="*/ 1272 h 1334772"/>
                <a:gd name="connsiteX2" fmla="*/ 0 w 7666903"/>
                <a:gd name="connsiteY2" fmla="*/ 1334772 h 1334772"/>
                <a:gd name="connsiteX3" fmla="*/ 1026160 w 7666903"/>
                <a:gd name="connsiteY3" fmla="*/ 1009652 h 1334772"/>
                <a:gd name="connsiteX4" fmla="*/ 4318000 w 7666903"/>
                <a:gd name="connsiteY4" fmla="*/ 651512 h 1334772"/>
                <a:gd name="connsiteX5" fmla="*/ 6840220 w 7666903"/>
                <a:gd name="connsiteY5" fmla="*/ 453392 h 1334772"/>
                <a:gd name="connsiteX6" fmla="*/ 7666903 w 7666903"/>
                <a:gd name="connsiteY6" fmla="*/ 0 h 1334772"/>
                <a:gd name="connsiteX0" fmla="*/ 9145183 w 9145183"/>
                <a:gd name="connsiteY0" fmla="*/ 0 h 1349862"/>
                <a:gd name="connsiteX1" fmla="*/ 0 w 9145183"/>
                <a:gd name="connsiteY1" fmla="*/ 16362 h 1349862"/>
                <a:gd name="connsiteX2" fmla="*/ 0 w 9145183"/>
                <a:gd name="connsiteY2" fmla="*/ 1349862 h 1349862"/>
                <a:gd name="connsiteX3" fmla="*/ 1026160 w 9145183"/>
                <a:gd name="connsiteY3" fmla="*/ 1024742 h 1349862"/>
                <a:gd name="connsiteX4" fmla="*/ 4318000 w 9145183"/>
                <a:gd name="connsiteY4" fmla="*/ 666602 h 1349862"/>
                <a:gd name="connsiteX5" fmla="*/ 6840220 w 9145183"/>
                <a:gd name="connsiteY5" fmla="*/ 468482 h 1349862"/>
                <a:gd name="connsiteX6" fmla="*/ 9145183 w 9145183"/>
                <a:gd name="connsiteY6" fmla="*/ 0 h 1349862"/>
                <a:gd name="connsiteX0" fmla="*/ 9145183 w 9145183"/>
                <a:gd name="connsiteY0" fmla="*/ 0 h 1349862"/>
                <a:gd name="connsiteX1" fmla="*/ 0 w 9145183"/>
                <a:gd name="connsiteY1" fmla="*/ 16362 h 1349862"/>
                <a:gd name="connsiteX2" fmla="*/ 0 w 9145183"/>
                <a:gd name="connsiteY2" fmla="*/ 1349862 h 1349862"/>
                <a:gd name="connsiteX3" fmla="*/ 1026160 w 9145183"/>
                <a:gd name="connsiteY3" fmla="*/ 1024742 h 1349862"/>
                <a:gd name="connsiteX4" fmla="*/ 4318000 w 9145183"/>
                <a:gd name="connsiteY4" fmla="*/ 666602 h 1349862"/>
                <a:gd name="connsiteX5" fmla="*/ 6840220 w 9145183"/>
                <a:gd name="connsiteY5" fmla="*/ 468482 h 1349862"/>
                <a:gd name="connsiteX6" fmla="*/ 9145183 w 9145183"/>
                <a:gd name="connsiteY6" fmla="*/ 0 h 1349862"/>
                <a:gd name="connsiteX0" fmla="*/ 9152803 w 9152803"/>
                <a:gd name="connsiteY0" fmla="*/ 13817 h 1333500"/>
                <a:gd name="connsiteX1" fmla="*/ 0 w 9152803"/>
                <a:gd name="connsiteY1" fmla="*/ 0 h 1333500"/>
                <a:gd name="connsiteX2" fmla="*/ 0 w 9152803"/>
                <a:gd name="connsiteY2" fmla="*/ 1333500 h 1333500"/>
                <a:gd name="connsiteX3" fmla="*/ 1026160 w 9152803"/>
                <a:gd name="connsiteY3" fmla="*/ 1008380 h 1333500"/>
                <a:gd name="connsiteX4" fmla="*/ 4318000 w 9152803"/>
                <a:gd name="connsiteY4" fmla="*/ 650240 h 1333500"/>
                <a:gd name="connsiteX5" fmla="*/ 6840220 w 9152803"/>
                <a:gd name="connsiteY5" fmla="*/ 452120 h 1333500"/>
                <a:gd name="connsiteX6" fmla="*/ 9152803 w 9152803"/>
                <a:gd name="connsiteY6" fmla="*/ 13817 h 1333500"/>
                <a:gd name="connsiteX0" fmla="*/ 9152803 w 9152803"/>
                <a:gd name="connsiteY0" fmla="*/ 0 h 1319683"/>
                <a:gd name="connsiteX1" fmla="*/ 7620 w 9152803"/>
                <a:gd name="connsiteY1" fmla="*/ 16362 h 1319683"/>
                <a:gd name="connsiteX2" fmla="*/ 0 w 9152803"/>
                <a:gd name="connsiteY2" fmla="*/ 1319683 h 1319683"/>
                <a:gd name="connsiteX3" fmla="*/ 1026160 w 9152803"/>
                <a:gd name="connsiteY3" fmla="*/ 994563 h 1319683"/>
                <a:gd name="connsiteX4" fmla="*/ 4318000 w 9152803"/>
                <a:gd name="connsiteY4" fmla="*/ 636423 h 1319683"/>
                <a:gd name="connsiteX5" fmla="*/ 6840220 w 9152803"/>
                <a:gd name="connsiteY5" fmla="*/ 438303 h 1319683"/>
                <a:gd name="connsiteX6" fmla="*/ 9152803 w 9152803"/>
                <a:gd name="connsiteY6" fmla="*/ 0 h 1319683"/>
                <a:gd name="connsiteX0" fmla="*/ 9152803 w 9152803"/>
                <a:gd name="connsiteY0" fmla="*/ 0 h 1319683"/>
                <a:gd name="connsiteX1" fmla="*/ 7620 w 9152803"/>
                <a:gd name="connsiteY1" fmla="*/ 8817 h 1319683"/>
                <a:gd name="connsiteX2" fmla="*/ 0 w 9152803"/>
                <a:gd name="connsiteY2" fmla="*/ 1319683 h 1319683"/>
                <a:gd name="connsiteX3" fmla="*/ 1026160 w 9152803"/>
                <a:gd name="connsiteY3" fmla="*/ 994563 h 1319683"/>
                <a:gd name="connsiteX4" fmla="*/ 4318000 w 9152803"/>
                <a:gd name="connsiteY4" fmla="*/ 636423 h 1319683"/>
                <a:gd name="connsiteX5" fmla="*/ 6840220 w 9152803"/>
                <a:gd name="connsiteY5" fmla="*/ 438303 h 1319683"/>
                <a:gd name="connsiteX6" fmla="*/ 9152803 w 9152803"/>
                <a:gd name="connsiteY6" fmla="*/ 0 h 131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52803" h="1319683">
                  <a:moveTo>
                    <a:pt x="9152803" y="0"/>
                  </a:moveTo>
                  <a:lnTo>
                    <a:pt x="7620" y="8817"/>
                  </a:lnTo>
                  <a:lnTo>
                    <a:pt x="0" y="1319683"/>
                  </a:lnTo>
                  <a:lnTo>
                    <a:pt x="1026160" y="994563"/>
                  </a:lnTo>
                  <a:lnTo>
                    <a:pt x="4318000" y="636423"/>
                  </a:lnTo>
                  <a:lnTo>
                    <a:pt x="6840220" y="438303"/>
                  </a:lnTo>
                  <a:lnTo>
                    <a:pt x="915280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2" descr="H:\ppt\header 2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82" t="1" r="254" b="-1"/>
            <a:stretch/>
          </p:blipFill>
          <p:spPr bwMode="auto">
            <a:xfrm>
              <a:off x="1" y="-9526"/>
              <a:ext cx="9143999" cy="1404129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ight Triangle 34"/>
            <p:cNvSpPr/>
            <p:nvPr/>
          </p:nvSpPr>
          <p:spPr>
            <a:xfrm flipV="1">
              <a:off x="-7366" y="-6919"/>
              <a:ext cx="1238018" cy="1219201"/>
            </a:xfrm>
            <a:prstGeom prst="rtTriangle">
              <a:avLst/>
            </a:prstGeom>
            <a:solidFill>
              <a:srgbClr val="7286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9" descr="H:\ppt\11111111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923" y="205578"/>
              <a:ext cx="982369" cy="702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Picture 4" descr="C:\Users\giorgi basiashvili\Desktop\Untitled-1.png"/>
          <p:cNvPicPr>
            <a:picLocks noChangeAspect="1" noChangeArrowheads="1"/>
          </p:cNvPicPr>
          <p:nvPr/>
        </p:nvPicPr>
        <p:blipFill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5948" y="68853"/>
            <a:ext cx="1066800" cy="10676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itle 1"/>
          <p:cNvSpPr>
            <a:spLocks noGrp="1"/>
          </p:cNvSpPr>
          <p:nvPr>
            <p:ph type="title" idx="4294967295"/>
          </p:nvPr>
        </p:nvSpPr>
        <p:spPr>
          <a:xfrm>
            <a:off x="-7366" y="1466042"/>
            <a:ext cx="9151366" cy="442912"/>
          </a:xfrm>
          <a:solidFill>
            <a:srgbClr val="5C729F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400" dirty="0"/>
              <a:t>Rustavi – Red Bridge 35 km</a:t>
            </a:r>
          </a:p>
        </p:txBody>
      </p:sp>
      <p:sp>
        <p:nvSpPr>
          <p:cNvPr id="20" name="Rectangle 19"/>
          <p:cNvSpPr/>
          <p:nvPr/>
        </p:nvSpPr>
        <p:spPr>
          <a:xfrm>
            <a:off x="-7368" y="4653280"/>
            <a:ext cx="4162239" cy="2204718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7368" y="2687320"/>
            <a:ext cx="388368" cy="152400"/>
          </a:xfrm>
          <a:prstGeom prst="rect">
            <a:avLst/>
          </a:prstGeom>
          <a:solidFill>
            <a:srgbClr val="DE853C"/>
          </a:solidFill>
          <a:ln>
            <a:solidFill>
              <a:srgbClr val="DE85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9279673"/>
              </p:ext>
            </p:extLst>
          </p:nvPr>
        </p:nvGraphicFramePr>
        <p:xfrm>
          <a:off x="0" y="4682214"/>
          <a:ext cx="3962400" cy="2175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4464754" y="2275812"/>
            <a:ext cx="4353799" cy="3578717"/>
            <a:chOff x="3200400" y="2095500"/>
            <a:chExt cx="5701263" cy="4686300"/>
          </a:xfrm>
        </p:grpSpPr>
        <p:pic>
          <p:nvPicPr>
            <p:cNvPr id="21" name="Picture 6" descr="G:\2013 WB Workshop\New folder\rustav red brije.jpg"/>
            <p:cNvPicPr>
              <a:picLocks noChangeAspect="1" noChangeArrowheads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326"/>
            <a:stretch/>
          </p:blipFill>
          <p:spPr bwMode="auto">
            <a:xfrm>
              <a:off x="3200400" y="2095500"/>
              <a:ext cx="5701263" cy="46863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Freeform 22"/>
            <p:cNvSpPr/>
            <p:nvPr/>
          </p:nvSpPr>
          <p:spPr>
            <a:xfrm>
              <a:off x="5333938" y="3445234"/>
              <a:ext cx="1341755" cy="3197665"/>
            </a:xfrm>
            <a:custGeom>
              <a:avLst/>
              <a:gdLst>
                <a:gd name="connsiteX0" fmla="*/ 215451 w 1271726"/>
                <a:gd name="connsiteY0" fmla="*/ 0 h 2948940"/>
                <a:gd name="connsiteX1" fmla="*/ 337371 w 1271726"/>
                <a:gd name="connsiteY1" fmla="*/ 182880 h 2948940"/>
                <a:gd name="connsiteX2" fmla="*/ 390711 w 1271726"/>
                <a:gd name="connsiteY2" fmla="*/ 289560 h 2948940"/>
                <a:gd name="connsiteX3" fmla="*/ 421191 w 1271726"/>
                <a:gd name="connsiteY3" fmla="*/ 419100 h 2948940"/>
                <a:gd name="connsiteX4" fmla="*/ 489771 w 1271726"/>
                <a:gd name="connsiteY4" fmla="*/ 525780 h 2948940"/>
                <a:gd name="connsiteX5" fmla="*/ 482151 w 1271726"/>
                <a:gd name="connsiteY5" fmla="*/ 556260 h 2948940"/>
                <a:gd name="connsiteX6" fmla="*/ 436431 w 1271726"/>
                <a:gd name="connsiteY6" fmla="*/ 556260 h 2948940"/>
                <a:gd name="connsiteX7" fmla="*/ 352611 w 1271726"/>
                <a:gd name="connsiteY7" fmla="*/ 457200 h 2948940"/>
                <a:gd name="connsiteX8" fmla="*/ 306891 w 1271726"/>
                <a:gd name="connsiteY8" fmla="*/ 426720 h 2948940"/>
                <a:gd name="connsiteX9" fmla="*/ 154491 w 1271726"/>
                <a:gd name="connsiteY9" fmla="*/ 419100 h 2948940"/>
                <a:gd name="connsiteX10" fmla="*/ 63051 w 1271726"/>
                <a:gd name="connsiteY10" fmla="*/ 464820 h 2948940"/>
                <a:gd name="connsiteX11" fmla="*/ 2091 w 1271726"/>
                <a:gd name="connsiteY11" fmla="*/ 541020 h 2948940"/>
                <a:gd name="connsiteX12" fmla="*/ 139251 w 1271726"/>
                <a:gd name="connsiteY12" fmla="*/ 746760 h 2948940"/>
                <a:gd name="connsiteX13" fmla="*/ 870771 w 1271726"/>
                <a:gd name="connsiteY13" fmla="*/ 2095500 h 2948940"/>
                <a:gd name="connsiteX14" fmla="*/ 1236531 w 1271726"/>
                <a:gd name="connsiteY14" fmla="*/ 2750820 h 2948940"/>
                <a:gd name="connsiteX15" fmla="*/ 1236531 w 1271726"/>
                <a:gd name="connsiteY15" fmla="*/ 2948940 h 2948940"/>
                <a:gd name="connsiteX0" fmla="*/ 215451 w 1262008"/>
                <a:gd name="connsiteY0" fmla="*/ 0 h 2948940"/>
                <a:gd name="connsiteX1" fmla="*/ 337371 w 1262008"/>
                <a:gd name="connsiteY1" fmla="*/ 182880 h 2948940"/>
                <a:gd name="connsiteX2" fmla="*/ 390711 w 1262008"/>
                <a:gd name="connsiteY2" fmla="*/ 289560 h 2948940"/>
                <a:gd name="connsiteX3" fmla="*/ 421191 w 1262008"/>
                <a:gd name="connsiteY3" fmla="*/ 419100 h 2948940"/>
                <a:gd name="connsiteX4" fmla="*/ 489771 w 1262008"/>
                <a:gd name="connsiteY4" fmla="*/ 525780 h 2948940"/>
                <a:gd name="connsiteX5" fmla="*/ 482151 w 1262008"/>
                <a:gd name="connsiteY5" fmla="*/ 556260 h 2948940"/>
                <a:gd name="connsiteX6" fmla="*/ 436431 w 1262008"/>
                <a:gd name="connsiteY6" fmla="*/ 556260 h 2948940"/>
                <a:gd name="connsiteX7" fmla="*/ 352611 w 1262008"/>
                <a:gd name="connsiteY7" fmla="*/ 457200 h 2948940"/>
                <a:gd name="connsiteX8" fmla="*/ 306891 w 1262008"/>
                <a:gd name="connsiteY8" fmla="*/ 426720 h 2948940"/>
                <a:gd name="connsiteX9" fmla="*/ 154491 w 1262008"/>
                <a:gd name="connsiteY9" fmla="*/ 419100 h 2948940"/>
                <a:gd name="connsiteX10" fmla="*/ 63051 w 1262008"/>
                <a:gd name="connsiteY10" fmla="*/ 464820 h 2948940"/>
                <a:gd name="connsiteX11" fmla="*/ 2091 w 1262008"/>
                <a:gd name="connsiteY11" fmla="*/ 541020 h 2948940"/>
                <a:gd name="connsiteX12" fmla="*/ 139251 w 1262008"/>
                <a:gd name="connsiteY12" fmla="*/ 746760 h 2948940"/>
                <a:gd name="connsiteX13" fmla="*/ 870771 w 1262008"/>
                <a:gd name="connsiteY13" fmla="*/ 2095500 h 2948940"/>
                <a:gd name="connsiteX14" fmla="*/ 1236531 w 1262008"/>
                <a:gd name="connsiteY14" fmla="*/ 2750820 h 2948940"/>
                <a:gd name="connsiteX15" fmla="*/ 1236531 w 1262008"/>
                <a:gd name="connsiteY15" fmla="*/ 2948940 h 2948940"/>
                <a:gd name="connsiteX0" fmla="*/ 215451 w 1237358"/>
                <a:gd name="connsiteY0" fmla="*/ 0 h 2948940"/>
                <a:gd name="connsiteX1" fmla="*/ 337371 w 1237358"/>
                <a:gd name="connsiteY1" fmla="*/ 182880 h 2948940"/>
                <a:gd name="connsiteX2" fmla="*/ 390711 w 1237358"/>
                <a:gd name="connsiteY2" fmla="*/ 289560 h 2948940"/>
                <a:gd name="connsiteX3" fmla="*/ 421191 w 1237358"/>
                <a:gd name="connsiteY3" fmla="*/ 419100 h 2948940"/>
                <a:gd name="connsiteX4" fmla="*/ 489771 w 1237358"/>
                <a:gd name="connsiteY4" fmla="*/ 525780 h 2948940"/>
                <a:gd name="connsiteX5" fmla="*/ 482151 w 1237358"/>
                <a:gd name="connsiteY5" fmla="*/ 556260 h 2948940"/>
                <a:gd name="connsiteX6" fmla="*/ 436431 w 1237358"/>
                <a:gd name="connsiteY6" fmla="*/ 556260 h 2948940"/>
                <a:gd name="connsiteX7" fmla="*/ 352611 w 1237358"/>
                <a:gd name="connsiteY7" fmla="*/ 457200 h 2948940"/>
                <a:gd name="connsiteX8" fmla="*/ 306891 w 1237358"/>
                <a:gd name="connsiteY8" fmla="*/ 426720 h 2948940"/>
                <a:gd name="connsiteX9" fmla="*/ 154491 w 1237358"/>
                <a:gd name="connsiteY9" fmla="*/ 419100 h 2948940"/>
                <a:gd name="connsiteX10" fmla="*/ 63051 w 1237358"/>
                <a:gd name="connsiteY10" fmla="*/ 464820 h 2948940"/>
                <a:gd name="connsiteX11" fmla="*/ 2091 w 1237358"/>
                <a:gd name="connsiteY11" fmla="*/ 541020 h 2948940"/>
                <a:gd name="connsiteX12" fmla="*/ 139251 w 1237358"/>
                <a:gd name="connsiteY12" fmla="*/ 746760 h 2948940"/>
                <a:gd name="connsiteX13" fmla="*/ 870771 w 1237358"/>
                <a:gd name="connsiteY13" fmla="*/ 2095500 h 2948940"/>
                <a:gd name="connsiteX14" fmla="*/ 1236531 w 1237358"/>
                <a:gd name="connsiteY14" fmla="*/ 2750820 h 2948940"/>
                <a:gd name="connsiteX15" fmla="*/ 1236531 w 1237358"/>
                <a:gd name="connsiteY15" fmla="*/ 2948940 h 2948940"/>
                <a:gd name="connsiteX0" fmla="*/ 215451 w 1236531"/>
                <a:gd name="connsiteY0" fmla="*/ 0 h 2948940"/>
                <a:gd name="connsiteX1" fmla="*/ 337371 w 1236531"/>
                <a:gd name="connsiteY1" fmla="*/ 182880 h 2948940"/>
                <a:gd name="connsiteX2" fmla="*/ 390711 w 1236531"/>
                <a:gd name="connsiteY2" fmla="*/ 289560 h 2948940"/>
                <a:gd name="connsiteX3" fmla="*/ 421191 w 1236531"/>
                <a:gd name="connsiteY3" fmla="*/ 419100 h 2948940"/>
                <a:gd name="connsiteX4" fmla="*/ 489771 w 1236531"/>
                <a:gd name="connsiteY4" fmla="*/ 525780 h 2948940"/>
                <a:gd name="connsiteX5" fmla="*/ 482151 w 1236531"/>
                <a:gd name="connsiteY5" fmla="*/ 556260 h 2948940"/>
                <a:gd name="connsiteX6" fmla="*/ 436431 w 1236531"/>
                <a:gd name="connsiteY6" fmla="*/ 556260 h 2948940"/>
                <a:gd name="connsiteX7" fmla="*/ 352611 w 1236531"/>
                <a:gd name="connsiteY7" fmla="*/ 457200 h 2948940"/>
                <a:gd name="connsiteX8" fmla="*/ 306891 w 1236531"/>
                <a:gd name="connsiteY8" fmla="*/ 426720 h 2948940"/>
                <a:gd name="connsiteX9" fmla="*/ 154491 w 1236531"/>
                <a:gd name="connsiteY9" fmla="*/ 419100 h 2948940"/>
                <a:gd name="connsiteX10" fmla="*/ 63051 w 1236531"/>
                <a:gd name="connsiteY10" fmla="*/ 464820 h 2948940"/>
                <a:gd name="connsiteX11" fmla="*/ 2091 w 1236531"/>
                <a:gd name="connsiteY11" fmla="*/ 541020 h 2948940"/>
                <a:gd name="connsiteX12" fmla="*/ 139251 w 1236531"/>
                <a:gd name="connsiteY12" fmla="*/ 746760 h 2948940"/>
                <a:gd name="connsiteX13" fmla="*/ 870771 w 1236531"/>
                <a:gd name="connsiteY13" fmla="*/ 2095500 h 2948940"/>
                <a:gd name="connsiteX14" fmla="*/ 1223831 w 1236531"/>
                <a:gd name="connsiteY14" fmla="*/ 2807970 h 2948940"/>
                <a:gd name="connsiteX15" fmla="*/ 1236531 w 1236531"/>
                <a:gd name="connsiteY15" fmla="*/ 2948940 h 2948940"/>
                <a:gd name="connsiteX0" fmla="*/ 215451 w 1240705"/>
                <a:gd name="connsiteY0" fmla="*/ 0 h 2948940"/>
                <a:gd name="connsiteX1" fmla="*/ 337371 w 1240705"/>
                <a:gd name="connsiteY1" fmla="*/ 182880 h 2948940"/>
                <a:gd name="connsiteX2" fmla="*/ 390711 w 1240705"/>
                <a:gd name="connsiteY2" fmla="*/ 289560 h 2948940"/>
                <a:gd name="connsiteX3" fmla="*/ 421191 w 1240705"/>
                <a:gd name="connsiteY3" fmla="*/ 419100 h 2948940"/>
                <a:gd name="connsiteX4" fmla="*/ 489771 w 1240705"/>
                <a:gd name="connsiteY4" fmla="*/ 525780 h 2948940"/>
                <a:gd name="connsiteX5" fmla="*/ 482151 w 1240705"/>
                <a:gd name="connsiteY5" fmla="*/ 556260 h 2948940"/>
                <a:gd name="connsiteX6" fmla="*/ 436431 w 1240705"/>
                <a:gd name="connsiteY6" fmla="*/ 556260 h 2948940"/>
                <a:gd name="connsiteX7" fmla="*/ 352611 w 1240705"/>
                <a:gd name="connsiteY7" fmla="*/ 457200 h 2948940"/>
                <a:gd name="connsiteX8" fmla="*/ 306891 w 1240705"/>
                <a:gd name="connsiteY8" fmla="*/ 426720 h 2948940"/>
                <a:gd name="connsiteX9" fmla="*/ 154491 w 1240705"/>
                <a:gd name="connsiteY9" fmla="*/ 419100 h 2948940"/>
                <a:gd name="connsiteX10" fmla="*/ 63051 w 1240705"/>
                <a:gd name="connsiteY10" fmla="*/ 464820 h 2948940"/>
                <a:gd name="connsiteX11" fmla="*/ 2091 w 1240705"/>
                <a:gd name="connsiteY11" fmla="*/ 541020 h 2948940"/>
                <a:gd name="connsiteX12" fmla="*/ 139251 w 1240705"/>
                <a:gd name="connsiteY12" fmla="*/ 746760 h 2948940"/>
                <a:gd name="connsiteX13" fmla="*/ 870771 w 1240705"/>
                <a:gd name="connsiteY13" fmla="*/ 2095500 h 2948940"/>
                <a:gd name="connsiteX14" fmla="*/ 1223831 w 1240705"/>
                <a:gd name="connsiteY14" fmla="*/ 2807970 h 2948940"/>
                <a:gd name="connsiteX15" fmla="*/ 1236531 w 1240705"/>
                <a:gd name="connsiteY15" fmla="*/ 2948940 h 2948940"/>
                <a:gd name="connsiteX0" fmla="*/ 215451 w 1238644"/>
                <a:gd name="connsiteY0" fmla="*/ 0 h 2965392"/>
                <a:gd name="connsiteX1" fmla="*/ 337371 w 1238644"/>
                <a:gd name="connsiteY1" fmla="*/ 182880 h 2965392"/>
                <a:gd name="connsiteX2" fmla="*/ 390711 w 1238644"/>
                <a:gd name="connsiteY2" fmla="*/ 289560 h 2965392"/>
                <a:gd name="connsiteX3" fmla="*/ 421191 w 1238644"/>
                <a:gd name="connsiteY3" fmla="*/ 419100 h 2965392"/>
                <a:gd name="connsiteX4" fmla="*/ 489771 w 1238644"/>
                <a:gd name="connsiteY4" fmla="*/ 525780 h 2965392"/>
                <a:gd name="connsiteX5" fmla="*/ 482151 w 1238644"/>
                <a:gd name="connsiteY5" fmla="*/ 556260 h 2965392"/>
                <a:gd name="connsiteX6" fmla="*/ 436431 w 1238644"/>
                <a:gd name="connsiteY6" fmla="*/ 556260 h 2965392"/>
                <a:gd name="connsiteX7" fmla="*/ 352611 w 1238644"/>
                <a:gd name="connsiteY7" fmla="*/ 457200 h 2965392"/>
                <a:gd name="connsiteX8" fmla="*/ 306891 w 1238644"/>
                <a:gd name="connsiteY8" fmla="*/ 426720 h 2965392"/>
                <a:gd name="connsiteX9" fmla="*/ 154491 w 1238644"/>
                <a:gd name="connsiteY9" fmla="*/ 419100 h 2965392"/>
                <a:gd name="connsiteX10" fmla="*/ 63051 w 1238644"/>
                <a:gd name="connsiteY10" fmla="*/ 464820 h 2965392"/>
                <a:gd name="connsiteX11" fmla="*/ 2091 w 1238644"/>
                <a:gd name="connsiteY11" fmla="*/ 541020 h 2965392"/>
                <a:gd name="connsiteX12" fmla="*/ 139251 w 1238644"/>
                <a:gd name="connsiteY12" fmla="*/ 746760 h 2965392"/>
                <a:gd name="connsiteX13" fmla="*/ 870771 w 1238644"/>
                <a:gd name="connsiteY13" fmla="*/ 2095500 h 2965392"/>
                <a:gd name="connsiteX14" fmla="*/ 1223831 w 1238644"/>
                <a:gd name="connsiteY14" fmla="*/ 2807970 h 2965392"/>
                <a:gd name="connsiteX15" fmla="*/ 1236531 w 1238644"/>
                <a:gd name="connsiteY15" fmla="*/ 2948940 h 2965392"/>
                <a:gd name="connsiteX0" fmla="*/ 215451 w 1236531"/>
                <a:gd name="connsiteY0" fmla="*/ 0 h 2965392"/>
                <a:gd name="connsiteX1" fmla="*/ 337371 w 1236531"/>
                <a:gd name="connsiteY1" fmla="*/ 182880 h 2965392"/>
                <a:gd name="connsiteX2" fmla="*/ 390711 w 1236531"/>
                <a:gd name="connsiteY2" fmla="*/ 289560 h 2965392"/>
                <a:gd name="connsiteX3" fmla="*/ 421191 w 1236531"/>
                <a:gd name="connsiteY3" fmla="*/ 419100 h 2965392"/>
                <a:gd name="connsiteX4" fmla="*/ 489771 w 1236531"/>
                <a:gd name="connsiteY4" fmla="*/ 525780 h 2965392"/>
                <a:gd name="connsiteX5" fmla="*/ 482151 w 1236531"/>
                <a:gd name="connsiteY5" fmla="*/ 556260 h 2965392"/>
                <a:gd name="connsiteX6" fmla="*/ 436431 w 1236531"/>
                <a:gd name="connsiteY6" fmla="*/ 556260 h 2965392"/>
                <a:gd name="connsiteX7" fmla="*/ 352611 w 1236531"/>
                <a:gd name="connsiteY7" fmla="*/ 457200 h 2965392"/>
                <a:gd name="connsiteX8" fmla="*/ 306891 w 1236531"/>
                <a:gd name="connsiteY8" fmla="*/ 426720 h 2965392"/>
                <a:gd name="connsiteX9" fmla="*/ 154491 w 1236531"/>
                <a:gd name="connsiteY9" fmla="*/ 419100 h 2965392"/>
                <a:gd name="connsiteX10" fmla="*/ 63051 w 1236531"/>
                <a:gd name="connsiteY10" fmla="*/ 464820 h 2965392"/>
                <a:gd name="connsiteX11" fmla="*/ 2091 w 1236531"/>
                <a:gd name="connsiteY11" fmla="*/ 541020 h 2965392"/>
                <a:gd name="connsiteX12" fmla="*/ 139251 w 1236531"/>
                <a:gd name="connsiteY12" fmla="*/ 746760 h 2965392"/>
                <a:gd name="connsiteX13" fmla="*/ 870771 w 1236531"/>
                <a:gd name="connsiteY13" fmla="*/ 2095500 h 2965392"/>
                <a:gd name="connsiteX14" fmla="*/ 1223831 w 1236531"/>
                <a:gd name="connsiteY14" fmla="*/ 2807970 h 2965392"/>
                <a:gd name="connsiteX15" fmla="*/ 1236531 w 1236531"/>
                <a:gd name="connsiteY15" fmla="*/ 2948940 h 2965392"/>
                <a:gd name="connsiteX0" fmla="*/ 215451 w 1236531"/>
                <a:gd name="connsiteY0" fmla="*/ 0 h 2957953"/>
                <a:gd name="connsiteX1" fmla="*/ 337371 w 1236531"/>
                <a:gd name="connsiteY1" fmla="*/ 182880 h 2957953"/>
                <a:gd name="connsiteX2" fmla="*/ 390711 w 1236531"/>
                <a:gd name="connsiteY2" fmla="*/ 289560 h 2957953"/>
                <a:gd name="connsiteX3" fmla="*/ 421191 w 1236531"/>
                <a:gd name="connsiteY3" fmla="*/ 419100 h 2957953"/>
                <a:gd name="connsiteX4" fmla="*/ 489771 w 1236531"/>
                <a:gd name="connsiteY4" fmla="*/ 525780 h 2957953"/>
                <a:gd name="connsiteX5" fmla="*/ 482151 w 1236531"/>
                <a:gd name="connsiteY5" fmla="*/ 556260 h 2957953"/>
                <a:gd name="connsiteX6" fmla="*/ 436431 w 1236531"/>
                <a:gd name="connsiteY6" fmla="*/ 556260 h 2957953"/>
                <a:gd name="connsiteX7" fmla="*/ 352611 w 1236531"/>
                <a:gd name="connsiteY7" fmla="*/ 457200 h 2957953"/>
                <a:gd name="connsiteX8" fmla="*/ 306891 w 1236531"/>
                <a:gd name="connsiteY8" fmla="*/ 426720 h 2957953"/>
                <a:gd name="connsiteX9" fmla="*/ 154491 w 1236531"/>
                <a:gd name="connsiteY9" fmla="*/ 419100 h 2957953"/>
                <a:gd name="connsiteX10" fmla="*/ 63051 w 1236531"/>
                <a:gd name="connsiteY10" fmla="*/ 464820 h 2957953"/>
                <a:gd name="connsiteX11" fmla="*/ 2091 w 1236531"/>
                <a:gd name="connsiteY11" fmla="*/ 541020 h 2957953"/>
                <a:gd name="connsiteX12" fmla="*/ 139251 w 1236531"/>
                <a:gd name="connsiteY12" fmla="*/ 746760 h 2957953"/>
                <a:gd name="connsiteX13" fmla="*/ 870771 w 1236531"/>
                <a:gd name="connsiteY13" fmla="*/ 2095500 h 2957953"/>
                <a:gd name="connsiteX14" fmla="*/ 1223831 w 1236531"/>
                <a:gd name="connsiteY14" fmla="*/ 2807970 h 2957953"/>
                <a:gd name="connsiteX15" fmla="*/ 1236531 w 1236531"/>
                <a:gd name="connsiteY15" fmla="*/ 2948940 h 2957953"/>
                <a:gd name="connsiteX0" fmla="*/ 215451 w 1275223"/>
                <a:gd name="connsiteY0" fmla="*/ 0 h 2948940"/>
                <a:gd name="connsiteX1" fmla="*/ 337371 w 1275223"/>
                <a:gd name="connsiteY1" fmla="*/ 182880 h 2948940"/>
                <a:gd name="connsiteX2" fmla="*/ 390711 w 1275223"/>
                <a:gd name="connsiteY2" fmla="*/ 289560 h 2948940"/>
                <a:gd name="connsiteX3" fmla="*/ 421191 w 1275223"/>
                <a:gd name="connsiteY3" fmla="*/ 419100 h 2948940"/>
                <a:gd name="connsiteX4" fmla="*/ 489771 w 1275223"/>
                <a:gd name="connsiteY4" fmla="*/ 525780 h 2948940"/>
                <a:gd name="connsiteX5" fmla="*/ 482151 w 1275223"/>
                <a:gd name="connsiteY5" fmla="*/ 556260 h 2948940"/>
                <a:gd name="connsiteX6" fmla="*/ 436431 w 1275223"/>
                <a:gd name="connsiteY6" fmla="*/ 556260 h 2948940"/>
                <a:gd name="connsiteX7" fmla="*/ 352611 w 1275223"/>
                <a:gd name="connsiteY7" fmla="*/ 457200 h 2948940"/>
                <a:gd name="connsiteX8" fmla="*/ 306891 w 1275223"/>
                <a:gd name="connsiteY8" fmla="*/ 426720 h 2948940"/>
                <a:gd name="connsiteX9" fmla="*/ 154491 w 1275223"/>
                <a:gd name="connsiteY9" fmla="*/ 419100 h 2948940"/>
                <a:gd name="connsiteX10" fmla="*/ 63051 w 1275223"/>
                <a:gd name="connsiteY10" fmla="*/ 464820 h 2948940"/>
                <a:gd name="connsiteX11" fmla="*/ 2091 w 1275223"/>
                <a:gd name="connsiteY11" fmla="*/ 541020 h 2948940"/>
                <a:gd name="connsiteX12" fmla="*/ 139251 w 1275223"/>
                <a:gd name="connsiteY12" fmla="*/ 746760 h 2948940"/>
                <a:gd name="connsiteX13" fmla="*/ 870771 w 1275223"/>
                <a:gd name="connsiteY13" fmla="*/ 2095500 h 2948940"/>
                <a:gd name="connsiteX14" fmla="*/ 1223831 w 1275223"/>
                <a:gd name="connsiteY14" fmla="*/ 2807970 h 2948940"/>
                <a:gd name="connsiteX15" fmla="*/ 1236531 w 1275223"/>
                <a:gd name="connsiteY15" fmla="*/ 2948940 h 2948940"/>
                <a:gd name="connsiteX0" fmla="*/ 215451 w 1236531"/>
                <a:gd name="connsiteY0" fmla="*/ 0 h 2948940"/>
                <a:gd name="connsiteX1" fmla="*/ 337371 w 1236531"/>
                <a:gd name="connsiteY1" fmla="*/ 182880 h 2948940"/>
                <a:gd name="connsiteX2" fmla="*/ 390711 w 1236531"/>
                <a:gd name="connsiteY2" fmla="*/ 289560 h 2948940"/>
                <a:gd name="connsiteX3" fmla="*/ 421191 w 1236531"/>
                <a:gd name="connsiteY3" fmla="*/ 419100 h 2948940"/>
                <a:gd name="connsiteX4" fmla="*/ 489771 w 1236531"/>
                <a:gd name="connsiteY4" fmla="*/ 525780 h 2948940"/>
                <a:gd name="connsiteX5" fmla="*/ 482151 w 1236531"/>
                <a:gd name="connsiteY5" fmla="*/ 556260 h 2948940"/>
                <a:gd name="connsiteX6" fmla="*/ 436431 w 1236531"/>
                <a:gd name="connsiteY6" fmla="*/ 556260 h 2948940"/>
                <a:gd name="connsiteX7" fmla="*/ 352611 w 1236531"/>
                <a:gd name="connsiteY7" fmla="*/ 457200 h 2948940"/>
                <a:gd name="connsiteX8" fmla="*/ 306891 w 1236531"/>
                <a:gd name="connsiteY8" fmla="*/ 426720 h 2948940"/>
                <a:gd name="connsiteX9" fmla="*/ 154491 w 1236531"/>
                <a:gd name="connsiteY9" fmla="*/ 419100 h 2948940"/>
                <a:gd name="connsiteX10" fmla="*/ 63051 w 1236531"/>
                <a:gd name="connsiteY10" fmla="*/ 464820 h 2948940"/>
                <a:gd name="connsiteX11" fmla="*/ 2091 w 1236531"/>
                <a:gd name="connsiteY11" fmla="*/ 541020 h 2948940"/>
                <a:gd name="connsiteX12" fmla="*/ 139251 w 1236531"/>
                <a:gd name="connsiteY12" fmla="*/ 746760 h 2948940"/>
                <a:gd name="connsiteX13" fmla="*/ 870771 w 1236531"/>
                <a:gd name="connsiteY13" fmla="*/ 2095500 h 2948940"/>
                <a:gd name="connsiteX14" fmla="*/ 1223831 w 1236531"/>
                <a:gd name="connsiteY14" fmla="*/ 2807970 h 2948940"/>
                <a:gd name="connsiteX15" fmla="*/ 1236531 w 1236531"/>
                <a:gd name="connsiteY15" fmla="*/ 2948940 h 2948940"/>
                <a:gd name="connsiteX0" fmla="*/ 215451 w 1237358"/>
                <a:gd name="connsiteY0" fmla="*/ 0 h 2948940"/>
                <a:gd name="connsiteX1" fmla="*/ 337371 w 1237358"/>
                <a:gd name="connsiteY1" fmla="*/ 182880 h 2948940"/>
                <a:gd name="connsiteX2" fmla="*/ 390711 w 1237358"/>
                <a:gd name="connsiteY2" fmla="*/ 289560 h 2948940"/>
                <a:gd name="connsiteX3" fmla="*/ 421191 w 1237358"/>
                <a:gd name="connsiteY3" fmla="*/ 419100 h 2948940"/>
                <a:gd name="connsiteX4" fmla="*/ 489771 w 1237358"/>
                <a:gd name="connsiteY4" fmla="*/ 525780 h 2948940"/>
                <a:gd name="connsiteX5" fmla="*/ 482151 w 1237358"/>
                <a:gd name="connsiteY5" fmla="*/ 556260 h 2948940"/>
                <a:gd name="connsiteX6" fmla="*/ 436431 w 1237358"/>
                <a:gd name="connsiteY6" fmla="*/ 556260 h 2948940"/>
                <a:gd name="connsiteX7" fmla="*/ 352611 w 1237358"/>
                <a:gd name="connsiteY7" fmla="*/ 457200 h 2948940"/>
                <a:gd name="connsiteX8" fmla="*/ 306891 w 1237358"/>
                <a:gd name="connsiteY8" fmla="*/ 426720 h 2948940"/>
                <a:gd name="connsiteX9" fmla="*/ 154491 w 1237358"/>
                <a:gd name="connsiteY9" fmla="*/ 419100 h 2948940"/>
                <a:gd name="connsiteX10" fmla="*/ 63051 w 1237358"/>
                <a:gd name="connsiteY10" fmla="*/ 464820 h 2948940"/>
                <a:gd name="connsiteX11" fmla="*/ 2091 w 1237358"/>
                <a:gd name="connsiteY11" fmla="*/ 541020 h 2948940"/>
                <a:gd name="connsiteX12" fmla="*/ 139251 w 1237358"/>
                <a:gd name="connsiteY12" fmla="*/ 746760 h 2948940"/>
                <a:gd name="connsiteX13" fmla="*/ 870771 w 1237358"/>
                <a:gd name="connsiteY13" fmla="*/ 2095500 h 2948940"/>
                <a:gd name="connsiteX14" fmla="*/ 1236531 w 1237358"/>
                <a:gd name="connsiteY14" fmla="*/ 2782570 h 2948940"/>
                <a:gd name="connsiteX15" fmla="*/ 1236531 w 1237358"/>
                <a:gd name="connsiteY15" fmla="*/ 2948940 h 2948940"/>
                <a:gd name="connsiteX0" fmla="*/ 215451 w 1237332"/>
                <a:gd name="connsiteY0" fmla="*/ 0 h 2948940"/>
                <a:gd name="connsiteX1" fmla="*/ 337371 w 1237332"/>
                <a:gd name="connsiteY1" fmla="*/ 182880 h 2948940"/>
                <a:gd name="connsiteX2" fmla="*/ 390711 w 1237332"/>
                <a:gd name="connsiteY2" fmla="*/ 289560 h 2948940"/>
                <a:gd name="connsiteX3" fmla="*/ 421191 w 1237332"/>
                <a:gd name="connsiteY3" fmla="*/ 419100 h 2948940"/>
                <a:gd name="connsiteX4" fmla="*/ 489771 w 1237332"/>
                <a:gd name="connsiteY4" fmla="*/ 525780 h 2948940"/>
                <a:gd name="connsiteX5" fmla="*/ 482151 w 1237332"/>
                <a:gd name="connsiteY5" fmla="*/ 556260 h 2948940"/>
                <a:gd name="connsiteX6" fmla="*/ 436431 w 1237332"/>
                <a:gd name="connsiteY6" fmla="*/ 556260 h 2948940"/>
                <a:gd name="connsiteX7" fmla="*/ 352611 w 1237332"/>
                <a:gd name="connsiteY7" fmla="*/ 457200 h 2948940"/>
                <a:gd name="connsiteX8" fmla="*/ 306891 w 1237332"/>
                <a:gd name="connsiteY8" fmla="*/ 426720 h 2948940"/>
                <a:gd name="connsiteX9" fmla="*/ 154491 w 1237332"/>
                <a:gd name="connsiteY9" fmla="*/ 419100 h 2948940"/>
                <a:gd name="connsiteX10" fmla="*/ 63051 w 1237332"/>
                <a:gd name="connsiteY10" fmla="*/ 464820 h 2948940"/>
                <a:gd name="connsiteX11" fmla="*/ 2091 w 1237332"/>
                <a:gd name="connsiteY11" fmla="*/ 541020 h 2948940"/>
                <a:gd name="connsiteX12" fmla="*/ 139251 w 1237332"/>
                <a:gd name="connsiteY12" fmla="*/ 746760 h 2948940"/>
                <a:gd name="connsiteX13" fmla="*/ 870771 w 1237332"/>
                <a:gd name="connsiteY13" fmla="*/ 2095500 h 2948940"/>
                <a:gd name="connsiteX14" fmla="*/ 1236531 w 1237332"/>
                <a:gd name="connsiteY14" fmla="*/ 2782570 h 2948940"/>
                <a:gd name="connsiteX15" fmla="*/ 1236531 w 1237332"/>
                <a:gd name="connsiteY15" fmla="*/ 2948940 h 2948940"/>
                <a:gd name="connsiteX0" fmla="*/ 215451 w 1237332"/>
                <a:gd name="connsiteY0" fmla="*/ 0 h 2948940"/>
                <a:gd name="connsiteX1" fmla="*/ 337371 w 1237332"/>
                <a:gd name="connsiteY1" fmla="*/ 182880 h 2948940"/>
                <a:gd name="connsiteX2" fmla="*/ 390711 w 1237332"/>
                <a:gd name="connsiteY2" fmla="*/ 289560 h 2948940"/>
                <a:gd name="connsiteX3" fmla="*/ 421191 w 1237332"/>
                <a:gd name="connsiteY3" fmla="*/ 419100 h 2948940"/>
                <a:gd name="connsiteX4" fmla="*/ 489771 w 1237332"/>
                <a:gd name="connsiteY4" fmla="*/ 525780 h 2948940"/>
                <a:gd name="connsiteX5" fmla="*/ 482151 w 1237332"/>
                <a:gd name="connsiteY5" fmla="*/ 556260 h 2948940"/>
                <a:gd name="connsiteX6" fmla="*/ 436431 w 1237332"/>
                <a:gd name="connsiteY6" fmla="*/ 556260 h 2948940"/>
                <a:gd name="connsiteX7" fmla="*/ 352611 w 1237332"/>
                <a:gd name="connsiteY7" fmla="*/ 457200 h 2948940"/>
                <a:gd name="connsiteX8" fmla="*/ 306891 w 1237332"/>
                <a:gd name="connsiteY8" fmla="*/ 426720 h 2948940"/>
                <a:gd name="connsiteX9" fmla="*/ 154491 w 1237332"/>
                <a:gd name="connsiteY9" fmla="*/ 419100 h 2948940"/>
                <a:gd name="connsiteX10" fmla="*/ 63051 w 1237332"/>
                <a:gd name="connsiteY10" fmla="*/ 464820 h 2948940"/>
                <a:gd name="connsiteX11" fmla="*/ 2091 w 1237332"/>
                <a:gd name="connsiteY11" fmla="*/ 541020 h 2948940"/>
                <a:gd name="connsiteX12" fmla="*/ 139251 w 1237332"/>
                <a:gd name="connsiteY12" fmla="*/ 746760 h 2948940"/>
                <a:gd name="connsiteX13" fmla="*/ 870771 w 1237332"/>
                <a:gd name="connsiteY13" fmla="*/ 2095500 h 2948940"/>
                <a:gd name="connsiteX14" fmla="*/ 1236531 w 1237332"/>
                <a:gd name="connsiteY14" fmla="*/ 2814320 h 2948940"/>
                <a:gd name="connsiteX15" fmla="*/ 1236531 w 1237332"/>
                <a:gd name="connsiteY15" fmla="*/ 2948940 h 2948940"/>
                <a:gd name="connsiteX0" fmla="*/ 216765 w 1238646"/>
                <a:gd name="connsiteY0" fmla="*/ 0 h 2948940"/>
                <a:gd name="connsiteX1" fmla="*/ 338685 w 1238646"/>
                <a:gd name="connsiteY1" fmla="*/ 182880 h 2948940"/>
                <a:gd name="connsiteX2" fmla="*/ 392025 w 1238646"/>
                <a:gd name="connsiteY2" fmla="*/ 289560 h 2948940"/>
                <a:gd name="connsiteX3" fmla="*/ 422505 w 1238646"/>
                <a:gd name="connsiteY3" fmla="*/ 419100 h 2948940"/>
                <a:gd name="connsiteX4" fmla="*/ 491085 w 1238646"/>
                <a:gd name="connsiteY4" fmla="*/ 525780 h 2948940"/>
                <a:gd name="connsiteX5" fmla="*/ 483465 w 1238646"/>
                <a:gd name="connsiteY5" fmla="*/ 556260 h 2948940"/>
                <a:gd name="connsiteX6" fmla="*/ 437745 w 1238646"/>
                <a:gd name="connsiteY6" fmla="*/ 556260 h 2948940"/>
                <a:gd name="connsiteX7" fmla="*/ 353925 w 1238646"/>
                <a:gd name="connsiteY7" fmla="*/ 457200 h 2948940"/>
                <a:gd name="connsiteX8" fmla="*/ 308205 w 1238646"/>
                <a:gd name="connsiteY8" fmla="*/ 426720 h 2948940"/>
                <a:gd name="connsiteX9" fmla="*/ 155805 w 1238646"/>
                <a:gd name="connsiteY9" fmla="*/ 419100 h 2948940"/>
                <a:gd name="connsiteX10" fmla="*/ 51189 w 1238646"/>
                <a:gd name="connsiteY10" fmla="*/ 447252 h 2948940"/>
                <a:gd name="connsiteX11" fmla="*/ 3405 w 1238646"/>
                <a:gd name="connsiteY11" fmla="*/ 541020 h 2948940"/>
                <a:gd name="connsiteX12" fmla="*/ 140565 w 1238646"/>
                <a:gd name="connsiteY12" fmla="*/ 746760 h 2948940"/>
                <a:gd name="connsiteX13" fmla="*/ 872085 w 1238646"/>
                <a:gd name="connsiteY13" fmla="*/ 2095500 h 2948940"/>
                <a:gd name="connsiteX14" fmla="*/ 1237845 w 1238646"/>
                <a:gd name="connsiteY14" fmla="*/ 2814320 h 2948940"/>
                <a:gd name="connsiteX15" fmla="*/ 1237845 w 1238646"/>
                <a:gd name="connsiteY15" fmla="*/ 2948940 h 2948940"/>
                <a:gd name="connsiteX0" fmla="*/ 215369 w 1237250"/>
                <a:gd name="connsiteY0" fmla="*/ 0 h 2948940"/>
                <a:gd name="connsiteX1" fmla="*/ 337289 w 1237250"/>
                <a:gd name="connsiteY1" fmla="*/ 182880 h 2948940"/>
                <a:gd name="connsiteX2" fmla="*/ 390629 w 1237250"/>
                <a:gd name="connsiteY2" fmla="*/ 289560 h 2948940"/>
                <a:gd name="connsiteX3" fmla="*/ 421109 w 1237250"/>
                <a:gd name="connsiteY3" fmla="*/ 419100 h 2948940"/>
                <a:gd name="connsiteX4" fmla="*/ 489689 w 1237250"/>
                <a:gd name="connsiteY4" fmla="*/ 525780 h 2948940"/>
                <a:gd name="connsiteX5" fmla="*/ 482069 w 1237250"/>
                <a:gd name="connsiteY5" fmla="*/ 556260 h 2948940"/>
                <a:gd name="connsiteX6" fmla="*/ 436349 w 1237250"/>
                <a:gd name="connsiteY6" fmla="*/ 556260 h 2948940"/>
                <a:gd name="connsiteX7" fmla="*/ 352529 w 1237250"/>
                <a:gd name="connsiteY7" fmla="*/ 457200 h 2948940"/>
                <a:gd name="connsiteX8" fmla="*/ 306809 w 1237250"/>
                <a:gd name="connsiteY8" fmla="*/ 426720 h 2948940"/>
                <a:gd name="connsiteX9" fmla="*/ 154409 w 1237250"/>
                <a:gd name="connsiteY9" fmla="*/ 419100 h 2948940"/>
                <a:gd name="connsiteX10" fmla="*/ 49793 w 1237250"/>
                <a:gd name="connsiteY10" fmla="*/ 447252 h 2948940"/>
                <a:gd name="connsiteX11" fmla="*/ 2009 w 1237250"/>
                <a:gd name="connsiteY11" fmla="*/ 541020 h 2948940"/>
                <a:gd name="connsiteX12" fmla="*/ 139169 w 1237250"/>
                <a:gd name="connsiteY12" fmla="*/ 746760 h 2948940"/>
                <a:gd name="connsiteX13" fmla="*/ 870689 w 1237250"/>
                <a:gd name="connsiteY13" fmla="*/ 2095500 h 2948940"/>
                <a:gd name="connsiteX14" fmla="*/ 1236449 w 1237250"/>
                <a:gd name="connsiteY14" fmla="*/ 2814320 h 2948940"/>
                <a:gd name="connsiteX15" fmla="*/ 1236449 w 1237250"/>
                <a:gd name="connsiteY15" fmla="*/ 2948940 h 2948940"/>
                <a:gd name="connsiteX0" fmla="*/ 215369 w 1237250"/>
                <a:gd name="connsiteY0" fmla="*/ 0 h 2948940"/>
                <a:gd name="connsiteX1" fmla="*/ 337289 w 1237250"/>
                <a:gd name="connsiteY1" fmla="*/ 182880 h 2948940"/>
                <a:gd name="connsiteX2" fmla="*/ 390629 w 1237250"/>
                <a:gd name="connsiteY2" fmla="*/ 289560 h 2948940"/>
                <a:gd name="connsiteX3" fmla="*/ 421109 w 1237250"/>
                <a:gd name="connsiteY3" fmla="*/ 419100 h 2948940"/>
                <a:gd name="connsiteX4" fmla="*/ 489689 w 1237250"/>
                <a:gd name="connsiteY4" fmla="*/ 525780 h 2948940"/>
                <a:gd name="connsiteX5" fmla="*/ 482069 w 1237250"/>
                <a:gd name="connsiteY5" fmla="*/ 556260 h 2948940"/>
                <a:gd name="connsiteX6" fmla="*/ 436349 w 1237250"/>
                <a:gd name="connsiteY6" fmla="*/ 556260 h 2948940"/>
                <a:gd name="connsiteX7" fmla="*/ 352529 w 1237250"/>
                <a:gd name="connsiteY7" fmla="*/ 457200 h 2948940"/>
                <a:gd name="connsiteX8" fmla="*/ 306809 w 1237250"/>
                <a:gd name="connsiteY8" fmla="*/ 426720 h 2948940"/>
                <a:gd name="connsiteX9" fmla="*/ 154409 w 1237250"/>
                <a:gd name="connsiteY9" fmla="*/ 419100 h 2948940"/>
                <a:gd name="connsiteX10" fmla="*/ 49793 w 1237250"/>
                <a:gd name="connsiteY10" fmla="*/ 447252 h 2948940"/>
                <a:gd name="connsiteX11" fmla="*/ 2009 w 1237250"/>
                <a:gd name="connsiteY11" fmla="*/ 541020 h 2948940"/>
                <a:gd name="connsiteX12" fmla="*/ 139169 w 1237250"/>
                <a:gd name="connsiteY12" fmla="*/ 746760 h 2948940"/>
                <a:gd name="connsiteX13" fmla="*/ 870689 w 1237250"/>
                <a:gd name="connsiteY13" fmla="*/ 2095500 h 2948940"/>
                <a:gd name="connsiteX14" fmla="*/ 1236449 w 1237250"/>
                <a:gd name="connsiteY14" fmla="*/ 2814320 h 2948940"/>
                <a:gd name="connsiteX15" fmla="*/ 1236449 w 1237250"/>
                <a:gd name="connsiteY15" fmla="*/ 2948940 h 2948940"/>
                <a:gd name="connsiteX0" fmla="*/ 215508 w 1237389"/>
                <a:gd name="connsiteY0" fmla="*/ 0 h 2948940"/>
                <a:gd name="connsiteX1" fmla="*/ 337428 w 1237389"/>
                <a:gd name="connsiteY1" fmla="*/ 182880 h 2948940"/>
                <a:gd name="connsiteX2" fmla="*/ 390768 w 1237389"/>
                <a:gd name="connsiteY2" fmla="*/ 289560 h 2948940"/>
                <a:gd name="connsiteX3" fmla="*/ 421248 w 1237389"/>
                <a:gd name="connsiteY3" fmla="*/ 419100 h 2948940"/>
                <a:gd name="connsiteX4" fmla="*/ 489828 w 1237389"/>
                <a:gd name="connsiteY4" fmla="*/ 525780 h 2948940"/>
                <a:gd name="connsiteX5" fmla="*/ 482208 w 1237389"/>
                <a:gd name="connsiteY5" fmla="*/ 556260 h 2948940"/>
                <a:gd name="connsiteX6" fmla="*/ 436488 w 1237389"/>
                <a:gd name="connsiteY6" fmla="*/ 556260 h 2948940"/>
                <a:gd name="connsiteX7" fmla="*/ 352668 w 1237389"/>
                <a:gd name="connsiteY7" fmla="*/ 457200 h 2948940"/>
                <a:gd name="connsiteX8" fmla="*/ 306948 w 1237389"/>
                <a:gd name="connsiteY8" fmla="*/ 426720 h 2948940"/>
                <a:gd name="connsiteX9" fmla="*/ 172116 w 1237389"/>
                <a:gd name="connsiteY9" fmla="*/ 401532 h 2948940"/>
                <a:gd name="connsiteX10" fmla="*/ 49932 w 1237389"/>
                <a:gd name="connsiteY10" fmla="*/ 447252 h 2948940"/>
                <a:gd name="connsiteX11" fmla="*/ 2148 w 1237389"/>
                <a:gd name="connsiteY11" fmla="*/ 541020 h 2948940"/>
                <a:gd name="connsiteX12" fmla="*/ 139308 w 1237389"/>
                <a:gd name="connsiteY12" fmla="*/ 746760 h 2948940"/>
                <a:gd name="connsiteX13" fmla="*/ 870828 w 1237389"/>
                <a:gd name="connsiteY13" fmla="*/ 2095500 h 2948940"/>
                <a:gd name="connsiteX14" fmla="*/ 1236588 w 1237389"/>
                <a:gd name="connsiteY14" fmla="*/ 2814320 h 2948940"/>
                <a:gd name="connsiteX15" fmla="*/ 1236588 w 1237389"/>
                <a:gd name="connsiteY15" fmla="*/ 2948940 h 2948940"/>
                <a:gd name="connsiteX0" fmla="*/ 215508 w 1237389"/>
                <a:gd name="connsiteY0" fmla="*/ 0 h 2948940"/>
                <a:gd name="connsiteX1" fmla="*/ 337428 w 1237389"/>
                <a:gd name="connsiteY1" fmla="*/ 182880 h 2948940"/>
                <a:gd name="connsiteX2" fmla="*/ 390768 w 1237389"/>
                <a:gd name="connsiteY2" fmla="*/ 289560 h 2948940"/>
                <a:gd name="connsiteX3" fmla="*/ 421248 w 1237389"/>
                <a:gd name="connsiteY3" fmla="*/ 419100 h 2948940"/>
                <a:gd name="connsiteX4" fmla="*/ 489828 w 1237389"/>
                <a:gd name="connsiteY4" fmla="*/ 525780 h 2948940"/>
                <a:gd name="connsiteX5" fmla="*/ 482208 w 1237389"/>
                <a:gd name="connsiteY5" fmla="*/ 556260 h 2948940"/>
                <a:gd name="connsiteX6" fmla="*/ 436488 w 1237389"/>
                <a:gd name="connsiteY6" fmla="*/ 556260 h 2948940"/>
                <a:gd name="connsiteX7" fmla="*/ 352668 w 1237389"/>
                <a:gd name="connsiteY7" fmla="*/ 457200 h 2948940"/>
                <a:gd name="connsiteX8" fmla="*/ 306948 w 1237389"/>
                <a:gd name="connsiteY8" fmla="*/ 413544 h 2948940"/>
                <a:gd name="connsiteX9" fmla="*/ 172116 w 1237389"/>
                <a:gd name="connsiteY9" fmla="*/ 401532 h 2948940"/>
                <a:gd name="connsiteX10" fmla="*/ 49932 w 1237389"/>
                <a:gd name="connsiteY10" fmla="*/ 447252 h 2948940"/>
                <a:gd name="connsiteX11" fmla="*/ 2148 w 1237389"/>
                <a:gd name="connsiteY11" fmla="*/ 541020 h 2948940"/>
                <a:gd name="connsiteX12" fmla="*/ 139308 w 1237389"/>
                <a:gd name="connsiteY12" fmla="*/ 746760 h 2948940"/>
                <a:gd name="connsiteX13" fmla="*/ 870828 w 1237389"/>
                <a:gd name="connsiteY13" fmla="*/ 2095500 h 2948940"/>
                <a:gd name="connsiteX14" fmla="*/ 1236588 w 1237389"/>
                <a:gd name="connsiteY14" fmla="*/ 2814320 h 2948940"/>
                <a:gd name="connsiteX15" fmla="*/ 1236588 w 1237389"/>
                <a:gd name="connsiteY15" fmla="*/ 2948940 h 2948940"/>
                <a:gd name="connsiteX0" fmla="*/ 215508 w 1237389"/>
                <a:gd name="connsiteY0" fmla="*/ 0 h 2948940"/>
                <a:gd name="connsiteX1" fmla="*/ 337428 w 1237389"/>
                <a:gd name="connsiteY1" fmla="*/ 182880 h 2948940"/>
                <a:gd name="connsiteX2" fmla="*/ 364416 w 1237389"/>
                <a:gd name="connsiteY2" fmla="*/ 289560 h 2948940"/>
                <a:gd name="connsiteX3" fmla="*/ 421248 w 1237389"/>
                <a:gd name="connsiteY3" fmla="*/ 419100 h 2948940"/>
                <a:gd name="connsiteX4" fmla="*/ 489828 w 1237389"/>
                <a:gd name="connsiteY4" fmla="*/ 525780 h 2948940"/>
                <a:gd name="connsiteX5" fmla="*/ 482208 w 1237389"/>
                <a:gd name="connsiteY5" fmla="*/ 556260 h 2948940"/>
                <a:gd name="connsiteX6" fmla="*/ 436488 w 1237389"/>
                <a:gd name="connsiteY6" fmla="*/ 556260 h 2948940"/>
                <a:gd name="connsiteX7" fmla="*/ 352668 w 1237389"/>
                <a:gd name="connsiteY7" fmla="*/ 457200 h 2948940"/>
                <a:gd name="connsiteX8" fmla="*/ 306948 w 1237389"/>
                <a:gd name="connsiteY8" fmla="*/ 413544 h 2948940"/>
                <a:gd name="connsiteX9" fmla="*/ 172116 w 1237389"/>
                <a:gd name="connsiteY9" fmla="*/ 401532 h 2948940"/>
                <a:gd name="connsiteX10" fmla="*/ 49932 w 1237389"/>
                <a:gd name="connsiteY10" fmla="*/ 447252 h 2948940"/>
                <a:gd name="connsiteX11" fmla="*/ 2148 w 1237389"/>
                <a:gd name="connsiteY11" fmla="*/ 541020 h 2948940"/>
                <a:gd name="connsiteX12" fmla="*/ 139308 w 1237389"/>
                <a:gd name="connsiteY12" fmla="*/ 746760 h 2948940"/>
                <a:gd name="connsiteX13" fmla="*/ 870828 w 1237389"/>
                <a:gd name="connsiteY13" fmla="*/ 2095500 h 2948940"/>
                <a:gd name="connsiteX14" fmla="*/ 1236588 w 1237389"/>
                <a:gd name="connsiteY14" fmla="*/ 2814320 h 2948940"/>
                <a:gd name="connsiteX15" fmla="*/ 1236588 w 1237389"/>
                <a:gd name="connsiteY15" fmla="*/ 2948940 h 2948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37389" h="2948940">
                  <a:moveTo>
                    <a:pt x="215508" y="0"/>
                  </a:moveTo>
                  <a:cubicBezTo>
                    <a:pt x="261863" y="67310"/>
                    <a:pt x="312610" y="134620"/>
                    <a:pt x="337428" y="182880"/>
                  </a:cubicBezTo>
                  <a:cubicBezTo>
                    <a:pt x="362246" y="231140"/>
                    <a:pt x="350446" y="250190"/>
                    <a:pt x="364416" y="289560"/>
                  </a:cubicBezTo>
                  <a:cubicBezTo>
                    <a:pt x="378386" y="328930"/>
                    <a:pt x="400346" y="379730"/>
                    <a:pt x="421248" y="419100"/>
                  </a:cubicBezTo>
                  <a:cubicBezTo>
                    <a:pt x="442150" y="458470"/>
                    <a:pt x="479668" y="502920"/>
                    <a:pt x="489828" y="525780"/>
                  </a:cubicBezTo>
                  <a:cubicBezTo>
                    <a:pt x="499988" y="548640"/>
                    <a:pt x="491098" y="551180"/>
                    <a:pt x="482208" y="556260"/>
                  </a:cubicBezTo>
                  <a:cubicBezTo>
                    <a:pt x="473318" y="561340"/>
                    <a:pt x="458078" y="572770"/>
                    <a:pt x="436488" y="556260"/>
                  </a:cubicBezTo>
                  <a:cubicBezTo>
                    <a:pt x="414898" y="539750"/>
                    <a:pt x="374258" y="480986"/>
                    <a:pt x="352668" y="457200"/>
                  </a:cubicBezTo>
                  <a:cubicBezTo>
                    <a:pt x="331078" y="433414"/>
                    <a:pt x="337040" y="422822"/>
                    <a:pt x="306948" y="413544"/>
                  </a:cubicBezTo>
                  <a:cubicBezTo>
                    <a:pt x="276856" y="404266"/>
                    <a:pt x="214952" y="395914"/>
                    <a:pt x="172116" y="401532"/>
                  </a:cubicBezTo>
                  <a:cubicBezTo>
                    <a:pt x="129280" y="407150"/>
                    <a:pt x="78260" y="424004"/>
                    <a:pt x="49932" y="447252"/>
                  </a:cubicBezTo>
                  <a:cubicBezTo>
                    <a:pt x="21604" y="470500"/>
                    <a:pt x="-8357" y="460358"/>
                    <a:pt x="2148" y="541020"/>
                  </a:cubicBezTo>
                  <a:cubicBezTo>
                    <a:pt x="12653" y="621682"/>
                    <a:pt x="-5472" y="487680"/>
                    <a:pt x="139308" y="746760"/>
                  </a:cubicBezTo>
                  <a:cubicBezTo>
                    <a:pt x="284088" y="1005840"/>
                    <a:pt x="687948" y="1750907"/>
                    <a:pt x="870828" y="2095500"/>
                  </a:cubicBezTo>
                  <a:cubicBezTo>
                    <a:pt x="1053708" y="2440093"/>
                    <a:pt x="1232778" y="2694940"/>
                    <a:pt x="1236588" y="2814320"/>
                  </a:cubicBezTo>
                  <a:cubicBezTo>
                    <a:pt x="1240398" y="2933700"/>
                    <a:pt x="1228968" y="2923540"/>
                    <a:pt x="1236588" y="2948940"/>
                  </a:cubicBezTo>
                </a:path>
              </a:pathLst>
            </a:custGeom>
            <a:noFill/>
            <a:ln w="76200">
              <a:solidFill>
                <a:srgbClr val="E46C0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5201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9404</TotalTime>
  <Words>877</Words>
  <Application>Microsoft Office PowerPoint</Application>
  <PresentationFormat>On-screen Show (4:3)</PresentationFormat>
  <Paragraphs>264</Paragraphs>
  <Slides>24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     </vt:lpstr>
      <vt:lpstr>PowerPoint Presentation</vt:lpstr>
      <vt:lpstr>E60 TEN-T Road</vt:lpstr>
      <vt:lpstr>Trans European Road Network</vt:lpstr>
      <vt:lpstr>PowerPoint Presentation</vt:lpstr>
      <vt:lpstr>TEN-T Highway Network – 600km</vt:lpstr>
      <vt:lpstr>PowerPoint Presentation</vt:lpstr>
      <vt:lpstr>Tbilisi – Bypass / Red Bridge / Sadakhlo/Jinvali</vt:lpstr>
      <vt:lpstr>Rustavi – Red Bridge 35 km</vt:lpstr>
      <vt:lpstr>Rustavi – Sadakhlo 40 km</vt:lpstr>
      <vt:lpstr>Natakhtari-Jinvali (28km)</vt:lpstr>
      <vt:lpstr>Tbilisi Bypass (55km)</vt:lpstr>
      <vt:lpstr>Chumateleti - Argveta</vt:lpstr>
      <vt:lpstr>Chumateleti – Argveta (53km) 4-lane</vt:lpstr>
      <vt:lpstr>Grigoleti – Choloqi – Poti</vt:lpstr>
      <vt:lpstr>Grigoleti – Choloqi </vt:lpstr>
      <vt:lpstr>Grigoleti – Poti</vt:lpstr>
      <vt:lpstr>Batumi - Sarpi</vt:lpstr>
      <vt:lpstr>Batumi (Tchorokhi) – Sarpi (11km)</vt:lpstr>
      <vt:lpstr>Samtredia – Zugdidi Bypass including new Anaklia Port connection</vt:lpstr>
      <vt:lpstr>Access road to Anaklia port</vt:lpstr>
      <vt:lpstr>Samtredia – Zugdidi Bypass</vt:lpstr>
      <vt:lpstr>PowerPoint Presentation</vt:lpstr>
      <vt:lpstr>PowerPoint Presentation</vt:lpstr>
    </vt:vector>
  </TitlesOfParts>
  <Company>CtrlSoft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Giorgi Basiashvili</dc:creator>
  <cp:lastModifiedBy>EURSELS Regine (MOVE)</cp:lastModifiedBy>
  <cp:revision>815</cp:revision>
  <cp:lastPrinted>2014-02-18T14:40:19Z</cp:lastPrinted>
  <dcterms:created xsi:type="dcterms:W3CDTF">2013-04-21T11:32:11Z</dcterms:created>
  <dcterms:modified xsi:type="dcterms:W3CDTF">2017-03-17T11:01:36Z</dcterms:modified>
</cp:coreProperties>
</file>