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66CF"/>
    <a:srgbClr val="3E6FD2"/>
    <a:srgbClr val="2D5EC1"/>
    <a:srgbClr val="BDDEFF"/>
    <a:srgbClr val="99CCFF"/>
    <a:srgbClr val="808080"/>
    <a:srgbClr val="FFD624"/>
    <a:srgbClr val="0F5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64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61DF683F-0DDD-4246-BDBD-F0017770B82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0189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7F352031-CD27-4924-850C-944813EE78A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82003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56B09FC1-467A-404E-959F-BD0D0ED1148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46365-C01A-480A-8BA2-E7C496C9A87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1348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2C96A-A575-48F3-8815-F73B453197E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8377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0BF49-7019-4DCE-96FE-24CE0E8EA42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3736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8658B-290B-4E7B-91A4-9EBAC5D3350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9304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4AADD-BB64-4E9A-8E4F-C2FEF104DA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6246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B6FE4-FB9B-42EA-A45A-4B5FBA7EC4F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3785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DECF1-B258-43D9-963D-8667DC6DA7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4408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B1331D-34EE-4609-B6E9-76E4242B54C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0825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270281-DE45-4F25-9058-75AE92CEEF2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92290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26D5B0-D8CA-4115-857A-1F06416B42D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5951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777FEA02-C673-4D8C-A6BC-8E5E5B7AA3A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51520" y="2565400"/>
            <a:ext cx="8784530" cy="790575"/>
          </a:xfrm>
        </p:spPr>
        <p:txBody>
          <a:bodyPr/>
          <a:lstStyle/>
          <a:p>
            <a:r>
              <a:rPr lang="fr-BE" altLang="en-US" sz="4400" dirty="0" smtClean="0"/>
              <a:t>EU-Support for road </a:t>
            </a:r>
            <a:r>
              <a:rPr lang="fr-BE" altLang="en-US" sz="4400" dirty="0" err="1" smtClean="0"/>
              <a:t>safety</a:t>
            </a:r>
            <a:endParaRPr lang="en-GB" altLang="en-US" sz="4400" dirty="0"/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23528" y="4653136"/>
            <a:ext cx="8532812" cy="1728787"/>
          </a:xfrm>
        </p:spPr>
        <p:txBody>
          <a:bodyPr/>
          <a:lstStyle/>
          <a:p>
            <a:pPr algn="ctr"/>
            <a:r>
              <a:rPr lang="fr-BE" altLang="en-US" sz="2400" dirty="0" smtClean="0"/>
              <a:t>DG NEAR</a:t>
            </a:r>
          </a:p>
          <a:p>
            <a:pPr algn="ctr"/>
            <a:endParaRPr lang="fr-BE" altLang="en-US" sz="2400" dirty="0"/>
          </a:p>
          <a:p>
            <a:pPr algn="ctr"/>
            <a:r>
              <a:rPr lang="fr-BE" altLang="en-US" sz="2400" dirty="0" err="1" smtClean="0"/>
              <a:t>EaP</a:t>
            </a:r>
            <a:r>
              <a:rPr lang="fr-BE" altLang="en-US" sz="2400" dirty="0" smtClean="0"/>
              <a:t>-Transport Panel – 14 March 2017</a:t>
            </a:r>
            <a:endParaRPr lang="en-GB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339850"/>
            <a:ext cx="8640960" cy="936625"/>
          </a:xfrm>
        </p:spPr>
        <p:txBody>
          <a:bodyPr/>
          <a:lstStyle/>
          <a:p>
            <a:pPr algn="ctr">
              <a:spcAft>
                <a:spcPts val="1200"/>
              </a:spcAft>
            </a:pPr>
            <a:r>
              <a:rPr lang="en-US" altLang="en-US" sz="2800" dirty="0" smtClean="0">
                <a:solidFill>
                  <a:srgbClr val="F67B00"/>
                </a:solidFill>
              </a:rPr>
              <a:t>Conclusions discussion Panel Oct. 2016 </a:t>
            </a:r>
            <a:endParaRPr lang="en-US" altLang="en-US" sz="2800" dirty="0">
              <a:solidFill>
                <a:srgbClr val="F67B00"/>
              </a:solidFill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2348881"/>
            <a:ext cx="8712968" cy="367250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GB" altLang="en-US" sz="2800" dirty="0" smtClean="0"/>
              <a:t>Possible support framed along 4 dimensions:</a:t>
            </a:r>
          </a:p>
          <a:p>
            <a:pPr marL="857250" lvl="1" indent="-457200">
              <a:spcBef>
                <a:spcPts val="0"/>
              </a:spcBef>
              <a:buClrTx/>
              <a:buFont typeface="+mj-lt"/>
              <a:buAutoNum type="arabicPeriod"/>
            </a:pPr>
            <a:r>
              <a:rPr lang="en-GB" altLang="en-US" sz="2800" b="0" dirty="0" smtClean="0"/>
              <a:t>Legal approximation/governance</a:t>
            </a:r>
          </a:p>
          <a:p>
            <a:pPr marL="857250" lvl="1" indent="-457200">
              <a:buClrTx/>
              <a:buFont typeface="+mj-lt"/>
              <a:buAutoNum type="arabicPeriod"/>
            </a:pPr>
            <a:r>
              <a:rPr lang="en-GB" altLang="en-US" sz="2800" b="0" dirty="0" smtClean="0"/>
              <a:t>Improvement of infrastructure </a:t>
            </a:r>
          </a:p>
          <a:p>
            <a:pPr marL="857250" lvl="1" indent="-457200">
              <a:buClrTx/>
              <a:buFont typeface="+mj-lt"/>
              <a:buAutoNum type="arabicPeriod"/>
            </a:pPr>
            <a:r>
              <a:rPr lang="en-GB" altLang="en-US" sz="2800" b="0" dirty="0" smtClean="0"/>
              <a:t>Data collection</a:t>
            </a:r>
          </a:p>
          <a:p>
            <a:pPr marL="857250" lvl="1" indent="-457200">
              <a:buClrTx/>
              <a:buFont typeface="+mj-lt"/>
              <a:buAutoNum type="arabicPeriod"/>
            </a:pPr>
            <a:r>
              <a:rPr lang="en-GB" altLang="en-US" sz="2800" b="0" dirty="0" smtClean="0"/>
              <a:t>Awareness rising</a:t>
            </a:r>
          </a:p>
          <a:p>
            <a:pPr marL="857250" lvl="1" indent="-457200">
              <a:buClrTx/>
              <a:buFont typeface="+mj-lt"/>
              <a:buAutoNum type="arabicPeriod"/>
            </a:pPr>
            <a:endParaRPr lang="fr-BE" altLang="en-US" sz="2800" b="0" dirty="0"/>
          </a:p>
          <a:p>
            <a:pPr marL="400050" lvl="1" indent="0">
              <a:buClrTx/>
              <a:buNone/>
            </a:pPr>
            <a:r>
              <a:rPr lang="fr-BE" altLang="en-US" sz="2800" b="0" dirty="0" err="1" smtClean="0"/>
              <a:t>Underpinned</a:t>
            </a:r>
            <a:r>
              <a:rPr lang="fr-BE" altLang="en-US" sz="2800" b="0" dirty="0" smtClean="0"/>
              <a:t> by </a:t>
            </a:r>
            <a:r>
              <a:rPr lang="fr-BE" altLang="en-US" sz="2800" b="0" dirty="0" err="1" smtClean="0"/>
              <a:t>structured</a:t>
            </a:r>
            <a:r>
              <a:rPr lang="fr-BE" altLang="en-US" sz="2800" b="0" dirty="0" smtClean="0"/>
              <a:t> and multi-</a:t>
            </a:r>
            <a:r>
              <a:rPr lang="fr-BE" altLang="en-US" sz="2800" b="0" dirty="0" err="1" smtClean="0"/>
              <a:t>sectoral</a:t>
            </a:r>
            <a:r>
              <a:rPr lang="fr-BE" altLang="en-US" sz="2800" b="0" dirty="0" smtClean="0"/>
              <a:t> </a:t>
            </a:r>
            <a:r>
              <a:rPr lang="fr-BE" altLang="en-US" sz="2800" b="0" dirty="0" err="1" smtClean="0"/>
              <a:t>policy</a:t>
            </a:r>
            <a:r>
              <a:rPr lang="fr-BE" altLang="en-US" sz="2800" b="0" dirty="0" smtClean="0"/>
              <a:t> dialogue </a:t>
            </a:r>
            <a:endParaRPr lang="en-US" altLang="en-US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936625"/>
          </a:xfrm>
        </p:spPr>
        <p:txBody>
          <a:bodyPr/>
          <a:lstStyle/>
          <a:p>
            <a:pPr algn="ctr"/>
            <a:r>
              <a:rPr lang="en-GB" sz="2800" dirty="0">
                <a:solidFill>
                  <a:srgbClr val="F67B00"/>
                </a:solidFill>
              </a:rPr>
              <a:t>Legal approximation/governance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375"/>
            <a:ext cx="8229600" cy="2808833"/>
          </a:xfrm>
        </p:spPr>
        <p:txBody>
          <a:bodyPr/>
          <a:lstStyle/>
          <a:p>
            <a:pPr>
              <a:buClrTx/>
            </a:pPr>
            <a:r>
              <a:rPr lang="en-GB" b="1" dirty="0" smtClean="0"/>
              <a:t>Through twinning, on individual country level </a:t>
            </a:r>
          </a:p>
          <a:p>
            <a:pPr marL="400050" lvl="1" indent="0">
              <a:buClrTx/>
              <a:buNone/>
            </a:pPr>
            <a:r>
              <a:rPr lang="en-GB" sz="2400" b="0" dirty="0" smtClean="0">
                <a:latin typeface="+mj-lt"/>
              </a:rPr>
              <a:t>Because of considerable base line difference between the countries, bi-lateral program more effective/efficient than regional one (we just finished 2 regional ones; now more in depth work through twinning).</a:t>
            </a:r>
          </a:p>
          <a:p>
            <a:pPr>
              <a:buClrTx/>
            </a:pPr>
            <a:endParaRPr lang="fr-BE" dirty="0" smtClean="0"/>
          </a:p>
          <a:p>
            <a:pPr>
              <a:buClrTx/>
            </a:pPr>
            <a:r>
              <a:rPr lang="en-GB" b="1" dirty="0" smtClean="0">
                <a:latin typeface="+mj-lt"/>
              </a:rPr>
              <a:t>Request to / dialogue with EU-Delegation</a:t>
            </a:r>
          </a:p>
          <a:p>
            <a:pPr>
              <a:buClrTx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610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800" dirty="0">
                <a:solidFill>
                  <a:srgbClr val="F67B00"/>
                </a:solidFill>
              </a:rPr>
              <a:t>Improvement of infrastructure to increase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Focus on </a:t>
            </a:r>
            <a:r>
              <a:rPr lang="en-GB" b="1" dirty="0" smtClean="0"/>
              <a:t>black spots </a:t>
            </a:r>
            <a:r>
              <a:rPr lang="en-GB" dirty="0" smtClean="0"/>
              <a:t>and </a:t>
            </a:r>
            <a:r>
              <a:rPr lang="en-GB" b="1" dirty="0" smtClean="0"/>
              <a:t>ITS</a:t>
            </a:r>
            <a:r>
              <a:rPr lang="en-GB" dirty="0" smtClean="0"/>
              <a:t> (Intelligent Traffic Systems, with focus on speed reduction); </a:t>
            </a:r>
          </a:p>
          <a:p>
            <a:pPr marL="0" indent="0">
              <a:buNone/>
            </a:pPr>
            <a:r>
              <a:rPr lang="en-GB" dirty="0" smtClean="0"/>
              <a:t>Not only on core network, also e.g. in cities.</a:t>
            </a:r>
          </a:p>
          <a:p>
            <a:endParaRPr lang="en-GB" dirty="0"/>
          </a:p>
          <a:p>
            <a:pPr>
              <a:buClr>
                <a:schemeClr val="tx1"/>
              </a:buClr>
            </a:pPr>
            <a:r>
              <a:rPr lang="en-GB" b="1" dirty="0" smtClean="0"/>
              <a:t>(framework) loan agreement + NIF/NIP</a:t>
            </a:r>
          </a:p>
          <a:p>
            <a:pPr>
              <a:buClr>
                <a:schemeClr val="tx1"/>
              </a:buClr>
            </a:pPr>
            <a:r>
              <a:rPr lang="en-GB" b="1" dirty="0" smtClean="0"/>
              <a:t>municipal </a:t>
            </a:r>
            <a:r>
              <a:rPr lang="en-GB" b="1" dirty="0"/>
              <a:t>infrastructure facility (involvement IFI's)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208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800" dirty="0">
                <a:solidFill>
                  <a:srgbClr val="F67B00"/>
                </a:solidFill>
              </a:rPr>
              <a:t>Data collection for road safety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Incl. </a:t>
            </a:r>
            <a:r>
              <a:rPr lang="en-GB" b="1" dirty="0" smtClean="0"/>
              <a:t>harmonization</a:t>
            </a:r>
            <a:r>
              <a:rPr lang="en-GB" dirty="0" smtClean="0"/>
              <a:t> of data between the countries, </a:t>
            </a:r>
            <a:r>
              <a:rPr lang="en-GB" b="1" dirty="0" smtClean="0"/>
              <a:t>collection</a:t>
            </a:r>
            <a:r>
              <a:rPr lang="en-GB" dirty="0" smtClean="0"/>
              <a:t>, </a:t>
            </a:r>
            <a:r>
              <a:rPr lang="en-GB" b="1" dirty="0" smtClean="0"/>
              <a:t>storage</a:t>
            </a:r>
            <a:r>
              <a:rPr lang="en-GB" dirty="0" smtClean="0"/>
              <a:t> and </a:t>
            </a:r>
            <a:r>
              <a:rPr lang="en-GB" b="1" dirty="0" smtClean="0"/>
              <a:t>exchange</a:t>
            </a:r>
            <a:r>
              <a:rPr lang="en-GB" dirty="0" smtClean="0"/>
              <a:t>;</a:t>
            </a:r>
          </a:p>
          <a:p>
            <a:endParaRPr lang="en-GB" dirty="0" smtClean="0"/>
          </a:p>
          <a:p>
            <a:pPr>
              <a:buClr>
                <a:schemeClr val="tx1"/>
              </a:buClr>
            </a:pPr>
            <a:r>
              <a:rPr lang="en-GB" b="1" dirty="0" smtClean="0"/>
              <a:t>To be steered by DG MOVE road safety unit </a:t>
            </a:r>
          </a:p>
          <a:p>
            <a:pPr>
              <a:buClr>
                <a:schemeClr val="tx1"/>
              </a:buClr>
            </a:pPr>
            <a:r>
              <a:rPr lang="en-GB" b="1" dirty="0" smtClean="0"/>
              <a:t>Possible financial support through e.g. framework contract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4012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936625"/>
          </a:xfrm>
        </p:spPr>
        <p:txBody>
          <a:bodyPr/>
          <a:lstStyle/>
          <a:p>
            <a:pPr algn="ctr"/>
            <a:r>
              <a:rPr lang="en-GB" sz="2800" dirty="0">
                <a:solidFill>
                  <a:srgbClr val="F67B00"/>
                </a:solidFill>
              </a:rPr>
              <a:t>Awareness rising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Directly through the respective </a:t>
            </a:r>
            <a:r>
              <a:rPr lang="en-GB" b="1" dirty="0" err="1" smtClean="0"/>
              <a:t>ngo's</a:t>
            </a:r>
            <a:r>
              <a:rPr lang="en-GB" dirty="0" smtClean="0"/>
              <a:t> working in this field (not any more through intermediary as in the past)</a:t>
            </a:r>
          </a:p>
          <a:p>
            <a:pPr marL="0" indent="0">
              <a:buNone/>
            </a:pPr>
            <a:endParaRPr lang="fr-BE" dirty="0"/>
          </a:p>
          <a:p>
            <a:pPr>
              <a:buClrTx/>
            </a:pPr>
            <a:r>
              <a:rPr lang="fr-BE" b="1" dirty="0" err="1" smtClean="0"/>
              <a:t>Proposed</a:t>
            </a:r>
            <a:r>
              <a:rPr lang="fr-BE" b="1" dirty="0" smtClean="0"/>
              <a:t> call for </a:t>
            </a:r>
            <a:r>
              <a:rPr lang="fr-BE" b="1" dirty="0" err="1" smtClean="0"/>
              <a:t>project</a:t>
            </a:r>
            <a:r>
              <a:rPr lang="fr-BE" b="1" dirty="0" smtClean="0"/>
              <a:t> </a:t>
            </a:r>
            <a:r>
              <a:rPr lang="fr-BE" b="1" dirty="0" err="1" smtClean="0"/>
              <a:t>proposals</a:t>
            </a:r>
            <a:r>
              <a:rPr lang="fr-BE" b="1" dirty="0" smtClean="0"/>
              <a:t> </a:t>
            </a:r>
            <a:r>
              <a:rPr lang="fr-BE" b="1" dirty="0" err="1" smtClean="0"/>
              <a:t>under</a:t>
            </a:r>
            <a:r>
              <a:rPr lang="fr-BE" b="1" dirty="0" smtClean="0"/>
              <a:t> Civil Society </a:t>
            </a:r>
            <a:r>
              <a:rPr lang="fr-BE" b="1" dirty="0" err="1" smtClean="0"/>
              <a:t>Facility</a:t>
            </a:r>
            <a:r>
              <a:rPr lang="fr-BE" b="1" dirty="0"/>
              <a:t> </a:t>
            </a:r>
            <a:r>
              <a:rPr lang="fr-BE" b="1" dirty="0" smtClean="0"/>
              <a:t>(TBC)</a:t>
            </a:r>
          </a:p>
          <a:p>
            <a:pPr>
              <a:buClrTx/>
            </a:pPr>
            <a:r>
              <a:rPr lang="fr-BE" b="1" dirty="0" smtClean="0"/>
              <a:t>Indicative </a:t>
            </a:r>
            <a:r>
              <a:rPr lang="fr-BE" b="1" dirty="0" err="1" smtClean="0"/>
              <a:t>lauching</a:t>
            </a:r>
            <a:r>
              <a:rPr lang="fr-BE" b="1" dirty="0" smtClean="0"/>
              <a:t> date: </a:t>
            </a:r>
            <a:endParaRPr lang="en-GB" b="1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714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936625"/>
          </a:xfrm>
        </p:spPr>
        <p:txBody>
          <a:bodyPr/>
          <a:lstStyle/>
          <a:p>
            <a:pPr algn="ctr"/>
            <a:r>
              <a:rPr lang="en-GB" sz="2800" dirty="0" smtClean="0">
                <a:solidFill>
                  <a:srgbClr val="F67B00"/>
                </a:solidFill>
              </a:rPr>
              <a:t>Policy dialogue</a:t>
            </a:r>
            <a:endParaRPr lang="en-GB" sz="2800" dirty="0">
              <a:solidFill>
                <a:srgbClr val="F67B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GB" dirty="0" smtClean="0"/>
              <a:t>Establishment of regional </a:t>
            </a:r>
            <a:r>
              <a:rPr lang="en-GB" dirty="0"/>
              <a:t>working groups </a:t>
            </a:r>
            <a:r>
              <a:rPr lang="en-GB" dirty="0" smtClean="0"/>
              <a:t>on road safety under </a:t>
            </a:r>
            <a:r>
              <a:rPr lang="en-GB" dirty="0"/>
              <a:t>the </a:t>
            </a:r>
            <a:r>
              <a:rPr lang="en-GB" dirty="0" err="1"/>
              <a:t>EaP</a:t>
            </a:r>
            <a:r>
              <a:rPr lang="en-GB" dirty="0"/>
              <a:t> panel on </a:t>
            </a:r>
            <a:r>
              <a:rPr lang="en-GB" dirty="0" smtClean="0"/>
              <a:t>transport</a:t>
            </a:r>
          </a:p>
          <a:p>
            <a:pPr>
              <a:buClr>
                <a:schemeClr val="tx1"/>
              </a:buClr>
            </a:pPr>
            <a:r>
              <a:rPr lang="en-GB" dirty="0" smtClean="0"/>
              <a:t>Composed </a:t>
            </a:r>
            <a:r>
              <a:rPr lang="en-GB" dirty="0"/>
              <a:t>of </a:t>
            </a:r>
            <a:r>
              <a:rPr lang="en-GB" dirty="0" err="1"/>
              <a:t>EaP</a:t>
            </a:r>
            <a:r>
              <a:rPr lang="en-GB" dirty="0"/>
              <a:t> country </a:t>
            </a:r>
            <a:r>
              <a:rPr lang="en-GB" dirty="0" smtClean="0"/>
              <a:t>officials/experts</a:t>
            </a:r>
          </a:p>
          <a:p>
            <a:pPr>
              <a:buClr>
                <a:schemeClr val="tx1"/>
              </a:buClr>
            </a:pPr>
            <a:r>
              <a:rPr lang="en-GB" dirty="0" smtClean="0"/>
              <a:t>Benchmarking (performance </a:t>
            </a:r>
            <a:r>
              <a:rPr lang="en-GB" dirty="0"/>
              <a:t>indicators and results based </a:t>
            </a:r>
            <a:r>
              <a:rPr lang="en-GB" dirty="0" smtClean="0"/>
              <a:t>approaches)</a:t>
            </a:r>
          </a:p>
          <a:p>
            <a:pPr>
              <a:buClr>
                <a:schemeClr val="tx1"/>
              </a:buClr>
            </a:pPr>
            <a:r>
              <a:rPr lang="fr-BE" dirty="0" smtClean="0"/>
              <a:t>Multi-</a:t>
            </a:r>
            <a:r>
              <a:rPr lang="fr-BE" dirty="0" err="1" smtClean="0"/>
              <a:t>sectoral</a:t>
            </a:r>
            <a:r>
              <a:rPr lang="fr-BE" dirty="0" smtClean="0"/>
              <a:t> / multi-</a:t>
            </a:r>
            <a:r>
              <a:rPr lang="fr-BE" dirty="0" err="1" smtClean="0"/>
              <a:t>dimensional</a:t>
            </a:r>
            <a:endParaRPr lang="fr-BE" dirty="0" smtClean="0"/>
          </a:p>
          <a:p>
            <a:pPr>
              <a:buClr>
                <a:schemeClr val="tx1"/>
              </a:buClr>
            </a:pPr>
            <a:endParaRPr lang="fr-BE" dirty="0" smtClean="0"/>
          </a:p>
          <a:p>
            <a:pPr>
              <a:buClr>
                <a:schemeClr val="tx1"/>
              </a:buClr>
            </a:pPr>
            <a:r>
              <a:rPr lang="fr-BE" b="1" dirty="0" err="1"/>
              <a:t>Supported</a:t>
            </a:r>
            <a:r>
              <a:rPr lang="fr-BE" b="1" dirty="0"/>
              <a:t> by World </a:t>
            </a:r>
            <a:r>
              <a:rPr lang="fr-BE" b="1" dirty="0" smtClean="0"/>
              <a:t>Bank (TBC)</a:t>
            </a:r>
            <a:endParaRPr lang="fr-BE" b="1" dirty="0"/>
          </a:p>
          <a:p>
            <a:pPr>
              <a:buClr>
                <a:schemeClr val="tx1"/>
              </a:buClr>
            </a:pPr>
            <a:r>
              <a:rPr lang="fr-BE" b="1" dirty="0" err="1" smtClean="0"/>
              <a:t>Funds</a:t>
            </a:r>
            <a:r>
              <a:rPr lang="fr-BE" b="1" dirty="0" smtClean="0"/>
              <a:t> </a:t>
            </a:r>
            <a:r>
              <a:rPr lang="fr-BE" b="1" dirty="0" err="1" smtClean="0"/>
              <a:t>earmarked</a:t>
            </a:r>
            <a:r>
              <a:rPr lang="fr-BE" b="1" dirty="0" smtClean="0"/>
              <a:t> for </a:t>
            </a:r>
            <a:r>
              <a:rPr lang="fr-BE" b="1" dirty="0" err="1" smtClean="0"/>
              <a:t>technical</a:t>
            </a:r>
            <a:r>
              <a:rPr lang="fr-BE" b="1" dirty="0" smtClean="0"/>
              <a:t> meetings</a:t>
            </a:r>
            <a:endParaRPr lang="fr-BE" b="1" dirty="0"/>
          </a:p>
          <a:p>
            <a:pPr>
              <a:buClr>
                <a:schemeClr val="tx1"/>
              </a:buClr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1478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936625"/>
          </a:xfrm>
        </p:spPr>
        <p:txBody>
          <a:bodyPr/>
          <a:lstStyle/>
          <a:p>
            <a:pPr algn="ctr"/>
            <a:r>
              <a:rPr lang="en-GB" sz="2800" dirty="0" smtClean="0">
                <a:solidFill>
                  <a:srgbClr val="F67B00"/>
                </a:solidFill>
              </a:rPr>
              <a:t>Which working groups ?</a:t>
            </a:r>
            <a:endParaRPr lang="en-GB" sz="2800" dirty="0">
              <a:solidFill>
                <a:srgbClr val="F67B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BE" b="1" dirty="0" err="1" smtClean="0"/>
              <a:t>Proposals</a:t>
            </a:r>
            <a:r>
              <a:rPr lang="fr-BE" b="1" dirty="0" smtClean="0"/>
              <a:t> / </a:t>
            </a:r>
            <a:r>
              <a:rPr lang="fr-BE" b="1" dirty="0" err="1" smtClean="0"/>
              <a:t>examples</a:t>
            </a:r>
            <a:r>
              <a:rPr lang="fr-BE" b="1" dirty="0" smtClean="0"/>
              <a:t>:</a:t>
            </a:r>
          </a:p>
          <a:p>
            <a:pPr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fr-BE" dirty="0" err="1" smtClean="0"/>
              <a:t>Regulatory</a:t>
            </a:r>
            <a:r>
              <a:rPr lang="fr-BE" dirty="0" smtClean="0"/>
              <a:t> and </a:t>
            </a:r>
            <a:r>
              <a:rPr lang="fr-BE" dirty="0" err="1" smtClean="0"/>
              <a:t>Institutional</a:t>
            </a:r>
            <a:r>
              <a:rPr lang="fr-BE" dirty="0" smtClean="0"/>
              <a:t> </a:t>
            </a:r>
            <a:r>
              <a:rPr lang="fr-BE" dirty="0" err="1" smtClean="0"/>
              <a:t>Reforms</a:t>
            </a:r>
            <a:endParaRPr lang="fr-BE" dirty="0" smtClean="0"/>
          </a:p>
          <a:p>
            <a:pPr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fr-BE" dirty="0" smtClean="0"/>
              <a:t>Infrastructure / design</a:t>
            </a:r>
          </a:p>
          <a:p>
            <a:pPr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fr-BE" dirty="0" smtClean="0"/>
              <a:t>Law </a:t>
            </a:r>
            <a:r>
              <a:rPr lang="fr-BE" dirty="0" err="1" smtClean="0"/>
              <a:t>enforcement</a:t>
            </a:r>
            <a:endParaRPr lang="fr-BE" dirty="0" smtClean="0"/>
          </a:p>
          <a:p>
            <a:pPr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fr-BE" dirty="0" err="1" smtClean="0"/>
              <a:t>Awareness</a:t>
            </a:r>
            <a:r>
              <a:rPr lang="fr-BE" dirty="0" smtClean="0"/>
              <a:t> </a:t>
            </a:r>
            <a:r>
              <a:rPr lang="fr-BE" dirty="0" err="1" smtClean="0"/>
              <a:t>rising</a:t>
            </a:r>
            <a:r>
              <a:rPr lang="fr-BE" dirty="0" smtClean="0"/>
              <a:t> /</a:t>
            </a:r>
            <a:r>
              <a:rPr lang="fr-BE" dirty="0" err="1" smtClean="0"/>
              <a:t>advocacy</a:t>
            </a:r>
            <a:r>
              <a:rPr lang="fr-BE" dirty="0" smtClean="0"/>
              <a:t> (civil society)</a:t>
            </a:r>
          </a:p>
          <a:p>
            <a:pPr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fr-BE" dirty="0" smtClean="0"/>
              <a:t>Emergency </a:t>
            </a:r>
            <a:r>
              <a:rPr lang="fr-BE" dirty="0" err="1"/>
              <a:t>m</a:t>
            </a:r>
            <a:r>
              <a:rPr lang="fr-BE" dirty="0" err="1" smtClean="0"/>
              <a:t>edical</a:t>
            </a:r>
            <a:r>
              <a:rPr lang="fr-BE" dirty="0" smtClean="0"/>
              <a:t> services</a:t>
            </a:r>
          </a:p>
          <a:p>
            <a:pPr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fr-BE" dirty="0" smtClean="0"/>
              <a:t>Data </a:t>
            </a:r>
            <a:r>
              <a:rPr lang="fr-BE" dirty="0" err="1" smtClean="0"/>
              <a:t>harmonization</a:t>
            </a:r>
            <a:r>
              <a:rPr lang="fr-BE" dirty="0" smtClean="0"/>
              <a:t>, collection, </a:t>
            </a:r>
            <a:r>
              <a:rPr lang="fr-BE" dirty="0" err="1" smtClean="0"/>
              <a:t>storage</a:t>
            </a:r>
            <a:endParaRPr lang="fr-BE" dirty="0" smtClean="0"/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r>
              <a:rPr lang="fr-BE" b="1" dirty="0" smtClean="0"/>
              <a:t>Discussion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818967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217</TotalTime>
  <Words>294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blank</vt:lpstr>
      <vt:lpstr>EU-Support for road safety</vt:lpstr>
      <vt:lpstr>Conclusions discussion Panel Oct. 2016 </vt:lpstr>
      <vt:lpstr>Legal approximation/governance </vt:lpstr>
      <vt:lpstr>Improvement of infrastructure to increase safety</vt:lpstr>
      <vt:lpstr>Data collection for road safety statistics</vt:lpstr>
      <vt:lpstr>Awareness rising</vt:lpstr>
      <vt:lpstr>Policy dialogue</vt:lpstr>
      <vt:lpstr>Which working groups ?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EU-Support for road safety</dc:title>
  <dc:creator>BIL Stefaan (DEVCO)</dc:creator>
  <cp:lastModifiedBy>EURSELS Regine (MOVE)</cp:lastModifiedBy>
  <cp:revision>13</cp:revision>
  <dcterms:created xsi:type="dcterms:W3CDTF">2016-10-18T10:04:03Z</dcterms:created>
  <dcterms:modified xsi:type="dcterms:W3CDTF">2017-03-17T10:54:27Z</dcterms:modified>
</cp:coreProperties>
</file>