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4" r:id="rId1"/>
    <p:sldMasterId id="2147483897" r:id="rId2"/>
  </p:sldMasterIdLst>
  <p:notesMasterIdLst>
    <p:notesMasterId r:id="rId10"/>
  </p:notesMasterIdLst>
  <p:sldIdLst>
    <p:sldId id="269" r:id="rId3"/>
    <p:sldId id="316" r:id="rId4"/>
    <p:sldId id="284" r:id="rId5"/>
    <p:sldId id="315" r:id="rId6"/>
    <p:sldId id="312" r:id="rId7"/>
    <p:sldId id="305" r:id="rId8"/>
    <p:sldId id="297" r:id="rId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8" autoAdjust="0"/>
    <p:restoredTop sz="93387" autoAdjust="0"/>
  </p:normalViewPr>
  <p:slideViewPr>
    <p:cSldViewPr snapToGrid="0">
      <p:cViewPr varScale="1">
        <p:scale>
          <a:sx n="109" d="100"/>
          <a:sy n="109" d="100"/>
        </p:scale>
        <p:origin x="-384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215B-73E1-40F7-97FE-95DA62B7D183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8D424-BDCB-48CA-A42F-183C04506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1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hdoboi.org/mini/201501/8909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1411288" y="2425700"/>
            <a:ext cx="10780712" cy="6127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REFORMS IN PROGRESS </a:t>
            </a:r>
          </a:p>
        </p:txBody>
      </p:sp>
      <p:pic>
        <p:nvPicPr>
          <p:cNvPr id="7" name="Рисунок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5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63" y="5533943"/>
            <a:ext cx="10780776" cy="613283"/>
          </a:xfrm>
        </p:spPr>
        <p:txBody>
          <a:bodyPr anchor="b">
            <a:noAutofit/>
          </a:bodyPr>
          <a:lstStyle>
            <a:lvl1pPr>
              <a:defRPr sz="44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Образец заголовка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63" y="6237447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 baseline="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6573838" y="5624513"/>
            <a:ext cx="5237162" cy="1397000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28/07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B04E-0E39-4E36-A44C-0DE5F9B6AF7C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20796-A54D-444D-A7C9-5F569CD946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743950" y="5856177"/>
            <a:ext cx="2926080" cy="139703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10300" b="0" kern="120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#1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21A45-C7C0-45F2-8627-D59588BDBDD0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#1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28/07/2016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39E64-85A0-4833-A89E-4ED48CA20A00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E990-BCBC-4BE7-91D8-2034A62E8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8225-94F2-47D8-A40F-BA2D9ED63A63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093B-D951-4762-B80E-25DBE714B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5057-1620-44FE-97BD-7BBC61A74089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109D-A823-44A9-BECC-26F8E131B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1F38-2234-4630-930A-67786A9EC61E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149-F7EB-42F8-806E-AF33FC013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C8CC-3D76-4870-9CAA-0AADE880C039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5CCC-168F-46BC-9BA7-106D7671F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3C032-395E-4217-8EE0-BBA23B898D48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321E-7B77-406D-B98B-3F5EED916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28B34-146F-4167-BBDE-94A5C1CF56AD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4173-89A3-4E59-9F6A-0B868CE38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hdoboi.org/mini/201501/8909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1411288" y="2425700"/>
            <a:ext cx="10780712" cy="6127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REFORMS IN PROGRESS </a:t>
            </a:r>
          </a:p>
        </p:txBody>
      </p:sp>
      <p:pic>
        <p:nvPicPr>
          <p:cNvPr id="7" name="Рисунок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5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13"/>
          <p:cNvSpPr txBox="1">
            <a:spLocks/>
          </p:cNvSpPr>
          <p:nvPr userDrawn="1"/>
        </p:nvSpPr>
        <p:spPr>
          <a:xfrm>
            <a:off x="6376383" y="5624164"/>
            <a:ext cx="5236654" cy="139703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10300" b="0" kern="1200">
                <a:ln>
                  <a:noFill/>
                </a:ln>
                <a:solidFill>
                  <a:srgbClr val="FFFFFF">
                    <a:alpha val="25000"/>
                  </a:srgb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#1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63" y="5533943"/>
            <a:ext cx="10780776" cy="613283"/>
          </a:xfrm>
        </p:spPr>
        <p:txBody>
          <a:bodyPr anchor="b">
            <a:noAutofit/>
          </a:bodyPr>
          <a:lstStyle>
            <a:lvl1pPr>
              <a:defRPr sz="44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Образец заголовка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63" y="6237447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 baseline="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6573838" y="5624513"/>
            <a:ext cx="5237162" cy="1397000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#1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1861-8888-43F0-93A6-4AD99B7D5E36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F1C0-A780-4BBE-B2D5-A00014A77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DC946-D870-4B6E-897B-9780E6E23AF0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B5B0F-CBFD-4016-8A8D-EE3AC4558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5559-BA71-470F-8F51-AFE50ACCC877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BB2-070E-45F0-AD05-C466BF60B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F1F3-E802-4078-9DE8-D7B4CFCC53F7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15E1C-87B9-41B9-9FB4-66A197E16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Образец текста</a:t>
            </a:r>
          </a:p>
          <a:p>
            <a:pPr lvl="1"/>
            <a:r>
              <a:rPr lang="en-US" dirty="0"/>
              <a:t>Второй уровень</a:t>
            </a:r>
          </a:p>
          <a:p>
            <a:pPr lvl="2"/>
            <a:r>
              <a:rPr lang="en-US" dirty="0"/>
              <a:t>Третий уровень</a:t>
            </a:r>
          </a:p>
          <a:p>
            <a:pPr lvl="3"/>
            <a:r>
              <a:rPr lang="en-US" dirty="0"/>
              <a:t>Четвертый уровень</a:t>
            </a:r>
          </a:p>
          <a:p>
            <a:pPr lvl="4"/>
            <a:r>
              <a:rPr lang="en-US" dirty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9152-3666-4427-AC7E-05FE9E275108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4583E-15E6-4E21-9CDB-1F466941E8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9FA3-7466-402E-8620-E1A158184693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F14CA-42F8-41D9-93B5-3E628829C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56E6-70EE-4D42-894E-089756E65599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C16DF-0828-42E7-A62C-92ED890D60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5C459-AD55-4FFE-A5AB-A4E7978364B3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F096-45E0-4EB6-A650-EA0F14D747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5092-CD26-45B8-8E3A-8F0DBA8A03DE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137BA-E159-4EB0-A6BE-37AD5051C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A872-1374-42D4-A715-5F263E1B9CD7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0D3C1-A8F5-46EF-A030-5B4C2DD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669C-C01C-4962-A4BE-D4B9DF546103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49BE56A7-9214-4DBE-BED4-9F9BEF41B9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230E5A-EFE6-48B7-B2D6-ACA6EA37BC7F}" type="datetimeFigureOut">
              <a:rPr lang="en-US"/>
              <a:pPr>
                <a:defRPr/>
              </a:pPr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cap="all" baseline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CDD14158-90AF-4F31-95D0-752E01557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09" r:id="rId3"/>
    <p:sldLayoutId id="2147483908" r:id="rId4"/>
    <p:sldLayoutId id="2147483907" r:id="rId5"/>
    <p:sldLayoutId id="2147483906" r:id="rId6"/>
    <p:sldLayoutId id="2147483905" r:id="rId7"/>
    <p:sldLayoutId id="2147483904" r:id="rId8"/>
    <p:sldLayoutId id="2147483923" r:id="rId9"/>
    <p:sldLayoutId id="2147483903" r:id="rId10"/>
    <p:sldLayoutId id="2147483924" r:id="rId11"/>
    <p:sldLayoutId id="2147483925" r:id="rId12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9pPr>
    </p:titleStyle>
    <p:bodyStyle>
      <a:lvl1pPr marL="90488" indent="-90488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96F358-6770-459D-B2E5-5D239AD9647E}" type="datetimeFigureOut">
              <a:rPr lang="ru-RU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836B9A-7CA9-4D4B-8683-500446620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19" r:id="rId2"/>
    <p:sldLayoutId id="2147483918" r:id="rId3"/>
    <p:sldLayoutId id="2147483917" r:id="rId4"/>
    <p:sldLayoutId id="2147483916" r:id="rId5"/>
    <p:sldLayoutId id="2147483915" r:id="rId6"/>
    <p:sldLayoutId id="2147483914" r:id="rId7"/>
    <p:sldLayoutId id="2147483913" r:id="rId8"/>
    <p:sldLayoutId id="2147483912" r:id="rId9"/>
    <p:sldLayoutId id="2147483911" r:id="rId10"/>
    <p:sldLayoutId id="21474839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13819872_1021250761298836_1838736377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881062" y="2632120"/>
            <a:ext cx="10769071" cy="30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12 MEETING </a:t>
            </a:r>
          </a:p>
          <a:p>
            <a:pPr>
              <a:lnSpc>
                <a:spcPct val="85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TRANSPORT PANEL</a:t>
            </a:r>
          </a:p>
          <a:p>
            <a:pPr>
              <a:lnSpc>
                <a:spcPct val="85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EASTERN PARTNERSHIP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endParaRPr lang="uk-UA" sz="4800" b="1" dirty="0" smtClean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658812" y="2711493"/>
            <a:ext cx="22506" cy="1609495"/>
          </a:xfrm>
          <a:prstGeom prst="line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" name="Picture 4" descr="The-Ministry-of-infrastructure-of-Ukraine-logo-EN-2016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478" y="599353"/>
            <a:ext cx="5092975" cy="50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702949"/>
            <a:ext cx="12192000" cy="163002"/>
          </a:xfrm>
          <a:prstGeom prst="rect">
            <a:avLst/>
          </a:prstGeom>
          <a:solidFill>
            <a:srgbClr val="1A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388209"/>
            <a:ext cx="12192000" cy="163002"/>
          </a:xfrm>
          <a:prstGeom prst="rect">
            <a:avLst/>
          </a:prstGeom>
          <a:solidFill>
            <a:srgbClr val="1A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075456"/>
            <a:ext cx="12192000" cy="163002"/>
          </a:xfrm>
          <a:prstGeom prst="rect">
            <a:avLst/>
          </a:prstGeom>
          <a:solidFill>
            <a:srgbClr val="A2D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749452"/>
            <a:ext cx="12192000" cy="163002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434712"/>
            <a:ext cx="12192000" cy="163002"/>
          </a:xfrm>
          <a:prstGeom prst="rect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96000" y="5115993"/>
            <a:ext cx="6096000" cy="163002"/>
          </a:xfrm>
          <a:prstGeom prst="rect">
            <a:avLst/>
          </a:prstGeom>
          <a:solidFill>
            <a:srgbClr val="FA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4475" y="201319"/>
            <a:ext cx="3217547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009DE0"/>
                </a:solidFill>
              </a:rPr>
              <a:t>EUROPE-ASIA </a:t>
            </a:r>
          </a:p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009DE0"/>
                </a:solidFill>
              </a:rPr>
              <a:t>CONNECTIONS</a:t>
            </a:r>
            <a:endParaRPr lang="ru-RU" sz="3200" b="1" dirty="0">
              <a:solidFill>
                <a:srgbClr val="009DE0"/>
              </a:solidFill>
            </a:endParaRPr>
          </a:p>
        </p:txBody>
      </p:sp>
      <p:pic>
        <p:nvPicPr>
          <p:cNvPr id="5" name="Picture 2" descr="C:\Documents and Settings\medynskyi\Мои документы\Downloads\logoen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443" y="6425310"/>
            <a:ext cx="2739925" cy="2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5315" y="237299"/>
            <a:ext cx="0" cy="780468"/>
          </a:xfrm>
          <a:prstGeom prst="line">
            <a:avLst/>
          </a:prstGeom>
          <a:noFill/>
          <a:ln w="57150">
            <a:solidFill>
              <a:srgbClr val="009DE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5058" y="6277329"/>
            <a:ext cx="324231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463"/>
            <a:ext cx="12188825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87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315913" y="304800"/>
            <a:ext cx="0" cy="4381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606" y="2741491"/>
            <a:ext cx="715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</a:rPr>
              <a:t>●</a:t>
            </a:r>
            <a:endParaRPr lang="uk-UA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196885" y="1525270"/>
            <a:ext cx="11741115" cy="6009643"/>
            <a:chOff x="342" y="1650"/>
            <a:chExt cx="7103" cy="4398"/>
          </a:xfrm>
        </p:grpSpPr>
        <p:pic>
          <p:nvPicPr>
            <p:cNvPr id="23" name="Picture 4" descr="C:\Users\admin\Desktop\map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6610" r="13087" b="5522"/>
            <a:stretch>
              <a:fillRect/>
            </a:stretch>
          </p:blipFill>
          <p:spPr bwMode="auto">
            <a:xfrm>
              <a:off x="342" y="1650"/>
              <a:ext cx="7103" cy="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4029" y="3785"/>
              <a:ext cx="376" cy="217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57353">
                <a:defRPr/>
              </a:pPr>
              <a:r>
                <a:rPr lang="en-US" sz="100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E 50</a:t>
              </a:r>
              <a:endParaRPr lang="uk-UA" sz="1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15"/>
            <p:cNvSpPr txBox="1">
              <a:spLocks noChangeArrowheads="1"/>
            </p:cNvSpPr>
            <p:nvPr/>
          </p:nvSpPr>
          <p:spPr bwMode="auto">
            <a:xfrm>
              <a:off x="4894" y="4275"/>
              <a:ext cx="376" cy="217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57353">
                <a:defRPr/>
              </a:pPr>
              <a:r>
                <a:rPr lang="en-US" sz="100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E 95</a:t>
              </a:r>
              <a:endParaRPr lang="uk-UA" sz="1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1683" y="2796"/>
              <a:ext cx="377" cy="217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57353">
                <a:defRPr/>
              </a:pPr>
              <a:r>
                <a:rPr lang="en-US" sz="100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E 75</a:t>
              </a:r>
              <a:endParaRPr lang="uk-UA" sz="1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2308" y="3478"/>
              <a:ext cx="377" cy="217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fontAlgn="base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57353">
                <a:defRPr/>
              </a:pPr>
              <a:r>
                <a:rPr lang="en-US" sz="1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E 40</a:t>
              </a:r>
              <a:endParaRPr lang="uk-UA" sz="1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50885" y="233550"/>
            <a:ext cx="1140968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600" b="1" dirty="0">
                <a:solidFill>
                  <a:srgbClr val="0070C0"/>
                </a:solidFill>
              </a:rPr>
              <a:t>ROAD </a:t>
            </a:r>
            <a:r>
              <a:rPr lang="en-US" sz="3600" b="1" dirty="0" smtClean="0">
                <a:solidFill>
                  <a:srgbClr val="0070C0"/>
                </a:solidFill>
              </a:rPr>
              <a:t>CONNECTIONS </a:t>
            </a:r>
          </a:p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GO PROJECT 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 flipH="1">
            <a:off x="337187" y="291334"/>
            <a:ext cx="10160" cy="903231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614519" y="4727949"/>
            <a:ext cx="2834979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b="1" dirty="0" smtClean="0"/>
              <a:t>Ukraine</a:t>
            </a:r>
            <a:endParaRPr lang="uk-UA" sz="1600" b="1" dirty="0" smtClean="0"/>
          </a:p>
          <a:p>
            <a:pPr>
              <a:lnSpc>
                <a:spcPct val="85000"/>
              </a:lnSpc>
            </a:pPr>
            <a:endParaRPr lang="ru-RU" sz="1600" b="1" dirty="0"/>
          </a:p>
        </p:txBody>
      </p:sp>
      <p:pic>
        <p:nvPicPr>
          <p:cNvPr id="18" name="Рисунок 1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2769" y="435268"/>
            <a:ext cx="324231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76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Прес-служба\Поточна робота\Попередня прес-служба\Сайт 2015\Фото_для сайта\Фото_дороги\дороги М-02 Кіпті – Глухів – Бачівськ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43603"/>
            <a:ext cx="12192000" cy="136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Прямоугольник 27651"/>
          <p:cNvSpPr/>
          <p:nvPr/>
        </p:nvSpPr>
        <p:spPr>
          <a:xfrm>
            <a:off x="81280" y="221029"/>
            <a:ext cx="12192000" cy="6858000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418481" y="548640"/>
            <a:ext cx="2" cy="75183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763" y="467360"/>
            <a:ext cx="11192474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>
                <a:solidFill>
                  <a:schemeClr val="bg1"/>
                </a:solidFill>
              </a:rPr>
              <a:t>ROAD CONNECTIONS </a:t>
            </a:r>
          </a:p>
          <a:p>
            <a:pPr>
              <a:lnSpc>
                <a:spcPct val="85000"/>
              </a:lnSpc>
            </a:pPr>
            <a:r>
              <a:rPr lang="en-US" sz="3200" b="1" dirty="0">
                <a:solidFill>
                  <a:schemeClr val="bg1"/>
                </a:solidFill>
              </a:rPr>
              <a:t>GO PROJECT </a:t>
            </a:r>
            <a:endParaRPr lang="uk-UA" sz="3200" b="1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endParaRPr lang="en-US" sz="3200" b="1" dirty="0" smtClean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6101" y="1641102"/>
            <a:ext cx="629740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chemeClr val="bg1"/>
                </a:solidFill>
              </a:rPr>
              <a:t>Route projected to reduce transit time between Gdansk/Gdynia and Odesa seaports from 23 hours to 15 hours</a:t>
            </a:r>
          </a:p>
          <a:p>
            <a:pPr lvl="0" algn="just"/>
            <a:endParaRPr lang="en-US" sz="1400" dirty="0" smtClean="0">
              <a:solidFill>
                <a:schemeClr val="bg1"/>
              </a:solidFill>
            </a:endParaRPr>
          </a:p>
          <a:p>
            <a:pPr lvl="0" algn="just"/>
            <a:r>
              <a:rPr lang="en-US" sz="2800" b="1" dirty="0" smtClean="0">
                <a:solidFill>
                  <a:srgbClr val="FFFF00"/>
                </a:solidFill>
              </a:rPr>
              <a:t>Benefits</a:t>
            </a:r>
            <a:endParaRPr lang="en-US" sz="2800" b="1" dirty="0">
              <a:solidFill>
                <a:srgbClr val="FFFF0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Improves speed rate for cargo flows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Reconstruction </a:t>
            </a:r>
            <a:r>
              <a:rPr lang="en-US" sz="2800" dirty="0">
                <a:solidFill>
                  <a:schemeClr val="bg1"/>
                </a:solidFill>
              </a:rPr>
              <a:t>of road from Category-2 upgrading to Category-1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Includes construction of bypasses around residential areas</a:t>
            </a:r>
          </a:p>
          <a:p>
            <a:pPr lvl="0" algn="just"/>
            <a:endParaRPr lang="uk-UA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77" y="1641102"/>
            <a:ext cx="4085741" cy="4930027"/>
          </a:xfrm>
          <a:prstGeom prst="rect">
            <a:avLst/>
          </a:prstGeom>
        </p:spPr>
      </p:pic>
      <p:pic>
        <p:nvPicPr>
          <p:cNvPr id="8" name="Picture 4" descr="The-Ministry-of-infrastructure-of-Ukraine-logo-EN-2016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8089" y="6431595"/>
            <a:ext cx="2823901" cy="2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25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315913" y="304800"/>
            <a:ext cx="0" cy="4381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606" y="2741491"/>
            <a:ext cx="715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</a:rPr>
              <a:t>●</a:t>
            </a:r>
            <a:endParaRPr lang="uk-UA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 flipH="1">
            <a:off x="337187" y="291334"/>
            <a:ext cx="10160" cy="903231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3" name="Picture 26" descr="Безымянны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78" y="-101600"/>
            <a:ext cx="14948716" cy="73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68619" y="214648"/>
            <a:ext cx="10660989" cy="10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800" b="1" dirty="0" smtClean="0">
                <a:solidFill>
                  <a:srgbClr val="0070C0"/>
                </a:solidFill>
              </a:rPr>
              <a:t>EUROPE-ASIA RAILWAY </a:t>
            </a:r>
            <a:endParaRPr lang="en-US" sz="3800" b="1" dirty="0">
              <a:solidFill>
                <a:srgbClr val="0070C0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3800" b="1" dirty="0">
                <a:solidFill>
                  <a:srgbClr val="0070C0"/>
                </a:solidFill>
              </a:rPr>
              <a:t>CONNECTIONS 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315913" y="304800"/>
            <a:ext cx="0" cy="83312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7209" y="5098"/>
            <a:ext cx="324231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73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Прес-служба\Поточна робота\Попередня прес-служба\Сайт 2015\Фото_для сайта\Фото_жд\Поезд_hyundai_вокзал_Львов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3608"/>
            <a:ext cx="12192000" cy="796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315913" y="304800"/>
            <a:ext cx="0" cy="83312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15913" y="214648"/>
            <a:ext cx="10713696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chemeClr val="bg1"/>
                </a:solidFill>
              </a:rPr>
              <a:t>RAILWAY </a:t>
            </a:r>
          </a:p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chemeClr val="bg1"/>
                </a:solidFill>
              </a:rPr>
              <a:t>CONNECTIONS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4" y="1411103"/>
            <a:ext cx="5826908" cy="51844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53200" y="1441904"/>
            <a:ext cx="51683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FF00"/>
                </a:solidFill>
              </a:rPr>
              <a:t>Electrification of the railway section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Berdychiv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err="1">
                <a:solidFill>
                  <a:srgbClr val="FFFF00"/>
                </a:solidFill>
              </a:rPr>
              <a:t>K</a:t>
            </a:r>
            <a:r>
              <a:rPr lang="en-US" sz="2000" b="1" dirty="0" err="1" smtClean="0">
                <a:solidFill>
                  <a:srgbClr val="FFFF00"/>
                </a:solidFill>
              </a:rPr>
              <a:t>orosten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err="1" smtClean="0">
                <a:solidFill>
                  <a:srgbClr val="FFFF00"/>
                </a:solidFill>
              </a:rPr>
              <a:t>Berezhest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just"/>
            <a:r>
              <a:rPr lang="en-US" sz="2000" b="1" dirty="0" smtClean="0">
                <a:solidFill>
                  <a:schemeClr val="bg1"/>
                </a:solidFill>
              </a:rPr>
              <a:t>Cost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– 139,6 </a:t>
            </a:r>
            <a:r>
              <a:rPr lang="en-US" sz="2000" b="1" dirty="0" smtClean="0">
                <a:solidFill>
                  <a:schemeClr val="bg1"/>
                </a:solidFill>
              </a:rPr>
              <a:t>MLN</a:t>
            </a:r>
            <a:r>
              <a:rPr lang="uk-UA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EURO</a:t>
            </a:r>
            <a:r>
              <a:rPr lang="uk-UA" sz="2000" b="1" dirty="0" smtClean="0">
                <a:solidFill>
                  <a:schemeClr val="bg1"/>
                </a:solidFill>
              </a:rPr>
              <a:t>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just"/>
            <a:endParaRPr lang="ru-RU" sz="2000" b="1" dirty="0">
              <a:solidFill>
                <a:schemeClr val="bg1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FFFF00"/>
                </a:solidFill>
              </a:rPr>
              <a:t>Modernization of the railway 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gauge</a:t>
            </a:r>
            <a:r>
              <a:rPr lang="uk-UA" sz="2000" b="1" dirty="0" smtClean="0">
                <a:solidFill>
                  <a:srgbClr val="FFFF00"/>
                </a:solidFill>
              </a:rPr>
              <a:t>1435 </a:t>
            </a:r>
            <a:r>
              <a:rPr lang="en-US" sz="2000" b="1" dirty="0" smtClean="0">
                <a:solidFill>
                  <a:srgbClr val="FFFF00"/>
                </a:solidFill>
              </a:rPr>
              <a:t>mm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on the section </a:t>
            </a:r>
            <a:r>
              <a:rPr lang="en-US" sz="2000" b="1" dirty="0" err="1" smtClean="0">
                <a:solidFill>
                  <a:srgbClr val="FFFF00"/>
                </a:solidFill>
              </a:rPr>
              <a:t>Kovel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err="1" smtClean="0">
                <a:solidFill>
                  <a:srgbClr val="FFFF00"/>
                </a:solidFill>
              </a:rPr>
              <a:t>Yagodyn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smtClean="0">
                <a:solidFill>
                  <a:srgbClr val="FFFF00"/>
                </a:solidFill>
              </a:rPr>
              <a:t>state border with further electrification</a:t>
            </a:r>
            <a:r>
              <a:rPr lang="uk-UA" sz="2000" b="1" dirty="0" smtClean="0">
                <a:solidFill>
                  <a:srgbClr val="FFFF00"/>
                </a:solidFill>
              </a:rPr>
              <a:t> з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Cost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– 50 </a:t>
            </a:r>
            <a:r>
              <a:rPr lang="en-US" sz="2000" b="1" dirty="0">
                <a:solidFill>
                  <a:schemeClr val="bg1"/>
                </a:solidFill>
              </a:rPr>
              <a:t>MLN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>
                <a:solidFill>
                  <a:schemeClr val="bg1"/>
                </a:solidFill>
              </a:rPr>
              <a:t>EURO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en-US" sz="2000" b="1" dirty="0" smtClean="0">
              <a:solidFill>
                <a:schemeClr val="bg1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FFFF00"/>
                </a:solidFill>
              </a:rPr>
              <a:t>Restoration of passenger connection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пасажирського сполучення </a:t>
            </a:r>
            <a:r>
              <a:rPr lang="en-US" sz="2000" b="1" dirty="0" err="1" smtClean="0">
                <a:solidFill>
                  <a:srgbClr val="FFFF00"/>
                </a:solidFill>
              </a:rPr>
              <a:t>Mukachevo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smtClean="0">
                <a:solidFill>
                  <a:srgbClr val="FFFF00"/>
                </a:solidFill>
              </a:rPr>
              <a:t>Chop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– </a:t>
            </a:r>
            <a:r>
              <a:rPr lang="en-US" sz="2000" b="1" dirty="0" err="1" smtClean="0">
                <a:solidFill>
                  <a:srgbClr val="FFFF00"/>
                </a:solidFill>
              </a:rPr>
              <a:t>Zahony</a:t>
            </a:r>
            <a:r>
              <a:rPr lang="uk-UA" sz="2000" b="1" dirty="0" smtClean="0">
                <a:solidFill>
                  <a:srgbClr val="FFFF00"/>
                </a:solidFill>
              </a:rPr>
              <a:t> (</a:t>
            </a:r>
            <a:r>
              <a:rPr lang="en-US" sz="2000" b="1" dirty="0" smtClean="0">
                <a:solidFill>
                  <a:srgbClr val="FFFF00"/>
                </a:solidFill>
              </a:rPr>
              <a:t>Hungary</a:t>
            </a:r>
            <a:r>
              <a:rPr lang="uk-UA" sz="2000" b="1" dirty="0" smtClean="0">
                <a:solidFill>
                  <a:srgbClr val="FFFF00"/>
                </a:solidFill>
              </a:rPr>
              <a:t>)/</a:t>
            </a:r>
            <a:r>
              <a:rPr lang="en-US" sz="2000" b="1" dirty="0" err="1" smtClean="0">
                <a:solidFill>
                  <a:srgbClr val="FFFF00"/>
                </a:solidFill>
              </a:rPr>
              <a:t>Chierna</a:t>
            </a:r>
            <a:r>
              <a:rPr lang="en-US" sz="2000" b="1" dirty="0" err="1">
                <a:solidFill>
                  <a:srgbClr val="FFFF00"/>
                </a:solidFill>
              </a:rPr>
              <a:t>-</a:t>
            </a:r>
            <a:r>
              <a:rPr lang="en-US" sz="2000" b="1" dirty="0" err="1" smtClean="0">
                <a:solidFill>
                  <a:srgbClr val="FFFF00"/>
                </a:solidFill>
              </a:rPr>
              <a:t>nad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-</a:t>
            </a:r>
            <a:r>
              <a:rPr lang="en-US" sz="2000" b="1" dirty="0" err="1" smtClean="0">
                <a:solidFill>
                  <a:srgbClr val="FFFF00"/>
                </a:solidFill>
              </a:rPr>
              <a:t>Tisoj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(Slovak Republic)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r>
              <a:rPr lang="en-US" sz="2000" b="1" dirty="0" smtClean="0">
                <a:solidFill>
                  <a:schemeClr val="bg1"/>
                </a:solidFill>
              </a:rPr>
              <a:t>Cost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– 6,4 </a:t>
            </a:r>
            <a:r>
              <a:rPr lang="en-US" sz="2000" b="1" dirty="0">
                <a:solidFill>
                  <a:schemeClr val="bg1"/>
                </a:solidFill>
              </a:rPr>
              <a:t>MLN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>
                <a:solidFill>
                  <a:schemeClr val="bg1"/>
                </a:solidFill>
              </a:rPr>
              <a:t>EURO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The-Ministry-of-infrastructure-of-Ukraine-logo-EN-2016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7655" y="471498"/>
            <a:ext cx="2823901" cy="2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7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13819872_1021250761298836_1838736377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1459" y="2800194"/>
            <a:ext cx="10769071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800" b="1" dirty="0" smtClean="0">
                <a:solidFill>
                  <a:schemeClr val="bg1"/>
                </a:solidFill>
              </a:rPr>
              <a:t>THANK YOU FOR ATTENTION!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The-Ministry-of-infrastructure-of-Ukraine-logo-EN-2016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386" y="567772"/>
            <a:ext cx="5503251" cy="54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702949"/>
            <a:ext cx="12192000" cy="163002"/>
          </a:xfrm>
          <a:prstGeom prst="rect">
            <a:avLst/>
          </a:prstGeom>
          <a:solidFill>
            <a:srgbClr val="1A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88209"/>
            <a:ext cx="12192000" cy="163002"/>
          </a:xfrm>
          <a:prstGeom prst="rect">
            <a:avLst/>
          </a:prstGeom>
          <a:solidFill>
            <a:srgbClr val="1A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75456"/>
            <a:ext cx="12192000" cy="163002"/>
          </a:xfrm>
          <a:prstGeom prst="rect">
            <a:avLst/>
          </a:prstGeom>
          <a:solidFill>
            <a:srgbClr val="A2D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5749452"/>
            <a:ext cx="12192000" cy="163002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434712"/>
            <a:ext cx="12192000" cy="163002"/>
          </a:xfrm>
          <a:prstGeom prst="rect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5115993"/>
            <a:ext cx="6096000" cy="163002"/>
          </a:xfrm>
          <a:prstGeom prst="rect">
            <a:avLst/>
          </a:prstGeom>
          <a:solidFill>
            <a:srgbClr val="FA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1701</TotalTime>
  <Words>148</Words>
  <Application>Microsoft Office PowerPoint</Application>
  <PresentationFormat>Custom</PresentationFormat>
  <Paragraphs>35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Метрополия</vt:lpstr>
      <vt:lpstr>Специальное оформление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Клитина</dc:creator>
  <cp:lastModifiedBy>EURSELS Regine (MOVE)</cp:lastModifiedBy>
  <cp:revision>207</cp:revision>
  <dcterms:created xsi:type="dcterms:W3CDTF">2016-07-08T11:54:56Z</dcterms:created>
  <dcterms:modified xsi:type="dcterms:W3CDTF">2017-03-17T11:00:15Z</dcterms:modified>
</cp:coreProperties>
</file>