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66CF"/>
    <a:srgbClr val="3E6FD2"/>
    <a:srgbClr val="2D5EC1"/>
    <a:srgbClr val="BDDEFF"/>
    <a:srgbClr val="99CCFF"/>
    <a:srgbClr val="808080"/>
    <a:srgbClr val="FFD624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589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42936FC5-62E3-4D10-A034-65D839EAC79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5274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1DD0383F-1667-4C79-AAA3-9A78E3575F2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7132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118823F7-84D4-441E-99BA-1DB8444149F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639FE-C3BB-41A4-A648-B0A2F4B41A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057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CC551-DAE7-4D74-BF51-1F1CA33DFAF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65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E6FA2-4CF0-48DF-BE13-1B6C99AC805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0502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08ABF-72B5-4D17-AF1E-FB4F6AEF1B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375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BEB87-F615-4150-8034-CC42E0EDEC9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072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AEC9F-AA86-4FDF-AE9A-CDDCAE03171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108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85307-5731-4E30-A34E-50EC77421A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2797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04931-F52D-4B10-B8E2-3C83F281A93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680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CEDBB-6411-4491-8EC1-DECD5DFC820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6931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C1D80-D4DC-47D0-88B2-FA26BA8E37C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403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5ED83BDE-A529-4ED5-BB7E-A4F5EBD2A60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55576" y="2565400"/>
            <a:ext cx="8280474" cy="790575"/>
          </a:xfrm>
        </p:spPr>
        <p:txBody>
          <a:bodyPr/>
          <a:lstStyle/>
          <a:p>
            <a:pPr algn="ctr"/>
            <a:r>
              <a:rPr lang="fr-BE" altLang="en-US" sz="3600" dirty="0" smtClean="0"/>
              <a:t>Sofia </a:t>
            </a:r>
            <a:r>
              <a:rPr lang="fr-BE" altLang="en-US" sz="3600" dirty="0" err="1" smtClean="0"/>
              <a:t>Investment</a:t>
            </a:r>
            <a:r>
              <a:rPr lang="fr-BE" altLang="en-US" sz="3600" dirty="0" smtClean="0"/>
              <a:t> </a:t>
            </a:r>
            <a:r>
              <a:rPr lang="fr-BE" altLang="en-US" sz="3600" dirty="0" err="1" smtClean="0"/>
              <a:t>Conference</a:t>
            </a:r>
            <a:endParaRPr lang="en-GB" altLang="en-US" sz="3600" dirty="0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51520" y="3716338"/>
            <a:ext cx="8892480" cy="1728787"/>
          </a:xfrm>
        </p:spPr>
        <p:txBody>
          <a:bodyPr/>
          <a:lstStyle/>
          <a:p>
            <a:pPr algn="ctr"/>
            <a:r>
              <a:rPr lang="fr-BE" altLang="en-US" dirty="0" err="1" smtClean="0"/>
              <a:t>EaP</a:t>
            </a:r>
            <a:r>
              <a:rPr lang="fr-BE" altLang="en-US" dirty="0" smtClean="0"/>
              <a:t> </a:t>
            </a:r>
            <a:r>
              <a:rPr lang="fr-BE" altLang="en-US" dirty="0" err="1" smtClean="0"/>
              <a:t>Ministerial</a:t>
            </a:r>
            <a:r>
              <a:rPr lang="fr-BE" altLang="en-US" dirty="0" smtClean="0"/>
              <a:t> Session 23 March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What is the purpose of the conference?</a:t>
            </a:r>
            <a:endParaRPr lang="en-US" alt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492896"/>
            <a:ext cx="8229600" cy="3529013"/>
          </a:xfrm>
        </p:spPr>
        <p:txBody>
          <a:bodyPr/>
          <a:lstStyle/>
          <a:p>
            <a:pPr algn="just"/>
            <a:r>
              <a:rPr lang="en-GB" altLang="en-US" sz="2000" dirty="0" smtClean="0"/>
              <a:t>•	</a:t>
            </a:r>
            <a:r>
              <a:rPr lang="en-GB" altLang="en-US" sz="2000" dirty="0" smtClean="0"/>
              <a:t>Core TEN-T </a:t>
            </a:r>
            <a:r>
              <a:rPr lang="en-GB" altLang="en-US" sz="2000" dirty="0" smtClean="0"/>
              <a:t>network has been defined in the </a:t>
            </a:r>
            <a:r>
              <a:rPr lang="en-GB" altLang="en-US" sz="2000" dirty="0" err="1" smtClean="0"/>
              <a:t>EaP</a:t>
            </a:r>
            <a:r>
              <a:rPr lang="en-GB" altLang="en-US" sz="2000" dirty="0" smtClean="0"/>
              <a:t> region in 2016. </a:t>
            </a:r>
          </a:p>
          <a:p>
            <a:pPr algn="just"/>
            <a:r>
              <a:rPr lang="en-GB" altLang="en-US" sz="2000" dirty="0" smtClean="0"/>
              <a:t>•	</a:t>
            </a:r>
            <a:r>
              <a:rPr lang="en-GB" altLang="en-US" sz="2000" dirty="0" smtClean="0"/>
              <a:t>This </a:t>
            </a:r>
            <a:r>
              <a:rPr lang="en-GB" altLang="en-US" sz="2000" dirty="0" smtClean="0"/>
              <a:t>network will now have to come to life </a:t>
            </a:r>
            <a:r>
              <a:rPr lang="en-GB" altLang="en-US" sz="2000" dirty="0" smtClean="0"/>
              <a:t>allowing our partners to take </a:t>
            </a:r>
            <a:r>
              <a:rPr lang="en-GB" altLang="en-US" sz="2000" dirty="0" smtClean="0"/>
              <a:t>full advantage of the available financial instruments.</a:t>
            </a:r>
          </a:p>
          <a:p>
            <a:pPr algn="just"/>
            <a:r>
              <a:rPr lang="en-GB" altLang="en-US" sz="2000" dirty="0" smtClean="0"/>
              <a:t>•	</a:t>
            </a:r>
            <a:r>
              <a:rPr lang="en-GB" altLang="en-US" sz="2000" dirty="0" smtClean="0"/>
              <a:t>Sofia </a:t>
            </a:r>
            <a:r>
              <a:rPr lang="en-GB" altLang="en-US" sz="2000" dirty="0" smtClean="0"/>
              <a:t>conference will be instrumental in bringing together the Eastern neighbours and the donors, thus enabling the removal of bottlenecks on the agreed network</a:t>
            </a:r>
            <a:r>
              <a:rPr lang="en-GB" altLang="en-US" sz="2000" dirty="0" smtClean="0"/>
              <a:t>.</a:t>
            </a:r>
          </a:p>
          <a:p>
            <a:pPr algn="ctr"/>
            <a:r>
              <a:rPr lang="fr-BE" altLang="en-US" sz="2000" b="1" dirty="0" smtClean="0"/>
              <a:t>In </a:t>
            </a:r>
            <a:r>
              <a:rPr lang="fr-BE" altLang="en-US" sz="2000" b="1" dirty="0" err="1" smtClean="0"/>
              <a:t>other</a:t>
            </a:r>
            <a:r>
              <a:rPr lang="fr-BE" altLang="en-US" sz="2000" b="1" dirty="0" smtClean="0"/>
              <a:t> </a:t>
            </a:r>
            <a:r>
              <a:rPr lang="fr-BE" altLang="en-US" sz="2000" b="1" dirty="0" err="1" smtClean="0"/>
              <a:t>words</a:t>
            </a:r>
            <a:r>
              <a:rPr lang="fr-BE" altLang="en-US" sz="2000" b="1" dirty="0" smtClean="0"/>
              <a:t> :</a:t>
            </a:r>
            <a:br>
              <a:rPr lang="fr-BE" altLang="en-US" sz="2000" b="1" dirty="0" smtClean="0"/>
            </a:br>
            <a:r>
              <a:rPr lang="fr-BE" altLang="en-US" sz="2000" b="1" dirty="0" err="1" smtClean="0"/>
              <a:t>Projects</a:t>
            </a:r>
            <a:r>
              <a:rPr lang="fr-BE" altLang="en-US" sz="2000" b="1" dirty="0" smtClean="0"/>
              <a:t> </a:t>
            </a:r>
            <a:r>
              <a:rPr lang="fr-BE" altLang="en-US" sz="2000" b="1" dirty="0" err="1" smtClean="0"/>
              <a:t>shall</a:t>
            </a:r>
            <a:r>
              <a:rPr lang="fr-BE" altLang="en-US" sz="2000" b="1" dirty="0" smtClean="0"/>
              <a:t> </a:t>
            </a:r>
            <a:r>
              <a:rPr lang="fr-BE" altLang="en-US" sz="2000" b="1" dirty="0" err="1" smtClean="0"/>
              <a:t>meet</a:t>
            </a:r>
            <a:r>
              <a:rPr lang="fr-BE" altLang="en-US" sz="2000" b="1" dirty="0" smtClean="0"/>
              <a:t> </a:t>
            </a:r>
            <a:r>
              <a:rPr lang="fr-BE" altLang="en-US" sz="2000" b="1" dirty="0" err="1" smtClean="0"/>
              <a:t>financers</a:t>
            </a:r>
            <a:endParaRPr lang="en-GB" alt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Project focus </a:t>
            </a:r>
            <a:r>
              <a:rPr lang="fr-BE" dirty="0" smtClean="0"/>
              <a:t>and </a:t>
            </a:r>
            <a:r>
              <a:rPr lang="fr-BE" dirty="0" err="1" smtClean="0"/>
              <a:t>financing</a:t>
            </a:r>
            <a:r>
              <a:rPr lang="fr-BE" dirty="0" smtClean="0"/>
              <a:t> instruments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•	Priority should be given to small-scale projects and so-called quick wins that will deliver tangible results for citizens.</a:t>
            </a:r>
          </a:p>
          <a:p>
            <a:pPr algn="just"/>
            <a:r>
              <a:rPr lang="en-GB" dirty="0" smtClean="0"/>
              <a:t>•	</a:t>
            </a:r>
            <a:r>
              <a:rPr lang="en-GB" dirty="0" smtClean="0"/>
              <a:t>Commission to </a:t>
            </a:r>
            <a:r>
              <a:rPr lang="en-GB" dirty="0" smtClean="0"/>
              <a:t>present new financing tools and in particular the future </a:t>
            </a:r>
            <a:r>
              <a:rPr lang="en-GB" dirty="0" smtClean="0"/>
              <a:t>Neighbourhood </a:t>
            </a:r>
            <a:r>
              <a:rPr lang="en-GB" dirty="0" smtClean="0"/>
              <a:t>Investment Platform </a:t>
            </a:r>
            <a:r>
              <a:rPr lang="en-GB" dirty="0" smtClean="0"/>
              <a:t>(NIP) in </a:t>
            </a:r>
            <a:r>
              <a:rPr lang="en-GB" dirty="0" smtClean="0"/>
              <a:t>the framework of the European Investment </a:t>
            </a:r>
            <a:r>
              <a:rPr lang="en-GB" dirty="0" smtClean="0"/>
              <a:t>Plan (EIP).</a:t>
            </a:r>
            <a:endParaRPr lang="en-GB" dirty="0" smtClean="0"/>
          </a:p>
          <a:p>
            <a:pPr algn="just"/>
            <a:r>
              <a:rPr lang="en-GB" dirty="0" smtClean="0"/>
              <a:t>•	These results will be used as </a:t>
            </a:r>
            <a:r>
              <a:rPr lang="en-GB" dirty="0" smtClean="0"/>
              <a:t>potential deliverables for </a:t>
            </a:r>
            <a:r>
              <a:rPr lang="en-GB" dirty="0" smtClean="0"/>
              <a:t>the </a:t>
            </a:r>
            <a:r>
              <a:rPr lang="en-GB" dirty="0" err="1" smtClean="0"/>
              <a:t>EaP</a:t>
            </a:r>
            <a:r>
              <a:rPr lang="en-GB" dirty="0" smtClean="0"/>
              <a:t> summit on 24 November 2017.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760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1"/>
            <a:ext cx="8229600" cy="648990"/>
          </a:xfrm>
        </p:spPr>
        <p:txBody>
          <a:bodyPr/>
          <a:lstStyle/>
          <a:p>
            <a:pPr algn="ctr"/>
            <a:r>
              <a:rPr lang="fr-BE" sz="2400" dirty="0" err="1" smtClean="0"/>
              <a:t>What</a:t>
            </a:r>
            <a:r>
              <a:rPr lang="fr-BE" sz="2400" dirty="0" smtClean="0"/>
              <a:t> </a:t>
            </a:r>
            <a:r>
              <a:rPr lang="fr-BE" sz="2400" dirty="0" err="1" smtClean="0"/>
              <a:t>will</a:t>
            </a:r>
            <a:r>
              <a:rPr lang="fr-BE" sz="2400" dirty="0" smtClean="0"/>
              <a:t> </a:t>
            </a:r>
            <a:r>
              <a:rPr lang="fr-BE" sz="2400" dirty="0" err="1" smtClean="0"/>
              <a:t>be</a:t>
            </a:r>
            <a:r>
              <a:rPr lang="fr-BE" sz="2400" dirty="0" smtClean="0"/>
              <a:t> the setting of the </a:t>
            </a:r>
            <a:r>
              <a:rPr lang="fr-BE" sz="2400" dirty="0" err="1" smtClean="0"/>
              <a:t>Ministerial</a:t>
            </a:r>
            <a:r>
              <a:rPr lang="fr-BE" sz="2400" dirty="0" smtClean="0"/>
              <a:t>?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104557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- Difficult to make </a:t>
            </a:r>
            <a:r>
              <a:rPr lang="en-US" sz="2000" dirty="0"/>
              <a:t>an in depth presentation of </a:t>
            </a:r>
            <a:r>
              <a:rPr lang="en-US" sz="2000" dirty="0" smtClean="0"/>
              <a:t>all </a:t>
            </a:r>
            <a:r>
              <a:rPr lang="en-US" sz="2000" dirty="0"/>
              <a:t>projects (</a:t>
            </a:r>
            <a:r>
              <a:rPr lang="en-US" sz="2000" dirty="0" smtClean="0"/>
              <a:t>time </a:t>
            </a:r>
            <a:r>
              <a:rPr lang="en-US" sz="2000" dirty="0"/>
              <a:t>limited</a:t>
            </a:r>
            <a:r>
              <a:rPr lang="en-US" sz="2000" dirty="0" smtClean="0"/>
              <a:t>) </a:t>
            </a:r>
            <a:br>
              <a:rPr lang="en-US" sz="2000" dirty="0" smtClean="0"/>
            </a:br>
            <a:r>
              <a:rPr lang="en-US" sz="2000" dirty="0" smtClean="0"/>
              <a:t>-&gt; based on today's discussion we will prepare fiches and some slides illustrating the key projects.</a:t>
            </a:r>
          </a:p>
          <a:p>
            <a:r>
              <a:rPr lang="en-US" sz="2000" dirty="0" smtClean="0"/>
              <a:t>- Ministers are asked to </a:t>
            </a:r>
            <a:r>
              <a:rPr lang="en-US" sz="2000" dirty="0"/>
              <a:t>identify </a:t>
            </a:r>
            <a:r>
              <a:rPr lang="en-US" sz="2000" b="1" u="sng" dirty="0" smtClean="0"/>
              <a:t>needs</a:t>
            </a:r>
            <a:r>
              <a:rPr lang="en-US" sz="2000" dirty="0" smtClean="0"/>
              <a:t> and </a:t>
            </a:r>
            <a:r>
              <a:rPr lang="en-US" sz="2000" b="1" u="sng" dirty="0" smtClean="0"/>
              <a:t>difficulties</a:t>
            </a:r>
            <a:r>
              <a:rPr lang="en-US" sz="2000" dirty="0" smtClean="0"/>
              <a:t> to finance/implement the identified priorities through the existing financial framework.</a:t>
            </a:r>
            <a:endParaRPr lang="en-GB" sz="2000" dirty="0"/>
          </a:p>
          <a:p>
            <a:r>
              <a:rPr lang="en-US" sz="2000" b="1" dirty="0" smtClean="0"/>
              <a:t>- A </a:t>
            </a:r>
            <a:r>
              <a:rPr lang="en-US" sz="2000" b="1" dirty="0"/>
              <a:t>5 </a:t>
            </a:r>
            <a:r>
              <a:rPr lang="en-US" sz="2000" b="1" dirty="0" err="1"/>
              <a:t>mn</a:t>
            </a:r>
            <a:r>
              <a:rPr lang="en-US" sz="2000" b="1" dirty="0"/>
              <a:t> slot per participant will be allocated to do </a:t>
            </a:r>
            <a:r>
              <a:rPr lang="en-US" sz="2000" b="1" dirty="0" smtClean="0"/>
              <a:t>this</a:t>
            </a:r>
            <a:r>
              <a:rPr lang="en-US" sz="2000" dirty="0" smtClean="0"/>
              <a:t>.</a:t>
            </a:r>
            <a:endParaRPr lang="en-GB" sz="2000" dirty="0"/>
          </a:p>
          <a:p>
            <a:r>
              <a:rPr lang="en-US" sz="2000" dirty="0" smtClean="0"/>
              <a:t>- IFIs </a:t>
            </a:r>
            <a:r>
              <a:rPr lang="en-US" sz="2000" dirty="0"/>
              <a:t>(EIB / EBRD / World B.) </a:t>
            </a:r>
            <a:r>
              <a:rPr lang="en-US" sz="2000" dirty="0" smtClean="0"/>
              <a:t>expected to contribute to the discussion, in particular focusing on new financial instruments / better use of the available resources.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7302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IFI's</a:t>
            </a:r>
            <a:r>
              <a:rPr lang="fr-BE" dirty="0" smtClean="0"/>
              <a:t> contribution to the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1 – </a:t>
            </a:r>
            <a:r>
              <a:rPr lang="en-GB" sz="2000" dirty="0" smtClean="0"/>
              <a:t>To what </a:t>
            </a:r>
            <a:r>
              <a:rPr lang="en-GB" sz="2000" dirty="0" smtClean="0"/>
              <a:t>extend are the current available financing instruments adapted to the size of quick-win projects? </a:t>
            </a:r>
          </a:p>
          <a:p>
            <a:r>
              <a:rPr lang="en-GB" sz="2000" dirty="0" smtClean="0"/>
              <a:t>2 - </a:t>
            </a:r>
            <a:r>
              <a:rPr lang="en-GB" sz="2000" dirty="0" smtClean="0"/>
              <a:t>What </a:t>
            </a:r>
            <a:r>
              <a:rPr lang="en-GB" sz="2000" dirty="0" smtClean="0"/>
              <a:t>kind of improvement (for the tools) could be suggested? </a:t>
            </a:r>
          </a:p>
          <a:p>
            <a:r>
              <a:rPr lang="en-GB" sz="2000" dirty="0"/>
              <a:t>3</a:t>
            </a:r>
            <a:r>
              <a:rPr lang="en-GB" sz="2000" dirty="0" smtClean="0"/>
              <a:t> – </a:t>
            </a:r>
            <a:r>
              <a:rPr lang="en-GB" sz="2000" dirty="0" smtClean="0"/>
              <a:t>What </a:t>
            </a:r>
            <a:r>
              <a:rPr lang="en-GB" sz="2000" dirty="0" smtClean="0"/>
              <a:t>kind of improvement regarding the life cycle of projects could be suggested? </a:t>
            </a:r>
          </a:p>
          <a:p>
            <a:r>
              <a:rPr lang="en-GB" sz="2000" dirty="0" smtClean="0"/>
              <a:t>4 -</a:t>
            </a:r>
            <a:r>
              <a:rPr lang="en-GB" sz="2000" dirty="0" smtClean="0"/>
              <a:t>	</a:t>
            </a:r>
            <a:r>
              <a:rPr lang="en-GB" sz="2000" dirty="0" smtClean="0"/>
              <a:t>To what </a:t>
            </a:r>
            <a:r>
              <a:rPr lang="en-GB" sz="2000" dirty="0" smtClean="0"/>
              <a:t>extend is it enough to focus the investment on the core TEN-T network? Should </a:t>
            </a:r>
            <a:r>
              <a:rPr lang="en-GB" sz="2000" dirty="0" smtClean="0"/>
              <a:t>small </a:t>
            </a:r>
            <a:r>
              <a:rPr lang="en-GB" sz="2000" dirty="0" smtClean="0"/>
              <a:t>scale projects located on the comprehensive network also be encouraged under certain conditions?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313554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170</TotalTime>
  <Words>104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</vt:lpstr>
      <vt:lpstr>Sofia Investment Conference</vt:lpstr>
      <vt:lpstr>What is the purpose of the conference?</vt:lpstr>
      <vt:lpstr>Project focus and financing instruments</vt:lpstr>
      <vt:lpstr>What will be the setting of the Ministerial?</vt:lpstr>
      <vt:lpstr>IFI's contribution to the discussion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Sofia Investment Conference</dc:title>
  <dc:creator>BARON Alain (MOVE)</dc:creator>
  <cp:lastModifiedBy>BARON Alain (MOVE)</cp:lastModifiedBy>
  <cp:revision>6</cp:revision>
  <dcterms:created xsi:type="dcterms:W3CDTF">2017-03-13T14:54:32Z</dcterms:created>
  <dcterms:modified xsi:type="dcterms:W3CDTF">2017-03-13T17:46:03Z</dcterms:modified>
</cp:coreProperties>
</file>