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1" r:id="rId4"/>
    <p:sldId id="260" r:id="rId5"/>
    <p:sldId id="259" r:id="rId6"/>
    <p:sldId id="262" r:id="rId7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0F5494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66CF"/>
    <a:srgbClr val="3E6FD2"/>
    <a:srgbClr val="2D5EC1"/>
    <a:srgbClr val="BDDEFF"/>
    <a:srgbClr val="99CCFF"/>
    <a:srgbClr val="808080"/>
    <a:srgbClr val="FFD624"/>
    <a:srgbClr val="0F54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61DF683F-0DDD-4246-BDBD-F0017770B82B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0189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chemeClr val="tx1"/>
                </a:solidFill>
                <a:latin typeface="Arial" charset="0"/>
              </a:defRPr>
            </a:lvl1pPr>
          </a:lstStyle>
          <a:p>
            <a:fld id="{7F352031-CD27-4924-850C-944813EE78A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98200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 algn="ctr">
            <a:solidFill>
              <a:srgbClr val="0F5494"/>
            </a:solidFill>
            <a:miter lim="800000"/>
            <a:headEnd/>
            <a:tailEnd/>
          </a:ln>
          <a:effectLst>
            <a:outerShdw dist="23000" dir="5400000" rotWithShape="0">
              <a:srgbClr val="000000">
                <a:alpha val="34999"/>
              </a:srgbClr>
            </a:outerShdw>
          </a:effectLst>
        </p:spPr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3086" name="Picture 6" descr="LOGO CE-EN-quadri.ep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0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GB" altLang="en-US" noProof="0" smtClean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38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GB" altLang="en-US" noProof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endParaRPr lang="en-GB" alt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fld id="{56B09FC1-467A-404E-959F-BD0D0ED1148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246365-C01A-480A-8BA2-E7C496C9A87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613487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3" y="1339850"/>
            <a:ext cx="2071687" cy="4681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2C96A-A575-48F3-8815-F73B453197E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38377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0BF49-7019-4DCE-96FE-24CE0E8EA428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03736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F8658B-290B-4E7B-91A4-9EBAC5D3350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304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5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4AADD-BB64-4E9A-8E4F-C2FEF104DA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624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B6FE4-FB9B-42EA-A45A-4B5FBA7EC4F3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2378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DECF1-B258-43D9-963D-8667DC6DA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4440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1331D-34EE-4609-B6E9-76E4242B54C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0825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270281-DE45-4F25-9058-75AE92CEEF2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92290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26D5B0-D8CA-4115-857A-1F06416B42D2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7595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5"/>
            <a:ext cx="8229600" cy="3529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 altLang="en-US" smtClean="0"/>
              <a:t>Second level</a:t>
            </a:r>
            <a:endParaRPr lang="en-GB" altLang="en-US" smtClean="0"/>
          </a:p>
          <a:p>
            <a:pPr lvl="1"/>
            <a:r>
              <a:rPr lang="en-GB" altLang="en-US" smtClean="0"/>
              <a:t>Third level</a:t>
            </a:r>
          </a:p>
          <a:p>
            <a:pPr lvl="2"/>
            <a:r>
              <a:rPr lang="en-GB" altLang="en-US" smtClean="0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fld id="{777FEA02-C673-4D8C-A6BC-8E5E5B7AA3A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Rectangle 6"/>
          <p:cNvSpPr/>
          <p:nvPr/>
        </p:nvSpPr>
        <p:spPr>
          <a:xfrm>
            <a:off x="4262438" y="6659563"/>
            <a:ext cx="611187" cy="198437"/>
          </a:xfrm>
          <a:prstGeom prst="rect">
            <a:avLst/>
          </a:prstGeom>
          <a:solidFill>
            <a:srgbClr val="133176"/>
          </a:solidFill>
          <a:ln>
            <a:solidFill>
              <a:srgbClr val="13317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pic>
        <p:nvPicPr>
          <p:cNvPr id="1041" name="Picture 17" descr="LOGO CE_Vertical_EN_NEG_quadri_HR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8" y="258763"/>
            <a:ext cx="1436687" cy="1004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+mj-cs"/>
        </a:defRPr>
      </a:lvl1pPr>
      <a:lvl2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2pPr>
      <a:lvl3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3pPr>
      <a:lvl4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4pPr>
      <a:lvl5pPr marL="3587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5pPr>
      <a:lvl6pPr marL="8159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6pPr>
      <a:lvl7pPr marL="12731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7pPr>
      <a:lvl8pPr marL="17303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8pPr>
      <a:lvl9pPr marL="2187575" algn="l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251520" y="2565400"/>
            <a:ext cx="8784530" cy="790575"/>
          </a:xfrm>
        </p:spPr>
        <p:txBody>
          <a:bodyPr/>
          <a:lstStyle/>
          <a:p>
            <a:pPr algn="ctr"/>
            <a:r>
              <a:rPr lang="fr-BE" altLang="en-US" sz="4400" dirty="0" err="1" smtClean="0"/>
              <a:t>Technical</a:t>
            </a:r>
            <a:r>
              <a:rPr lang="fr-BE" altLang="en-US" sz="4400" dirty="0" smtClean="0"/>
              <a:t> support to </a:t>
            </a:r>
            <a:r>
              <a:rPr lang="fr-BE" altLang="en-US" sz="4400" dirty="0" err="1" smtClean="0"/>
              <a:t>EaP</a:t>
            </a:r>
            <a:r>
              <a:rPr lang="fr-BE" altLang="en-US" sz="4400" dirty="0" smtClean="0"/>
              <a:t>-Transport Panel</a:t>
            </a:r>
            <a:endParaRPr lang="en-GB" altLang="en-US" sz="4400" dirty="0"/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653136"/>
            <a:ext cx="8532812" cy="1728787"/>
          </a:xfrm>
        </p:spPr>
        <p:txBody>
          <a:bodyPr/>
          <a:lstStyle/>
          <a:p>
            <a:pPr algn="ctr"/>
            <a:r>
              <a:rPr lang="fr-BE" altLang="en-US" sz="2400" dirty="0" smtClean="0"/>
              <a:t>DG NEAR</a:t>
            </a:r>
          </a:p>
          <a:p>
            <a:pPr algn="ctr"/>
            <a:endParaRPr lang="fr-BE" altLang="en-US" sz="2400" dirty="0"/>
          </a:p>
          <a:p>
            <a:pPr algn="ctr"/>
            <a:r>
              <a:rPr lang="fr-BE" altLang="en-US" sz="2400" dirty="0" err="1" smtClean="0"/>
              <a:t>EaP</a:t>
            </a:r>
            <a:r>
              <a:rPr lang="fr-BE" altLang="en-US" sz="2400" dirty="0" smtClean="0"/>
              <a:t>-Transport Panel – 14 March 2017</a:t>
            </a:r>
            <a:endParaRPr lang="en-GB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Components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/>
              <a:t>Data Collection and Identifying Information and Solution Gaps in </a:t>
            </a:r>
            <a:r>
              <a:rPr lang="en-GB" altLang="en-US" sz="2800" dirty="0" err="1"/>
              <a:t>EaP</a:t>
            </a:r>
            <a:r>
              <a:rPr lang="en-GB" altLang="en-US" sz="2800" dirty="0"/>
              <a:t> Infrastructure Connectivity. </a:t>
            </a:r>
            <a:endParaRPr lang="en-GB" altLang="en-US" sz="2800" dirty="0" smtClean="0"/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/>
              <a:t>Facilitating Sharing of Good Practices on Connectivity in the </a:t>
            </a:r>
            <a:r>
              <a:rPr lang="en-GB" altLang="en-US" sz="2800" dirty="0" err="1" smtClean="0"/>
              <a:t>EaP</a:t>
            </a:r>
            <a:r>
              <a:rPr lang="en-GB" altLang="en-US" sz="2800" dirty="0" smtClean="0"/>
              <a:t> 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 smtClean="0"/>
              <a:t>Update and maintain the </a:t>
            </a:r>
            <a:r>
              <a:rPr lang="en-GB" altLang="en-US" sz="2800" dirty="0" err="1"/>
              <a:t>EaP</a:t>
            </a:r>
            <a:r>
              <a:rPr lang="en-GB" altLang="en-US" sz="2800" dirty="0"/>
              <a:t> Web based project </a:t>
            </a:r>
            <a:r>
              <a:rPr lang="en-GB" altLang="en-US" sz="2800" dirty="0" smtClean="0"/>
              <a:t>database</a:t>
            </a:r>
            <a:endParaRPr lang="en-US" alt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Components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 smtClean="0"/>
              <a:t>Upgrade/update study </a:t>
            </a:r>
            <a:r>
              <a:rPr lang="en-GB" altLang="en-US" sz="2800" dirty="0"/>
              <a:t>and Model of </a:t>
            </a:r>
            <a:r>
              <a:rPr lang="en-GB" altLang="en-US" sz="2800" dirty="0" err="1"/>
              <a:t>EaP</a:t>
            </a:r>
            <a:r>
              <a:rPr lang="en-GB" altLang="en-US" sz="2800" dirty="0"/>
              <a:t> transport </a:t>
            </a:r>
            <a:r>
              <a:rPr lang="en-GB" altLang="en-US" sz="2800" dirty="0" smtClean="0"/>
              <a:t>network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fr-BE" altLang="en-US" sz="2800" b="0" dirty="0" smtClean="0"/>
              <a:t>Support </a:t>
            </a:r>
            <a:r>
              <a:rPr lang="fr-BE" altLang="en-US" sz="2800" b="0" dirty="0" err="1" smtClean="0"/>
              <a:t>project</a:t>
            </a:r>
            <a:r>
              <a:rPr lang="fr-BE" altLang="en-US" sz="2800" b="0" dirty="0" smtClean="0"/>
              <a:t> </a:t>
            </a:r>
            <a:r>
              <a:rPr lang="fr-BE" altLang="en-US" sz="2800" b="0" dirty="0" err="1" smtClean="0"/>
              <a:t>prioritization</a:t>
            </a:r>
            <a:r>
              <a:rPr lang="fr-BE" altLang="en-US" sz="2800" dirty="0"/>
              <a:t> </a:t>
            </a:r>
            <a:r>
              <a:rPr lang="fr-BE" altLang="en-US" sz="2800" dirty="0" smtClean="0"/>
              <a:t>by </a:t>
            </a:r>
            <a:r>
              <a:rPr lang="fr-BE" altLang="en-US" sz="2800" dirty="0" err="1" smtClean="0"/>
              <a:t>using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developed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prioritization</a:t>
            </a:r>
            <a:r>
              <a:rPr lang="fr-BE" altLang="en-US" sz="2800" dirty="0" smtClean="0"/>
              <a:t> </a:t>
            </a:r>
            <a:r>
              <a:rPr lang="fr-BE" altLang="en-US" sz="2800" dirty="0" err="1" smtClean="0"/>
              <a:t>tool</a:t>
            </a:r>
            <a:endParaRPr lang="fr-BE" altLang="en-US" sz="2800" dirty="0" smtClean="0"/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fr-BE" altLang="en-US" sz="2800" b="0" dirty="0" smtClean="0"/>
              <a:t>Update country fiches</a:t>
            </a: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2320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Components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/>
              <a:t>Monitoring of Implementation of Soft Measures in the transport </a:t>
            </a:r>
            <a:r>
              <a:rPr lang="en-GB" altLang="en-US" sz="2800" dirty="0" smtClean="0"/>
              <a:t>sector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/>
              <a:t>Support to regional working groups on road </a:t>
            </a:r>
            <a:r>
              <a:rPr lang="en-GB" altLang="en-US" sz="2800" dirty="0" smtClean="0"/>
              <a:t>safety</a:t>
            </a:r>
          </a:p>
          <a:p>
            <a:pPr>
              <a:spcAft>
                <a:spcPts val="1200"/>
              </a:spcAft>
              <a:buClr>
                <a:schemeClr val="tx1"/>
              </a:buClr>
            </a:pPr>
            <a:r>
              <a:rPr lang="en-GB" altLang="en-US" sz="2800" dirty="0" err="1"/>
              <a:t>EaP</a:t>
            </a:r>
            <a:r>
              <a:rPr lang="en-GB" altLang="en-US" sz="2800" dirty="0"/>
              <a:t> focused Pilot on estimating wider economic development benefits of large investments in a transport corridor project</a:t>
            </a: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427859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Implementation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 b="0" dirty="0" smtClean="0"/>
              <a:t>Negotiations ongoing with World Bank</a:t>
            </a:r>
          </a:p>
          <a:p>
            <a:pPr>
              <a:spcAft>
                <a:spcPts val="1200"/>
              </a:spcAft>
            </a:pPr>
            <a:r>
              <a:rPr lang="en-US" altLang="en-US" sz="2800" dirty="0" smtClean="0"/>
              <a:t>Period: 2 years</a:t>
            </a:r>
          </a:p>
          <a:p>
            <a:pPr>
              <a:spcAft>
                <a:spcPts val="1200"/>
              </a:spcAft>
            </a:pPr>
            <a:r>
              <a:rPr lang="en-US" altLang="en-US" sz="2800" b="0" dirty="0" smtClean="0"/>
              <a:t>Indicative starting time: a.s.a.p. (end of month… ?)</a:t>
            </a:r>
          </a:p>
          <a:p>
            <a:pPr>
              <a:spcAft>
                <a:spcPts val="1200"/>
              </a:spcAft>
            </a:pP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331535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339850"/>
            <a:ext cx="8640960" cy="936625"/>
          </a:xfrm>
        </p:spPr>
        <p:txBody>
          <a:bodyPr/>
          <a:lstStyle/>
          <a:p>
            <a:pPr algn="ctr">
              <a:spcAft>
                <a:spcPts val="1200"/>
              </a:spcAft>
            </a:pPr>
            <a:r>
              <a:rPr lang="en-US" altLang="en-US" sz="2800" dirty="0" smtClean="0">
                <a:solidFill>
                  <a:srgbClr val="F67B00"/>
                </a:solidFill>
              </a:rPr>
              <a:t>Implementation</a:t>
            </a:r>
            <a:endParaRPr lang="en-US" altLang="en-US" sz="2800" dirty="0">
              <a:solidFill>
                <a:srgbClr val="F67B00"/>
              </a:solidFill>
            </a:endParaRPr>
          </a:p>
        </p:txBody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2348881"/>
            <a:ext cx="8712968" cy="3672508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sz="2800" dirty="0" smtClean="0"/>
              <a:t>Strong coordination/communication regional – country (program) level</a:t>
            </a:r>
          </a:p>
          <a:p>
            <a:pPr>
              <a:spcAft>
                <a:spcPts val="1200"/>
              </a:spcAft>
            </a:pPr>
            <a:r>
              <a:rPr lang="en-US" altLang="en-US" sz="2800" dirty="0" smtClean="0"/>
              <a:t>Combination office in Brussels with strong 'field presence'</a:t>
            </a:r>
          </a:p>
          <a:p>
            <a:pPr>
              <a:spcAft>
                <a:spcPts val="1200"/>
              </a:spcAft>
            </a:pPr>
            <a:r>
              <a:rPr lang="en-US" altLang="en-US" sz="2800" dirty="0" smtClean="0"/>
              <a:t>Input countries (stable focal points)</a:t>
            </a:r>
          </a:p>
          <a:p>
            <a:pPr>
              <a:spcAft>
                <a:spcPts val="1200"/>
              </a:spcAft>
            </a:pPr>
            <a:endParaRPr lang="en-US" altLang="en-US" sz="2800" b="0" dirty="0"/>
          </a:p>
        </p:txBody>
      </p:sp>
    </p:spTree>
    <p:extLst>
      <p:ext uri="{BB962C8B-B14F-4D97-AF65-F5344CB8AC3E}">
        <p14:creationId xmlns:p14="http://schemas.microsoft.com/office/powerpoint/2010/main" val="81418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1200" b="0" i="0" u="none" strike="noStrike" cap="none" normalizeH="0" baseline="0" smtClean="0">
            <a:ln>
              <a:noFill/>
            </a:ln>
            <a:solidFill>
              <a:srgbClr val="0F5494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474</TotalTime>
  <Words>150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</vt:lpstr>
      <vt:lpstr>Technical support to EaP-Transport Panel</vt:lpstr>
      <vt:lpstr>Components</vt:lpstr>
      <vt:lpstr>Components</vt:lpstr>
      <vt:lpstr>Components</vt:lpstr>
      <vt:lpstr>Implementation</vt:lpstr>
      <vt:lpstr>Implementation</vt:lpstr>
    </vt:vector>
  </TitlesOfParts>
  <Company>European Commission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EU-Support for road safety</dc:title>
  <dc:creator>BIL Stefaan (DEVCO)</dc:creator>
  <cp:lastModifiedBy>EURSELS Regine (MOVE)</cp:lastModifiedBy>
  <cp:revision>22</cp:revision>
  <dcterms:created xsi:type="dcterms:W3CDTF">2016-10-18T10:04:03Z</dcterms:created>
  <dcterms:modified xsi:type="dcterms:W3CDTF">2017-03-17T10:55:17Z</dcterms:modified>
</cp:coreProperties>
</file>