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97" r:id="rId2"/>
    <p:sldId id="303" r:id="rId3"/>
    <p:sldId id="281" r:id="rId4"/>
    <p:sldId id="279" r:id="rId5"/>
    <p:sldId id="307" r:id="rId6"/>
    <p:sldId id="311" r:id="rId7"/>
    <p:sldId id="306" r:id="rId8"/>
    <p:sldId id="310" r:id="rId9"/>
    <p:sldId id="29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FF33"/>
    <a:srgbClr val="9966FF"/>
    <a:srgbClr val="009900"/>
    <a:srgbClr val="3399FF"/>
    <a:srgbClr val="FF5050"/>
    <a:srgbClr val="F51C0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6" autoAdjust="0"/>
    <p:restoredTop sz="94675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99117099751131E-2"/>
          <c:y val="1.5151515151515152E-2"/>
          <c:w val="0.96755161865045625"/>
          <c:h val="0.740131631273363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automatic traffic count km 714 (Riscani-Balti)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74926424979261E-2"/>
                  <c:y val="-1.507537688442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2419067477187E-2"/>
                  <c:y val="-2.2613065326633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648969949709654E-2"/>
                  <c:y val="-2.010050251256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6750</c:v>
                </c:pt>
                <c:pt idx="1">
                  <c:v>11740</c:v>
                </c:pt>
                <c:pt idx="2">
                  <c:v>16200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manual traffic count km 662-695 (Briceni - Edinet)</c:v>
                </c:pt>
              </c:strCache>
            </c:strRef>
          </c:tx>
          <c:spPr>
            <a:solidFill>
              <a:srgbClr val="0099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374632124896305E-3"/>
                  <c:y val="-2.5125628140703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99411399834089E-2"/>
                  <c:y val="-1.256281407035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74632124896305E-3"/>
                  <c:y val="-1.758793969849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3450</c:v>
                </c:pt>
                <c:pt idx="1">
                  <c:v>6000</c:v>
                </c:pt>
                <c:pt idx="2">
                  <c:v>8300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manual traffic count km 630-662 (Edinet-Riscani)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9174043524730365E-2"/>
                  <c:y val="-3.7688442211055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598822799668177E-2"/>
                  <c:y val="-2.512562814070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73749224647328E-2"/>
                  <c:y val="-2.763819095477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4160</c:v>
                </c:pt>
                <c:pt idx="1">
                  <c:v>7250</c:v>
                </c:pt>
                <c:pt idx="2">
                  <c:v>10000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manual traffic count km 591-630 (Criva-Briceni)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2.2123896374688916E-2"/>
                  <c:y val="-1.256281407035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73749224647439E-2"/>
                  <c:y val="-2.512562814070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9852849958522E-2"/>
                  <c:y val="-3.2663316582914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2022</c:v>
                </c:pt>
                <c:pt idx="2">
                  <c:v>2032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2000</c:v>
                </c:pt>
                <c:pt idx="1">
                  <c:v>3650</c:v>
                </c:pt>
                <c:pt idx="2">
                  <c:v>5050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274624"/>
        <c:axId val="111288704"/>
        <c:axId val="0"/>
      </c:bar3DChart>
      <c:catAx>
        <c:axId val="11127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1288704"/>
        <c:crosses val="autoZero"/>
        <c:auto val="1"/>
        <c:lblAlgn val="ctr"/>
        <c:lblOffset val="100"/>
        <c:noMultiLvlLbl val="0"/>
      </c:catAx>
      <c:valAx>
        <c:axId val="11128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27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329396325459318"/>
          <c:w val="1"/>
          <c:h val="0.1215545215938916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205D6-AA98-454E-A920-7D3E079F3A8C}" type="doc">
      <dgm:prSet loTypeId="urn:microsoft.com/office/officeart/2005/8/layout/arrow2" loCatId="process" qsTypeId="urn:microsoft.com/office/officeart/2005/8/quickstyle/3d2" qsCatId="3D" csTypeId="urn:microsoft.com/office/officeart/2005/8/colors/colorful1" csCatId="colorful" phldr="1"/>
      <dgm:spPr/>
    </dgm:pt>
    <dgm:pt modelId="{C88C025E-1FE5-44D5-8EA8-7157DDB398F5}">
      <dgm:prSet phldrT="[Text]" phldr="1" custT="1"/>
      <dgm:spPr/>
      <dgm:t>
        <a:bodyPr/>
        <a:lstStyle/>
        <a:p>
          <a:endParaRPr lang="en-US" sz="100" dirty="0"/>
        </a:p>
      </dgm:t>
    </dgm:pt>
    <dgm:pt modelId="{27E63DC8-B872-42E4-AA93-79629A30B772}" type="parTrans" cxnId="{ABD58930-68D6-4EE8-BF4F-07434AD84FB5}">
      <dgm:prSet/>
      <dgm:spPr/>
      <dgm:t>
        <a:bodyPr/>
        <a:lstStyle/>
        <a:p>
          <a:endParaRPr lang="en-US"/>
        </a:p>
      </dgm:t>
    </dgm:pt>
    <dgm:pt modelId="{D8D1CAFA-C7BD-458A-93C2-E95B27E3A2E3}" type="sibTrans" cxnId="{ABD58930-68D6-4EE8-BF4F-07434AD84FB5}">
      <dgm:prSet/>
      <dgm:spPr/>
      <dgm:t>
        <a:bodyPr/>
        <a:lstStyle/>
        <a:p>
          <a:endParaRPr lang="en-US"/>
        </a:p>
      </dgm:t>
    </dgm:pt>
    <dgm:pt modelId="{17DBF6FF-9BA7-4142-B33F-E88562DE0C07}" type="pres">
      <dgm:prSet presAssocID="{D6F205D6-AA98-454E-A920-7D3E079F3A8C}" presName="arrowDiagram" presStyleCnt="0">
        <dgm:presLayoutVars>
          <dgm:chMax val="5"/>
          <dgm:dir/>
          <dgm:resizeHandles val="exact"/>
        </dgm:presLayoutVars>
      </dgm:prSet>
      <dgm:spPr/>
    </dgm:pt>
    <dgm:pt modelId="{FBD51E3C-9950-4AC3-80B1-2279C358DDB8}" type="pres">
      <dgm:prSet presAssocID="{D6F205D6-AA98-454E-A920-7D3E079F3A8C}" presName="arrow" presStyleLbl="bgShp" presStyleIdx="0" presStyleCnt="1"/>
      <dgm:spPr/>
    </dgm:pt>
    <dgm:pt modelId="{40E67550-B7DE-4C24-A762-18E4A2379A2F}" type="pres">
      <dgm:prSet presAssocID="{D6F205D6-AA98-454E-A920-7D3E079F3A8C}" presName="arrowDiagram1" presStyleCnt="0">
        <dgm:presLayoutVars>
          <dgm:bulletEnabled val="1"/>
        </dgm:presLayoutVars>
      </dgm:prSet>
      <dgm:spPr/>
    </dgm:pt>
    <dgm:pt modelId="{AF59277C-13B3-41DE-9AEB-B121CF9A4A66}" type="pres">
      <dgm:prSet presAssocID="{C88C025E-1FE5-44D5-8EA8-7157DDB398F5}" presName="bullet1" presStyleLbl="node1" presStyleIdx="0" presStyleCnt="1"/>
      <dgm:spPr/>
    </dgm:pt>
    <dgm:pt modelId="{9C58558F-CED1-4870-85E8-9C052FDF5862}" type="pres">
      <dgm:prSet presAssocID="{C88C025E-1FE5-44D5-8EA8-7157DDB398F5}" presName="textBox1" presStyleLbl="revTx" presStyleIdx="0" presStyleCnt="1" custFlipVert="0" custFlipHor="1" custScaleX="31872" custScaleY="3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D58930-68D6-4EE8-BF4F-07434AD84FB5}" srcId="{D6F205D6-AA98-454E-A920-7D3E079F3A8C}" destId="{C88C025E-1FE5-44D5-8EA8-7157DDB398F5}" srcOrd="0" destOrd="0" parTransId="{27E63DC8-B872-42E4-AA93-79629A30B772}" sibTransId="{D8D1CAFA-C7BD-458A-93C2-E95B27E3A2E3}"/>
    <dgm:cxn modelId="{6C2ADA7A-E1E1-4C01-9A64-7893A0BB6A24}" type="presOf" srcId="{C88C025E-1FE5-44D5-8EA8-7157DDB398F5}" destId="{9C58558F-CED1-4870-85E8-9C052FDF5862}" srcOrd="0" destOrd="0" presId="urn:microsoft.com/office/officeart/2005/8/layout/arrow2"/>
    <dgm:cxn modelId="{FB8E2DC2-A69B-47B6-B4E7-F33769712C21}" type="presOf" srcId="{D6F205D6-AA98-454E-A920-7D3E079F3A8C}" destId="{17DBF6FF-9BA7-4142-B33F-E88562DE0C07}" srcOrd="0" destOrd="0" presId="urn:microsoft.com/office/officeart/2005/8/layout/arrow2"/>
    <dgm:cxn modelId="{130480E7-82D4-4375-971D-9F0D6A89A630}" type="presParOf" srcId="{17DBF6FF-9BA7-4142-B33F-E88562DE0C07}" destId="{FBD51E3C-9950-4AC3-80B1-2279C358DDB8}" srcOrd="0" destOrd="0" presId="urn:microsoft.com/office/officeart/2005/8/layout/arrow2"/>
    <dgm:cxn modelId="{8AAB902A-321A-4AD4-A0C2-2AA68F4B59A0}" type="presParOf" srcId="{17DBF6FF-9BA7-4142-B33F-E88562DE0C07}" destId="{40E67550-B7DE-4C24-A762-18E4A2379A2F}" srcOrd="1" destOrd="0" presId="urn:microsoft.com/office/officeart/2005/8/layout/arrow2"/>
    <dgm:cxn modelId="{B85BF268-F365-41AC-A2DF-4B2A0D073608}" type="presParOf" srcId="{40E67550-B7DE-4C24-A762-18E4A2379A2F}" destId="{AF59277C-13B3-41DE-9AEB-B121CF9A4A66}" srcOrd="0" destOrd="0" presId="urn:microsoft.com/office/officeart/2005/8/layout/arrow2"/>
    <dgm:cxn modelId="{5EB6E923-BDC5-44D0-B2C4-647FBE05CE83}" type="presParOf" srcId="{40E67550-B7DE-4C24-A762-18E4A2379A2F}" destId="{9C58558F-CED1-4870-85E8-9C052FDF586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51E3C-9950-4AC3-80B1-2279C358DDB8}">
      <dsp:nvSpPr>
        <dsp:cNvPr id="0" name=""/>
        <dsp:cNvSpPr/>
      </dsp:nvSpPr>
      <dsp:spPr>
        <a:xfrm>
          <a:off x="0" y="318132"/>
          <a:ext cx="2209799" cy="138112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F59277C-13B3-41DE-9AEB-B121CF9A4A66}">
      <dsp:nvSpPr>
        <dsp:cNvPr id="0" name=""/>
        <dsp:cNvSpPr/>
      </dsp:nvSpPr>
      <dsp:spPr>
        <a:xfrm>
          <a:off x="1686076" y="598224"/>
          <a:ext cx="163525" cy="1635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58558F-CED1-4870-85E8-9C052FDF5862}">
      <dsp:nvSpPr>
        <dsp:cNvPr id="0" name=""/>
        <dsp:cNvSpPr/>
      </dsp:nvSpPr>
      <dsp:spPr>
        <a:xfrm flipH="1">
          <a:off x="1185017" y="1171703"/>
          <a:ext cx="281722" cy="35837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6649" bIns="0" numCol="1" spcCol="1270" anchor="t" anchorCtr="0">
          <a:noAutofit/>
        </a:bodyPr>
        <a:lstStyle/>
        <a:p>
          <a:pPr lvl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/>
        </a:p>
      </dsp:txBody>
      <dsp:txXfrm>
        <a:off x="1186766" y="1173452"/>
        <a:ext cx="278224" cy="3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3A3C75-E432-4FA9-9216-CBD033A70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EFEE-6553-491A-B108-3BC09A8B7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12A1-3EEB-4BB1-BC91-B09D411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B512-19D7-4F5F-817A-2E4EC6C6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C9E8-05D6-46B4-A4BE-CB1DA8DD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0666-87BF-499B-97BC-69F89238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2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A73AC-E7B3-4121-B0DF-728A1813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64785-3B82-408E-8542-8A69F2BC0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6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5019-1590-4F93-BB4E-EC1D5BD4A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F58BE-C0D4-4CFE-83D5-733601F9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A924-AE28-4BDB-B05A-F0CF8159B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78A3-DDF6-4616-9969-1F102CDA4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1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B43E-BEAA-400E-9B58-788C9E0E5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806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806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806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0A76C1-22FC-4A3F-89EC-6ABB55704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6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806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6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6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6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6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6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6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2057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3399"/>
                </a:solidFill>
              </a:rPr>
              <a:t>Proposal for Financing </a:t>
            </a:r>
            <a:r>
              <a:rPr lang="en-US" sz="4800" b="1" dirty="0" err="1" smtClean="0">
                <a:solidFill>
                  <a:srgbClr val="003399"/>
                </a:solidFill>
              </a:rPr>
              <a:t>Balti</a:t>
            </a:r>
            <a:r>
              <a:rPr lang="en-US" sz="4800" b="1" dirty="0" smtClean="0">
                <a:solidFill>
                  <a:srgbClr val="003399"/>
                </a:solidFill>
              </a:rPr>
              <a:t> - </a:t>
            </a:r>
            <a:r>
              <a:rPr lang="en-US" sz="4800" b="1" dirty="0" err="1" smtClean="0">
                <a:solidFill>
                  <a:srgbClr val="003399"/>
                </a:solidFill>
              </a:rPr>
              <a:t>Criva</a:t>
            </a:r>
            <a:r>
              <a:rPr lang="en-US" sz="4800" b="1" dirty="0" smtClean="0">
                <a:solidFill>
                  <a:srgbClr val="003399"/>
                </a:solidFill>
              </a:rPr>
              <a:t> road sector rehabilitation </a:t>
            </a:r>
          </a:p>
        </p:txBody>
      </p:sp>
      <p:pic>
        <p:nvPicPr>
          <p:cNvPr id="5" name="Picture 17" descr="eu-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12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601980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Chisinau 201</a:t>
            </a:r>
            <a:r>
              <a:rPr lang="ro-RO" b="1" smtClean="0">
                <a:solidFill>
                  <a:srgbClr val="003399"/>
                </a:solidFill>
              </a:rPr>
              <a:t>7</a:t>
            </a:r>
            <a:endParaRPr lang="en-US" b="1" dirty="0">
              <a:solidFill>
                <a:srgbClr val="003399"/>
              </a:solidFill>
            </a:endParaRPr>
          </a:p>
        </p:txBody>
      </p:sp>
      <p:pic>
        <p:nvPicPr>
          <p:cNvPr id="6" name="Picture 16" descr="moldova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1883556" cy="12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 descr="moldova-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eu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-9525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1254"/>
            <a:ext cx="5831529" cy="436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283790" y="1001335"/>
            <a:ext cx="4979674" cy="6033928"/>
            <a:chOff x="3276600" y="-67329"/>
            <a:chExt cx="5867399" cy="7110004"/>
          </a:xfrm>
        </p:grpSpPr>
        <p:pic>
          <p:nvPicPr>
            <p:cNvPr id="23" name="Content Placeholder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6600" y="-67329"/>
              <a:ext cx="5867399" cy="7110004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Freeform 24"/>
            <p:cNvSpPr/>
            <p:nvPr/>
          </p:nvSpPr>
          <p:spPr>
            <a:xfrm>
              <a:off x="5831530" y="3419272"/>
              <a:ext cx="1072597" cy="3229583"/>
            </a:xfrm>
            <a:custGeom>
              <a:avLst/>
              <a:gdLst>
                <a:gd name="connsiteX0" fmla="*/ 1007015 w 1072597"/>
                <a:gd name="connsiteY0" fmla="*/ 0 h 3229583"/>
                <a:gd name="connsiteX1" fmla="*/ 1007015 w 1072597"/>
                <a:gd name="connsiteY1" fmla="*/ 77822 h 3229583"/>
                <a:gd name="connsiteX2" fmla="*/ 992423 w 1072597"/>
                <a:gd name="connsiteY2" fmla="*/ 141051 h 3229583"/>
                <a:gd name="connsiteX3" fmla="*/ 1002151 w 1072597"/>
                <a:gd name="connsiteY3" fmla="*/ 175098 h 3229583"/>
                <a:gd name="connsiteX4" fmla="*/ 1041061 w 1072597"/>
                <a:gd name="connsiteY4" fmla="*/ 204281 h 3229583"/>
                <a:gd name="connsiteX5" fmla="*/ 1070244 w 1072597"/>
                <a:gd name="connsiteY5" fmla="*/ 262647 h 3229583"/>
                <a:gd name="connsiteX6" fmla="*/ 1070244 w 1072597"/>
                <a:gd name="connsiteY6" fmla="*/ 355060 h 3229583"/>
                <a:gd name="connsiteX7" fmla="*/ 1065381 w 1072597"/>
                <a:gd name="connsiteY7" fmla="*/ 437745 h 3229583"/>
                <a:gd name="connsiteX8" fmla="*/ 1041061 w 1072597"/>
                <a:gd name="connsiteY8" fmla="*/ 457200 h 3229583"/>
                <a:gd name="connsiteX9" fmla="*/ 1016742 w 1072597"/>
                <a:gd name="connsiteY9" fmla="*/ 505839 h 3229583"/>
                <a:gd name="connsiteX10" fmla="*/ 972968 w 1072597"/>
                <a:gd name="connsiteY10" fmla="*/ 578796 h 3229583"/>
                <a:gd name="connsiteX11" fmla="*/ 929193 w 1072597"/>
                <a:gd name="connsiteY11" fmla="*/ 583660 h 3229583"/>
                <a:gd name="connsiteX12" fmla="*/ 900010 w 1072597"/>
                <a:gd name="connsiteY12" fmla="*/ 617707 h 3229583"/>
                <a:gd name="connsiteX13" fmla="*/ 914602 w 1072597"/>
                <a:gd name="connsiteY13" fmla="*/ 700392 h 3229583"/>
                <a:gd name="connsiteX14" fmla="*/ 938921 w 1072597"/>
                <a:gd name="connsiteY14" fmla="*/ 768485 h 3229583"/>
                <a:gd name="connsiteX15" fmla="*/ 929193 w 1072597"/>
                <a:gd name="connsiteY15" fmla="*/ 826851 h 3229583"/>
                <a:gd name="connsiteX16" fmla="*/ 851372 w 1072597"/>
                <a:gd name="connsiteY16" fmla="*/ 894945 h 3229583"/>
                <a:gd name="connsiteX17" fmla="*/ 802734 w 1072597"/>
                <a:gd name="connsiteY17" fmla="*/ 914400 h 3229583"/>
                <a:gd name="connsiteX18" fmla="*/ 802734 w 1072597"/>
                <a:gd name="connsiteY18" fmla="*/ 977630 h 3229583"/>
                <a:gd name="connsiteX19" fmla="*/ 827053 w 1072597"/>
                <a:gd name="connsiteY19" fmla="*/ 997085 h 3229583"/>
                <a:gd name="connsiteX20" fmla="*/ 827053 w 1072597"/>
                <a:gd name="connsiteY20" fmla="*/ 1050588 h 3229583"/>
                <a:gd name="connsiteX21" fmla="*/ 817325 w 1072597"/>
                <a:gd name="connsiteY21" fmla="*/ 1113817 h 3229583"/>
                <a:gd name="connsiteX22" fmla="*/ 807598 w 1072597"/>
                <a:gd name="connsiteY22" fmla="*/ 1138137 h 3229583"/>
                <a:gd name="connsiteX23" fmla="*/ 827053 w 1072597"/>
                <a:gd name="connsiteY23" fmla="*/ 1172183 h 3229583"/>
                <a:gd name="connsiteX24" fmla="*/ 807598 w 1072597"/>
                <a:gd name="connsiteY24" fmla="*/ 1191639 h 3229583"/>
                <a:gd name="connsiteX25" fmla="*/ 807598 w 1072597"/>
                <a:gd name="connsiteY25" fmla="*/ 1206230 h 3229583"/>
                <a:gd name="connsiteX26" fmla="*/ 793006 w 1072597"/>
                <a:gd name="connsiteY26" fmla="*/ 1308371 h 3229583"/>
                <a:gd name="connsiteX27" fmla="*/ 758959 w 1072597"/>
                <a:gd name="connsiteY27" fmla="*/ 1434830 h 3229583"/>
                <a:gd name="connsiteX28" fmla="*/ 720049 w 1072597"/>
                <a:gd name="connsiteY28" fmla="*/ 1498060 h 3229583"/>
                <a:gd name="connsiteX29" fmla="*/ 671410 w 1072597"/>
                <a:gd name="connsiteY29" fmla="*/ 1556426 h 3229583"/>
                <a:gd name="connsiteX30" fmla="*/ 632500 w 1072597"/>
                <a:gd name="connsiteY30" fmla="*/ 1731524 h 3229583"/>
                <a:gd name="connsiteX31" fmla="*/ 603317 w 1072597"/>
                <a:gd name="connsiteY31" fmla="*/ 1843392 h 3229583"/>
                <a:gd name="connsiteX32" fmla="*/ 525496 w 1072597"/>
                <a:gd name="connsiteY32" fmla="*/ 1994171 h 3229583"/>
                <a:gd name="connsiteX33" fmla="*/ 544951 w 1072597"/>
                <a:gd name="connsiteY33" fmla="*/ 2086583 h 3229583"/>
                <a:gd name="connsiteX34" fmla="*/ 549815 w 1072597"/>
                <a:gd name="connsiteY34" fmla="*/ 2217907 h 3229583"/>
                <a:gd name="connsiteX35" fmla="*/ 549815 w 1072597"/>
                <a:gd name="connsiteY35" fmla="*/ 2300592 h 3229583"/>
                <a:gd name="connsiteX36" fmla="*/ 559542 w 1072597"/>
                <a:gd name="connsiteY36" fmla="*/ 2431915 h 3229583"/>
                <a:gd name="connsiteX37" fmla="*/ 554679 w 1072597"/>
                <a:gd name="connsiteY37" fmla="*/ 2514600 h 3229583"/>
                <a:gd name="connsiteX38" fmla="*/ 554679 w 1072597"/>
                <a:gd name="connsiteY38" fmla="*/ 2538919 h 3229583"/>
                <a:gd name="connsiteX39" fmla="*/ 525496 w 1072597"/>
                <a:gd name="connsiteY39" fmla="*/ 2543783 h 3229583"/>
                <a:gd name="connsiteX40" fmla="*/ 525496 w 1072597"/>
                <a:gd name="connsiteY40" fmla="*/ 2572966 h 3229583"/>
                <a:gd name="connsiteX41" fmla="*/ 481721 w 1072597"/>
                <a:gd name="connsiteY41" fmla="*/ 2572966 h 3229583"/>
                <a:gd name="connsiteX42" fmla="*/ 476857 w 1072597"/>
                <a:gd name="connsiteY42" fmla="*/ 2607013 h 3229583"/>
                <a:gd name="connsiteX43" fmla="*/ 447674 w 1072597"/>
                <a:gd name="connsiteY43" fmla="*/ 2621605 h 3229583"/>
                <a:gd name="connsiteX44" fmla="*/ 457402 w 1072597"/>
                <a:gd name="connsiteY44" fmla="*/ 2728609 h 3229583"/>
                <a:gd name="connsiteX45" fmla="*/ 408764 w 1072597"/>
                <a:gd name="connsiteY45" fmla="*/ 2743200 h 3229583"/>
                <a:gd name="connsiteX46" fmla="*/ 364989 w 1072597"/>
                <a:gd name="connsiteY46" fmla="*/ 2762656 h 3229583"/>
                <a:gd name="connsiteX47" fmla="*/ 350398 w 1072597"/>
                <a:gd name="connsiteY47" fmla="*/ 2801566 h 3229583"/>
                <a:gd name="connsiteX48" fmla="*/ 340670 w 1072597"/>
                <a:gd name="connsiteY48" fmla="*/ 2840477 h 3229583"/>
                <a:gd name="connsiteX49" fmla="*/ 301759 w 1072597"/>
                <a:gd name="connsiteY49" fmla="*/ 2855068 h 3229583"/>
                <a:gd name="connsiteX50" fmla="*/ 243393 w 1072597"/>
                <a:gd name="connsiteY50" fmla="*/ 2840477 h 3229583"/>
                <a:gd name="connsiteX51" fmla="*/ 204483 w 1072597"/>
                <a:gd name="connsiteY51" fmla="*/ 2840477 h 3229583"/>
                <a:gd name="connsiteX52" fmla="*/ 160708 w 1072597"/>
                <a:gd name="connsiteY52" fmla="*/ 2869660 h 3229583"/>
                <a:gd name="connsiteX53" fmla="*/ 170436 w 1072597"/>
                <a:gd name="connsiteY53" fmla="*/ 2942617 h 3229583"/>
                <a:gd name="connsiteX54" fmla="*/ 112070 w 1072597"/>
                <a:gd name="connsiteY54" fmla="*/ 2971800 h 3229583"/>
                <a:gd name="connsiteX55" fmla="*/ 82887 w 1072597"/>
                <a:gd name="connsiteY55" fmla="*/ 3015575 h 3229583"/>
                <a:gd name="connsiteX56" fmla="*/ 63432 w 1072597"/>
                <a:gd name="connsiteY56" fmla="*/ 3059349 h 3229583"/>
                <a:gd name="connsiteX57" fmla="*/ 24521 w 1072597"/>
                <a:gd name="connsiteY57" fmla="*/ 3069077 h 3229583"/>
                <a:gd name="connsiteX58" fmla="*/ 5066 w 1072597"/>
                <a:gd name="connsiteY58" fmla="*/ 3117715 h 3229583"/>
                <a:gd name="connsiteX59" fmla="*/ 202 w 1072597"/>
                <a:gd name="connsiteY59" fmla="*/ 3176081 h 3229583"/>
                <a:gd name="connsiteX60" fmla="*/ 9930 w 1072597"/>
                <a:gd name="connsiteY60" fmla="*/ 3219856 h 3229583"/>
                <a:gd name="connsiteX61" fmla="*/ 5066 w 1072597"/>
                <a:gd name="connsiteY61" fmla="*/ 3229583 h 322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072597" h="3229583">
                  <a:moveTo>
                    <a:pt x="1007015" y="0"/>
                  </a:moveTo>
                  <a:cubicBezTo>
                    <a:pt x="1008231" y="27157"/>
                    <a:pt x="1009447" y="54314"/>
                    <a:pt x="1007015" y="77822"/>
                  </a:cubicBezTo>
                  <a:cubicBezTo>
                    <a:pt x="1004583" y="101331"/>
                    <a:pt x="993234" y="124838"/>
                    <a:pt x="992423" y="141051"/>
                  </a:cubicBezTo>
                  <a:cubicBezTo>
                    <a:pt x="991612" y="157264"/>
                    <a:pt x="994045" y="164560"/>
                    <a:pt x="1002151" y="175098"/>
                  </a:cubicBezTo>
                  <a:cubicBezTo>
                    <a:pt x="1010257" y="185636"/>
                    <a:pt x="1029712" y="189690"/>
                    <a:pt x="1041061" y="204281"/>
                  </a:cubicBezTo>
                  <a:cubicBezTo>
                    <a:pt x="1052410" y="218872"/>
                    <a:pt x="1065380" y="237517"/>
                    <a:pt x="1070244" y="262647"/>
                  </a:cubicBezTo>
                  <a:cubicBezTo>
                    <a:pt x="1075108" y="287777"/>
                    <a:pt x="1071054" y="325877"/>
                    <a:pt x="1070244" y="355060"/>
                  </a:cubicBezTo>
                  <a:cubicBezTo>
                    <a:pt x="1069434" y="384243"/>
                    <a:pt x="1070245" y="420722"/>
                    <a:pt x="1065381" y="437745"/>
                  </a:cubicBezTo>
                  <a:cubicBezTo>
                    <a:pt x="1060517" y="454768"/>
                    <a:pt x="1049167" y="445851"/>
                    <a:pt x="1041061" y="457200"/>
                  </a:cubicBezTo>
                  <a:cubicBezTo>
                    <a:pt x="1032955" y="468549"/>
                    <a:pt x="1028091" y="485573"/>
                    <a:pt x="1016742" y="505839"/>
                  </a:cubicBezTo>
                  <a:cubicBezTo>
                    <a:pt x="1005393" y="526105"/>
                    <a:pt x="987559" y="565826"/>
                    <a:pt x="972968" y="578796"/>
                  </a:cubicBezTo>
                  <a:cubicBezTo>
                    <a:pt x="958377" y="591766"/>
                    <a:pt x="941353" y="577175"/>
                    <a:pt x="929193" y="583660"/>
                  </a:cubicBezTo>
                  <a:cubicBezTo>
                    <a:pt x="917033" y="590145"/>
                    <a:pt x="902442" y="598252"/>
                    <a:pt x="900010" y="617707"/>
                  </a:cubicBezTo>
                  <a:cubicBezTo>
                    <a:pt x="897578" y="637162"/>
                    <a:pt x="908117" y="675262"/>
                    <a:pt x="914602" y="700392"/>
                  </a:cubicBezTo>
                  <a:cubicBezTo>
                    <a:pt x="921087" y="725522"/>
                    <a:pt x="936489" y="747408"/>
                    <a:pt x="938921" y="768485"/>
                  </a:cubicBezTo>
                  <a:cubicBezTo>
                    <a:pt x="941353" y="789562"/>
                    <a:pt x="943784" y="805774"/>
                    <a:pt x="929193" y="826851"/>
                  </a:cubicBezTo>
                  <a:cubicBezTo>
                    <a:pt x="914602" y="847928"/>
                    <a:pt x="872448" y="880354"/>
                    <a:pt x="851372" y="894945"/>
                  </a:cubicBezTo>
                  <a:cubicBezTo>
                    <a:pt x="830296" y="909536"/>
                    <a:pt x="810840" y="900619"/>
                    <a:pt x="802734" y="914400"/>
                  </a:cubicBezTo>
                  <a:cubicBezTo>
                    <a:pt x="794628" y="928181"/>
                    <a:pt x="798681" y="963849"/>
                    <a:pt x="802734" y="977630"/>
                  </a:cubicBezTo>
                  <a:cubicBezTo>
                    <a:pt x="806787" y="991411"/>
                    <a:pt x="823000" y="984925"/>
                    <a:pt x="827053" y="997085"/>
                  </a:cubicBezTo>
                  <a:cubicBezTo>
                    <a:pt x="831106" y="1009245"/>
                    <a:pt x="828674" y="1031133"/>
                    <a:pt x="827053" y="1050588"/>
                  </a:cubicBezTo>
                  <a:cubicBezTo>
                    <a:pt x="825432" y="1070043"/>
                    <a:pt x="820567" y="1099226"/>
                    <a:pt x="817325" y="1113817"/>
                  </a:cubicBezTo>
                  <a:cubicBezTo>
                    <a:pt x="814083" y="1128408"/>
                    <a:pt x="805977" y="1128409"/>
                    <a:pt x="807598" y="1138137"/>
                  </a:cubicBezTo>
                  <a:cubicBezTo>
                    <a:pt x="809219" y="1147865"/>
                    <a:pt x="827053" y="1163266"/>
                    <a:pt x="827053" y="1172183"/>
                  </a:cubicBezTo>
                  <a:cubicBezTo>
                    <a:pt x="827053" y="1181100"/>
                    <a:pt x="810841" y="1185964"/>
                    <a:pt x="807598" y="1191639"/>
                  </a:cubicBezTo>
                  <a:cubicBezTo>
                    <a:pt x="804355" y="1197314"/>
                    <a:pt x="810030" y="1186775"/>
                    <a:pt x="807598" y="1206230"/>
                  </a:cubicBezTo>
                  <a:cubicBezTo>
                    <a:pt x="805166" y="1225685"/>
                    <a:pt x="801112" y="1270271"/>
                    <a:pt x="793006" y="1308371"/>
                  </a:cubicBezTo>
                  <a:cubicBezTo>
                    <a:pt x="784899" y="1346471"/>
                    <a:pt x="771118" y="1403215"/>
                    <a:pt x="758959" y="1434830"/>
                  </a:cubicBezTo>
                  <a:cubicBezTo>
                    <a:pt x="746799" y="1466445"/>
                    <a:pt x="734640" y="1477794"/>
                    <a:pt x="720049" y="1498060"/>
                  </a:cubicBezTo>
                  <a:cubicBezTo>
                    <a:pt x="705458" y="1518326"/>
                    <a:pt x="686001" y="1517515"/>
                    <a:pt x="671410" y="1556426"/>
                  </a:cubicBezTo>
                  <a:cubicBezTo>
                    <a:pt x="656819" y="1595337"/>
                    <a:pt x="643849" y="1683696"/>
                    <a:pt x="632500" y="1731524"/>
                  </a:cubicBezTo>
                  <a:cubicBezTo>
                    <a:pt x="621151" y="1779352"/>
                    <a:pt x="621151" y="1799618"/>
                    <a:pt x="603317" y="1843392"/>
                  </a:cubicBezTo>
                  <a:cubicBezTo>
                    <a:pt x="585483" y="1887166"/>
                    <a:pt x="535224" y="1953639"/>
                    <a:pt x="525496" y="1994171"/>
                  </a:cubicBezTo>
                  <a:cubicBezTo>
                    <a:pt x="515768" y="2034703"/>
                    <a:pt x="540898" y="2049294"/>
                    <a:pt x="544951" y="2086583"/>
                  </a:cubicBezTo>
                  <a:cubicBezTo>
                    <a:pt x="549004" y="2123872"/>
                    <a:pt x="549004" y="2182239"/>
                    <a:pt x="549815" y="2217907"/>
                  </a:cubicBezTo>
                  <a:cubicBezTo>
                    <a:pt x="550626" y="2253575"/>
                    <a:pt x="548194" y="2264924"/>
                    <a:pt x="549815" y="2300592"/>
                  </a:cubicBezTo>
                  <a:cubicBezTo>
                    <a:pt x="551436" y="2336260"/>
                    <a:pt x="558731" y="2396247"/>
                    <a:pt x="559542" y="2431915"/>
                  </a:cubicBezTo>
                  <a:cubicBezTo>
                    <a:pt x="560353" y="2467583"/>
                    <a:pt x="555489" y="2496766"/>
                    <a:pt x="554679" y="2514600"/>
                  </a:cubicBezTo>
                  <a:cubicBezTo>
                    <a:pt x="553868" y="2532434"/>
                    <a:pt x="559543" y="2534055"/>
                    <a:pt x="554679" y="2538919"/>
                  </a:cubicBezTo>
                  <a:cubicBezTo>
                    <a:pt x="549815" y="2543783"/>
                    <a:pt x="530360" y="2538109"/>
                    <a:pt x="525496" y="2543783"/>
                  </a:cubicBezTo>
                  <a:cubicBezTo>
                    <a:pt x="520632" y="2549457"/>
                    <a:pt x="532792" y="2568102"/>
                    <a:pt x="525496" y="2572966"/>
                  </a:cubicBezTo>
                  <a:cubicBezTo>
                    <a:pt x="518200" y="2577830"/>
                    <a:pt x="489827" y="2567292"/>
                    <a:pt x="481721" y="2572966"/>
                  </a:cubicBezTo>
                  <a:cubicBezTo>
                    <a:pt x="473615" y="2578640"/>
                    <a:pt x="482531" y="2598907"/>
                    <a:pt x="476857" y="2607013"/>
                  </a:cubicBezTo>
                  <a:cubicBezTo>
                    <a:pt x="471183" y="2615119"/>
                    <a:pt x="450916" y="2601339"/>
                    <a:pt x="447674" y="2621605"/>
                  </a:cubicBezTo>
                  <a:cubicBezTo>
                    <a:pt x="444431" y="2641871"/>
                    <a:pt x="463887" y="2708343"/>
                    <a:pt x="457402" y="2728609"/>
                  </a:cubicBezTo>
                  <a:cubicBezTo>
                    <a:pt x="450917" y="2748875"/>
                    <a:pt x="424166" y="2737526"/>
                    <a:pt x="408764" y="2743200"/>
                  </a:cubicBezTo>
                  <a:cubicBezTo>
                    <a:pt x="393362" y="2748875"/>
                    <a:pt x="374717" y="2752928"/>
                    <a:pt x="364989" y="2762656"/>
                  </a:cubicBezTo>
                  <a:cubicBezTo>
                    <a:pt x="355261" y="2772384"/>
                    <a:pt x="354451" y="2788596"/>
                    <a:pt x="350398" y="2801566"/>
                  </a:cubicBezTo>
                  <a:cubicBezTo>
                    <a:pt x="346345" y="2814536"/>
                    <a:pt x="348776" y="2831560"/>
                    <a:pt x="340670" y="2840477"/>
                  </a:cubicBezTo>
                  <a:cubicBezTo>
                    <a:pt x="332564" y="2849394"/>
                    <a:pt x="317972" y="2855068"/>
                    <a:pt x="301759" y="2855068"/>
                  </a:cubicBezTo>
                  <a:cubicBezTo>
                    <a:pt x="285546" y="2855068"/>
                    <a:pt x="259606" y="2842909"/>
                    <a:pt x="243393" y="2840477"/>
                  </a:cubicBezTo>
                  <a:cubicBezTo>
                    <a:pt x="227180" y="2838045"/>
                    <a:pt x="218264" y="2835613"/>
                    <a:pt x="204483" y="2840477"/>
                  </a:cubicBezTo>
                  <a:cubicBezTo>
                    <a:pt x="190702" y="2845341"/>
                    <a:pt x="166382" y="2852637"/>
                    <a:pt x="160708" y="2869660"/>
                  </a:cubicBezTo>
                  <a:cubicBezTo>
                    <a:pt x="155033" y="2886683"/>
                    <a:pt x="178542" y="2925594"/>
                    <a:pt x="170436" y="2942617"/>
                  </a:cubicBezTo>
                  <a:cubicBezTo>
                    <a:pt x="162330" y="2959640"/>
                    <a:pt x="126661" y="2959640"/>
                    <a:pt x="112070" y="2971800"/>
                  </a:cubicBezTo>
                  <a:cubicBezTo>
                    <a:pt x="97479" y="2983960"/>
                    <a:pt x="90993" y="3000983"/>
                    <a:pt x="82887" y="3015575"/>
                  </a:cubicBezTo>
                  <a:cubicBezTo>
                    <a:pt x="74781" y="3030167"/>
                    <a:pt x="73160" y="3050432"/>
                    <a:pt x="63432" y="3059349"/>
                  </a:cubicBezTo>
                  <a:cubicBezTo>
                    <a:pt x="53704" y="3068266"/>
                    <a:pt x="34249" y="3059349"/>
                    <a:pt x="24521" y="3069077"/>
                  </a:cubicBezTo>
                  <a:cubicBezTo>
                    <a:pt x="14793" y="3078805"/>
                    <a:pt x="9119" y="3099881"/>
                    <a:pt x="5066" y="3117715"/>
                  </a:cubicBezTo>
                  <a:cubicBezTo>
                    <a:pt x="1013" y="3135549"/>
                    <a:pt x="-609" y="3159058"/>
                    <a:pt x="202" y="3176081"/>
                  </a:cubicBezTo>
                  <a:cubicBezTo>
                    <a:pt x="1013" y="3193105"/>
                    <a:pt x="9119" y="3210939"/>
                    <a:pt x="9930" y="3219856"/>
                  </a:cubicBezTo>
                  <a:cubicBezTo>
                    <a:pt x="10741" y="3228773"/>
                    <a:pt x="7903" y="3229178"/>
                    <a:pt x="5066" y="3229583"/>
                  </a:cubicBezTo>
                </a:path>
              </a:pathLst>
            </a:custGeom>
            <a:ln w="101600"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914898" y="1848255"/>
              <a:ext cx="313719" cy="749030"/>
            </a:xfrm>
            <a:custGeom>
              <a:avLst/>
              <a:gdLst>
                <a:gd name="connsiteX0" fmla="*/ 7298 w 313719"/>
                <a:gd name="connsiteY0" fmla="*/ 749030 h 749030"/>
                <a:gd name="connsiteX1" fmla="*/ 7298 w 313719"/>
                <a:gd name="connsiteY1" fmla="*/ 642026 h 749030"/>
                <a:gd name="connsiteX2" fmla="*/ 2434 w 313719"/>
                <a:gd name="connsiteY2" fmla="*/ 573932 h 749030"/>
                <a:gd name="connsiteX3" fmla="*/ 51072 w 313719"/>
                <a:gd name="connsiteY3" fmla="*/ 476656 h 749030"/>
                <a:gd name="connsiteX4" fmla="*/ 89983 w 313719"/>
                <a:gd name="connsiteY4" fmla="*/ 442609 h 749030"/>
                <a:gd name="connsiteX5" fmla="*/ 114302 w 313719"/>
                <a:gd name="connsiteY5" fmla="*/ 393971 h 749030"/>
                <a:gd name="connsiteX6" fmla="*/ 124030 w 313719"/>
                <a:gd name="connsiteY6" fmla="*/ 374515 h 749030"/>
                <a:gd name="connsiteX7" fmla="*/ 124030 w 313719"/>
                <a:gd name="connsiteY7" fmla="*/ 291830 h 749030"/>
                <a:gd name="connsiteX8" fmla="*/ 177532 w 313719"/>
                <a:gd name="connsiteY8" fmla="*/ 252919 h 749030"/>
                <a:gd name="connsiteX9" fmla="*/ 172668 w 313719"/>
                <a:gd name="connsiteY9" fmla="*/ 209145 h 749030"/>
                <a:gd name="connsiteX10" fmla="*/ 221306 w 313719"/>
                <a:gd name="connsiteY10" fmla="*/ 136188 h 749030"/>
                <a:gd name="connsiteX11" fmla="*/ 265081 w 313719"/>
                <a:gd name="connsiteY11" fmla="*/ 68094 h 749030"/>
                <a:gd name="connsiteX12" fmla="*/ 313719 w 313719"/>
                <a:gd name="connsiteY12" fmla="*/ 0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719" h="749030">
                  <a:moveTo>
                    <a:pt x="7298" y="749030"/>
                  </a:moveTo>
                  <a:cubicBezTo>
                    <a:pt x="7703" y="710119"/>
                    <a:pt x="8109" y="671209"/>
                    <a:pt x="7298" y="642026"/>
                  </a:cubicBezTo>
                  <a:cubicBezTo>
                    <a:pt x="6487" y="612843"/>
                    <a:pt x="-4862" y="601494"/>
                    <a:pt x="2434" y="573932"/>
                  </a:cubicBezTo>
                  <a:cubicBezTo>
                    <a:pt x="9730" y="546370"/>
                    <a:pt x="36481" y="498543"/>
                    <a:pt x="51072" y="476656"/>
                  </a:cubicBezTo>
                  <a:cubicBezTo>
                    <a:pt x="65663" y="454769"/>
                    <a:pt x="79445" y="456390"/>
                    <a:pt x="89983" y="442609"/>
                  </a:cubicBezTo>
                  <a:cubicBezTo>
                    <a:pt x="100521" y="428828"/>
                    <a:pt x="114302" y="393971"/>
                    <a:pt x="114302" y="393971"/>
                  </a:cubicBezTo>
                  <a:cubicBezTo>
                    <a:pt x="119977" y="382622"/>
                    <a:pt x="122409" y="391538"/>
                    <a:pt x="124030" y="374515"/>
                  </a:cubicBezTo>
                  <a:cubicBezTo>
                    <a:pt x="125651" y="357492"/>
                    <a:pt x="115113" y="312096"/>
                    <a:pt x="124030" y="291830"/>
                  </a:cubicBezTo>
                  <a:cubicBezTo>
                    <a:pt x="132947" y="271564"/>
                    <a:pt x="169426" y="266700"/>
                    <a:pt x="177532" y="252919"/>
                  </a:cubicBezTo>
                  <a:cubicBezTo>
                    <a:pt x="185638" y="239138"/>
                    <a:pt x="165372" y="228600"/>
                    <a:pt x="172668" y="209145"/>
                  </a:cubicBezTo>
                  <a:cubicBezTo>
                    <a:pt x="179964" y="189690"/>
                    <a:pt x="205904" y="159696"/>
                    <a:pt x="221306" y="136188"/>
                  </a:cubicBezTo>
                  <a:cubicBezTo>
                    <a:pt x="236708" y="112680"/>
                    <a:pt x="249679" y="90792"/>
                    <a:pt x="265081" y="68094"/>
                  </a:cubicBezTo>
                  <a:cubicBezTo>
                    <a:pt x="280483" y="45396"/>
                    <a:pt x="297101" y="22698"/>
                    <a:pt x="313719" y="0"/>
                  </a:cubicBezTo>
                </a:path>
              </a:pathLst>
            </a:custGeom>
            <a:ln w="101600"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758774" y="2412460"/>
              <a:ext cx="1780162" cy="1386191"/>
            </a:xfrm>
            <a:custGeom>
              <a:avLst/>
              <a:gdLst>
                <a:gd name="connsiteX0" fmla="*/ 0 w 1780162"/>
                <a:gd name="connsiteY0" fmla="*/ 1386191 h 1386191"/>
                <a:gd name="connsiteX1" fmla="*/ 48639 w 1780162"/>
                <a:gd name="connsiteY1" fmla="*/ 1352144 h 1386191"/>
                <a:gd name="connsiteX2" fmla="*/ 63230 w 1780162"/>
                <a:gd name="connsiteY2" fmla="*/ 1293778 h 1386191"/>
                <a:gd name="connsiteX3" fmla="*/ 77822 w 1780162"/>
                <a:gd name="connsiteY3" fmla="*/ 1225685 h 1386191"/>
                <a:gd name="connsiteX4" fmla="*/ 82686 w 1780162"/>
                <a:gd name="connsiteY4" fmla="*/ 1196502 h 1386191"/>
                <a:gd name="connsiteX5" fmla="*/ 82686 w 1780162"/>
                <a:gd name="connsiteY5" fmla="*/ 1162455 h 1386191"/>
                <a:gd name="connsiteX6" fmla="*/ 111869 w 1780162"/>
                <a:gd name="connsiteY6" fmla="*/ 1128408 h 1386191"/>
                <a:gd name="connsiteX7" fmla="*/ 131324 w 1780162"/>
                <a:gd name="connsiteY7" fmla="*/ 1050587 h 1386191"/>
                <a:gd name="connsiteX8" fmla="*/ 150779 w 1780162"/>
                <a:gd name="connsiteY8" fmla="*/ 997085 h 1386191"/>
                <a:gd name="connsiteX9" fmla="*/ 160507 w 1780162"/>
                <a:gd name="connsiteY9" fmla="*/ 958174 h 1386191"/>
                <a:gd name="connsiteX10" fmla="*/ 184826 w 1780162"/>
                <a:gd name="connsiteY10" fmla="*/ 914400 h 1386191"/>
                <a:gd name="connsiteX11" fmla="*/ 179962 w 1780162"/>
                <a:gd name="connsiteY11" fmla="*/ 856034 h 1386191"/>
                <a:gd name="connsiteX12" fmla="*/ 194554 w 1780162"/>
                <a:gd name="connsiteY12" fmla="*/ 836578 h 1386191"/>
                <a:gd name="connsiteX13" fmla="*/ 184826 w 1780162"/>
                <a:gd name="connsiteY13" fmla="*/ 792804 h 1386191"/>
                <a:gd name="connsiteX14" fmla="*/ 165371 w 1780162"/>
                <a:gd name="connsiteY14" fmla="*/ 749029 h 1386191"/>
                <a:gd name="connsiteX15" fmla="*/ 170235 w 1780162"/>
                <a:gd name="connsiteY15" fmla="*/ 690663 h 1386191"/>
                <a:gd name="connsiteX16" fmla="*/ 248056 w 1780162"/>
                <a:gd name="connsiteY16" fmla="*/ 714983 h 1386191"/>
                <a:gd name="connsiteX17" fmla="*/ 316149 w 1780162"/>
                <a:gd name="connsiteY17" fmla="*/ 749029 h 1386191"/>
                <a:gd name="connsiteX18" fmla="*/ 355060 w 1780162"/>
                <a:gd name="connsiteY18" fmla="*/ 744166 h 1386191"/>
                <a:gd name="connsiteX19" fmla="*/ 364788 w 1780162"/>
                <a:gd name="connsiteY19" fmla="*/ 695527 h 1386191"/>
                <a:gd name="connsiteX20" fmla="*/ 398835 w 1780162"/>
                <a:gd name="connsiteY20" fmla="*/ 661480 h 1386191"/>
                <a:gd name="connsiteX21" fmla="*/ 428017 w 1780162"/>
                <a:gd name="connsiteY21" fmla="*/ 646889 h 1386191"/>
                <a:gd name="connsiteX22" fmla="*/ 481520 w 1780162"/>
                <a:gd name="connsiteY22" fmla="*/ 661480 h 1386191"/>
                <a:gd name="connsiteX23" fmla="*/ 520430 w 1780162"/>
                <a:gd name="connsiteY23" fmla="*/ 724710 h 1386191"/>
                <a:gd name="connsiteX24" fmla="*/ 559341 w 1780162"/>
                <a:gd name="connsiteY24" fmla="*/ 768485 h 1386191"/>
                <a:gd name="connsiteX25" fmla="*/ 588524 w 1780162"/>
                <a:gd name="connsiteY25" fmla="*/ 807395 h 1386191"/>
                <a:gd name="connsiteX26" fmla="*/ 744166 w 1780162"/>
                <a:gd name="connsiteY26" fmla="*/ 904672 h 1386191"/>
                <a:gd name="connsiteX27" fmla="*/ 831715 w 1780162"/>
                <a:gd name="connsiteY27" fmla="*/ 928991 h 1386191"/>
                <a:gd name="connsiteX28" fmla="*/ 875490 w 1780162"/>
                <a:gd name="connsiteY28" fmla="*/ 899808 h 1386191"/>
                <a:gd name="connsiteX29" fmla="*/ 856035 w 1780162"/>
                <a:gd name="connsiteY29" fmla="*/ 860897 h 1386191"/>
                <a:gd name="connsiteX30" fmla="*/ 904673 w 1780162"/>
                <a:gd name="connsiteY30" fmla="*/ 836578 h 1386191"/>
                <a:gd name="connsiteX31" fmla="*/ 963039 w 1780162"/>
                <a:gd name="connsiteY31" fmla="*/ 792804 h 1386191"/>
                <a:gd name="connsiteX32" fmla="*/ 1016541 w 1780162"/>
                <a:gd name="connsiteY32" fmla="*/ 749029 h 1386191"/>
                <a:gd name="connsiteX33" fmla="*/ 1050588 w 1780162"/>
                <a:gd name="connsiteY33" fmla="*/ 719846 h 1386191"/>
                <a:gd name="connsiteX34" fmla="*/ 1104090 w 1780162"/>
                <a:gd name="connsiteY34" fmla="*/ 680936 h 1386191"/>
                <a:gd name="connsiteX35" fmla="*/ 1215958 w 1780162"/>
                <a:gd name="connsiteY35" fmla="*/ 622570 h 1386191"/>
                <a:gd name="connsiteX36" fmla="*/ 1298643 w 1780162"/>
                <a:gd name="connsiteY36" fmla="*/ 569068 h 1386191"/>
                <a:gd name="connsiteX37" fmla="*/ 1473741 w 1780162"/>
                <a:gd name="connsiteY37" fmla="*/ 432880 h 1386191"/>
                <a:gd name="connsiteX38" fmla="*/ 1585609 w 1780162"/>
                <a:gd name="connsiteY38" fmla="*/ 374514 h 1386191"/>
                <a:gd name="connsiteX39" fmla="*/ 1619656 w 1780162"/>
                <a:gd name="connsiteY39" fmla="*/ 345331 h 1386191"/>
                <a:gd name="connsiteX40" fmla="*/ 1634247 w 1780162"/>
                <a:gd name="connsiteY40" fmla="*/ 233463 h 1386191"/>
                <a:gd name="connsiteX41" fmla="*/ 1780162 w 1780162"/>
                <a:gd name="connsiteY41" fmla="*/ 0 h 138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780162" h="1386191">
                  <a:moveTo>
                    <a:pt x="0" y="1386191"/>
                  </a:moveTo>
                  <a:cubicBezTo>
                    <a:pt x="19050" y="1376868"/>
                    <a:pt x="38101" y="1367546"/>
                    <a:pt x="48639" y="1352144"/>
                  </a:cubicBezTo>
                  <a:cubicBezTo>
                    <a:pt x="59177" y="1336742"/>
                    <a:pt x="58366" y="1314854"/>
                    <a:pt x="63230" y="1293778"/>
                  </a:cubicBezTo>
                  <a:cubicBezTo>
                    <a:pt x="68094" y="1272702"/>
                    <a:pt x="74579" y="1241898"/>
                    <a:pt x="77822" y="1225685"/>
                  </a:cubicBezTo>
                  <a:cubicBezTo>
                    <a:pt x="81065" y="1209472"/>
                    <a:pt x="81875" y="1207040"/>
                    <a:pt x="82686" y="1196502"/>
                  </a:cubicBezTo>
                  <a:cubicBezTo>
                    <a:pt x="83497" y="1185964"/>
                    <a:pt x="77822" y="1173804"/>
                    <a:pt x="82686" y="1162455"/>
                  </a:cubicBezTo>
                  <a:cubicBezTo>
                    <a:pt x="87550" y="1151106"/>
                    <a:pt x="103763" y="1147053"/>
                    <a:pt x="111869" y="1128408"/>
                  </a:cubicBezTo>
                  <a:cubicBezTo>
                    <a:pt x="119975" y="1109763"/>
                    <a:pt x="124839" y="1072474"/>
                    <a:pt x="131324" y="1050587"/>
                  </a:cubicBezTo>
                  <a:cubicBezTo>
                    <a:pt x="137809" y="1028700"/>
                    <a:pt x="145915" y="1012487"/>
                    <a:pt x="150779" y="997085"/>
                  </a:cubicBezTo>
                  <a:cubicBezTo>
                    <a:pt x="155643" y="981683"/>
                    <a:pt x="154833" y="971955"/>
                    <a:pt x="160507" y="958174"/>
                  </a:cubicBezTo>
                  <a:cubicBezTo>
                    <a:pt x="166181" y="944393"/>
                    <a:pt x="181583" y="931423"/>
                    <a:pt x="184826" y="914400"/>
                  </a:cubicBezTo>
                  <a:cubicBezTo>
                    <a:pt x="188069" y="897377"/>
                    <a:pt x="178341" y="869004"/>
                    <a:pt x="179962" y="856034"/>
                  </a:cubicBezTo>
                  <a:cubicBezTo>
                    <a:pt x="181583" y="843064"/>
                    <a:pt x="193743" y="847116"/>
                    <a:pt x="194554" y="836578"/>
                  </a:cubicBezTo>
                  <a:cubicBezTo>
                    <a:pt x="195365" y="826040"/>
                    <a:pt x="189690" y="807396"/>
                    <a:pt x="184826" y="792804"/>
                  </a:cubicBezTo>
                  <a:cubicBezTo>
                    <a:pt x="179962" y="778212"/>
                    <a:pt x="167803" y="766052"/>
                    <a:pt x="165371" y="749029"/>
                  </a:cubicBezTo>
                  <a:cubicBezTo>
                    <a:pt x="162939" y="732006"/>
                    <a:pt x="156454" y="696337"/>
                    <a:pt x="170235" y="690663"/>
                  </a:cubicBezTo>
                  <a:cubicBezTo>
                    <a:pt x="184016" y="684989"/>
                    <a:pt x="223737" y="705255"/>
                    <a:pt x="248056" y="714983"/>
                  </a:cubicBezTo>
                  <a:cubicBezTo>
                    <a:pt x="272375" y="724711"/>
                    <a:pt x="298315" y="744165"/>
                    <a:pt x="316149" y="749029"/>
                  </a:cubicBezTo>
                  <a:cubicBezTo>
                    <a:pt x="333983" y="753893"/>
                    <a:pt x="346954" y="753083"/>
                    <a:pt x="355060" y="744166"/>
                  </a:cubicBezTo>
                  <a:cubicBezTo>
                    <a:pt x="363166" y="735249"/>
                    <a:pt x="357492" y="709308"/>
                    <a:pt x="364788" y="695527"/>
                  </a:cubicBezTo>
                  <a:cubicBezTo>
                    <a:pt x="372084" y="681746"/>
                    <a:pt x="388297" y="669586"/>
                    <a:pt x="398835" y="661480"/>
                  </a:cubicBezTo>
                  <a:cubicBezTo>
                    <a:pt x="409373" y="653374"/>
                    <a:pt x="414236" y="646889"/>
                    <a:pt x="428017" y="646889"/>
                  </a:cubicBezTo>
                  <a:cubicBezTo>
                    <a:pt x="441798" y="646889"/>
                    <a:pt x="466118" y="648510"/>
                    <a:pt x="481520" y="661480"/>
                  </a:cubicBezTo>
                  <a:cubicBezTo>
                    <a:pt x="496922" y="674450"/>
                    <a:pt x="507460" y="706876"/>
                    <a:pt x="520430" y="724710"/>
                  </a:cubicBezTo>
                  <a:cubicBezTo>
                    <a:pt x="533400" y="742544"/>
                    <a:pt x="547992" y="754704"/>
                    <a:pt x="559341" y="768485"/>
                  </a:cubicBezTo>
                  <a:cubicBezTo>
                    <a:pt x="570690" y="782266"/>
                    <a:pt x="557720" y="784697"/>
                    <a:pt x="588524" y="807395"/>
                  </a:cubicBezTo>
                  <a:cubicBezTo>
                    <a:pt x="619328" y="830093"/>
                    <a:pt x="703634" y="884406"/>
                    <a:pt x="744166" y="904672"/>
                  </a:cubicBezTo>
                  <a:cubicBezTo>
                    <a:pt x="784698" y="924938"/>
                    <a:pt x="809828" y="929802"/>
                    <a:pt x="831715" y="928991"/>
                  </a:cubicBezTo>
                  <a:cubicBezTo>
                    <a:pt x="853602" y="928180"/>
                    <a:pt x="871437" y="911157"/>
                    <a:pt x="875490" y="899808"/>
                  </a:cubicBezTo>
                  <a:cubicBezTo>
                    <a:pt x="879543" y="888459"/>
                    <a:pt x="851171" y="871435"/>
                    <a:pt x="856035" y="860897"/>
                  </a:cubicBezTo>
                  <a:cubicBezTo>
                    <a:pt x="860899" y="850359"/>
                    <a:pt x="886839" y="847927"/>
                    <a:pt x="904673" y="836578"/>
                  </a:cubicBezTo>
                  <a:cubicBezTo>
                    <a:pt x="922507" y="825229"/>
                    <a:pt x="944394" y="807395"/>
                    <a:pt x="963039" y="792804"/>
                  </a:cubicBezTo>
                  <a:cubicBezTo>
                    <a:pt x="981684" y="778212"/>
                    <a:pt x="1001950" y="761189"/>
                    <a:pt x="1016541" y="749029"/>
                  </a:cubicBezTo>
                  <a:cubicBezTo>
                    <a:pt x="1031132" y="736869"/>
                    <a:pt x="1035997" y="731195"/>
                    <a:pt x="1050588" y="719846"/>
                  </a:cubicBezTo>
                  <a:cubicBezTo>
                    <a:pt x="1065179" y="708497"/>
                    <a:pt x="1076528" y="697149"/>
                    <a:pt x="1104090" y="680936"/>
                  </a:cubicBezTo>
                  <a:cubicBezTo>
                    <a:pt x="1131652" y="664723"/>
                    <a:pt x="1183533" y="641215"/>
                    <a:pt x="1215958" y="622570"/>
                  </a:cubicBezTo>
                  <a:cubicBezTo>
                    <a:pt x="1248383" y="603925"/>
                    <a:pt x="1255679" y="600683"/>
                    <a:pt x="1298643" y="569068"/>
                  </a:cubicBezTo>
                  <a:cubicBezTo>
                    <a:pt x="1341607" y="537453"/>
                    <a:pt x="1425913" y="465306"/>
                    <a:pt x="1473741" y="432880"/>
                  </a:cubicBezTo>
                  <a:cubicBezTo>
                    <a:pt x="1521569" y="400454"/>
                    <a:pt x="1561290" y="389105"/>
                    <a:pt x="1585609" y="374514"/>
                  </a:cubicBezTo>
                  <a:cubicBezTo>
                    <a:pt x="1609928" y="359922"/>
                    <a:pt x="1611550" y="368839"/>
                    <a:pt x="1619656" y="345331"/>
                  </a:cubicBezTo>
                  <a:cubicBezTo>
                    <a:pt x="1627762" y="321822"/>
                    <a:pt x="1607496" y="291018"/>
                    <a:pt x="1634247" y="233463"/>
                  </a:cubicBezTo>
                  <a:cubicBezTo>
                    <a:pt x="1660998" y="175908"/>
                    <a:pt x="1720580" y="87954"/>
                    <a:pt x="1780162" y="0"/>
                  </a:cubicBezTo>
                </a:path>
              </a:pathLst>
            </a:custGeom>
            <a:ln w="101600">
              <a:solidFill>
                <a:srgbClr val="33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419272" y="403411"/>
              <a:ext cx="3414409" cy="2700933"/>
            </a:xfrm>
            <a:custGeom>
              <a:avLst/>
              <a:gdLst>
                <a:gd name="connsiteX0" fmla="*/ 0 w 3414409"/>
                <a:gd name="connsiteY0" fmla="*/ 180249 h 2700933"/>
                <a:gd name="connsiteX1" fmla="*/ 150779 w 3414409"/>
                <a:gd name="connsiteY1" fmla="*/ 170521 h 2700933"/>
                <a:gd name="connsiteX2" fmla="*/ 296694 w 3414409"/>
                <a:gd name="connsiteY2" fmla="*/ 194840 h 2700933"/>
                <a:gd name="connsiteX3" fmla="*/ 325877 w 3414409"/>
                <a:gd name="connsiteY3" fmla="*/ 180249 h 2700933"/>
                <a:gd name="connsiteX4" fmla="*/ 413426 w 3414409"/>
                <a:gd name="connsiteY4" fmla="*/ 136474 h 2700933"/>
                <a:gd name="connsiteX5" fmla="*/ 471792 w 3414409"/>
                <a:gd name="connsiteY5" fmla="*/ 126746 h 2700933"/>
                <a:gd name="connsiteX6" fmla="*/ 535022 w 3414409"/>
                <a:gd name="connsiteY6" fmla="*/ 82972 h 2700933"/>
                <a:gd name="connsiteX7" fmla="*/ 583660 w 3414409"/>
                <a:gd name="connsiteY7" fmla="*/ 78108 h 2700933"/>
                <a:gd name="connsiteX8" fmla="*/ 680937 w 3414409"/>
                <a:gd name="connsiteY8" fmla="*/ 34334 h 2700933"/>
                <a:gd name="connsiteX9" fmla="*/ 719847 w 3414409"/>
                <a:gd name="connsiteY9" fmla="*/ 287 h 2700933"/>
                <a:gd name="connsiteX10" fmla="*/ 753894 w 3414409"/>
                <a:gd name="connsiteY10" fmla="*/ 24606 h 2700933"/>
                <a:gd name="connsiteX11" fmla="*/ 773349 w 3414409"/>
                <a:gd name="connsiteY11" fmla="*/ 126746 h 2700933"/>
                <a:gd name="connsiteX12" fmla="*/ 807396 w 3414409"/>
                <a:gd name="connsiteY12" fmla="*/ 160793 h 2700933"/>
                <a:gd name="connsiteX13" fmla="*/ 880354 w 3414409"/>
                <a:gd name="connsiteY13" fmla="*/ 199704 h 2700933"/>
                <a:gd name="connsiteX14" fmla="*/ 890081 w 3414409"/>
                <a:gd name="connsiteY14" fmla="*/ 233751 h 2700933"/>
                <a:gd name="connsiteX15" fmla="*/ 928992 w 3414409"/>
                <a:gd name="connsiteY15" fmla="*/ 292117 h 2700933"/>
                <a:gd name="connsiteX16" fmla="*/ 1006813 w 3414409"/>
                <a:gd name="connsiteY16" fmla="*/ 326163 h 2700933"/>
                <a:gd name="connsiteX17" fmla="*/ 1011677 w 3414409"/>
                <a:gd name="connsiteY17" fmla="*/ 374802 h 2700933"/>
                <a:gd name="connsiteX18" fmla="*/ 1006813 w 3414409"/>
                <a:gd name="connsiteY18" fmla="*/ 394257 h 2700933"/>
                <a:gd name="connsiteX19" fmla="*/ 1035996 w 3414409"/>
                <a:gd name="connsiteY19" fmla="*/ 442895 h 2700933"/>
                <a:gd name="connsiteX20" fmla="*/ 1060315 w 3414409"/>
                <a:gd name="connsiteY20" fmla="*/ 433168 h 2700933"/>
                <a:gd name="connsiteX21" fmla="*/ 1079771 w 3414409"/>
                <a:gd name="connsiteY21" fmla="*/ 413712 h 2700933"/>
                <a:gd name="connsiteX22" fmla="*/ 1108954 w 3414409"/>
                <a:gd name="connsiteY22" fmla="*/ 442895 h 2700933"/>
                <a:gd name="connsiteX23" fmla="*/ 1133273 w 3414409"/>
                <a:gd name="connsiteY23" fmla="*/ 481806 h 2700933"/>
                <a:gd name="connsiteX24" fmla="*/ 1147864 w 3414409"/>
                <a:gd name="connsiteY24" fmla="*/ 496398 h 2700933"/>
                <a:gd name="connsiteX25" fmla="*/ 1235413 w 3414409"/>
                <a:gd name="connsiteY25" fmla="*/ 545036 h 2700933"/>
                <a:gd name="connsiteX26" fmla="*/ 1308371 w 3414409"/>
                <a:gd name="connsiteY26" fmla="*/ 583946 h 2700933"/>
                <a:gd name="connsiteX27" fmla="*/ 1347281 w 3414409"/>
                <a:gd name="connsiteY27" fmla="*/ 622857 h 2700933"/>
                <a:gd name="connsiteX28" fmla="*/ 1410511 w 3414409"/>
                <a:gd name="connsiteY28" fmla="*/ 715270 h 2700933"/>
                <a:gd name="connsiteX29" fmla="*/ 1454285 w 3414409"/>
                <a:gd name="connsiteY29" fmla="*/ 734725 h 2700933"/>
                <a:gd name="connsiteX30" fmla="*/ 1459149 w 3414409"/>
                <a:gd name="connsiteY30" fmla="*/ 797955 h 2700933"/>
                <a:gd name="connsiteX31" fmla="*/ 1502924 w 3414409"/>
                <a:gd name="connsiteY31" fmla="*/ 846593 h 2700933"/>
                <a:gd name="connsiteX32" fmla="*/ 1536971 w 3414409"/>
                <a:gd name="connsiteY32" fmla="*/ 885504 h 2700933"/>
                <a:gd name="connsiteX33" fmla="*/ 1609928 w 3414409"/>
                <a:gd name="connsiteY33" fmla="*/ 997372 h 2700933"/>
                <a:gd name="connsiteX34" fmla="*/ 1668294 w 3414409"/>
                <a:gd name="connsiteY34" fmla="*/ 1031419 h 2700933"/>
                <a:gd name="connsiteX35" fmla="*/ 1780162 w 3414409"/>
                <a:gd name="connsiteY35" fmla="*/ 1084921 h 2700933"/>
                <a:gd name="connsiteX36" fmla="*/ 1862847 w 3414409"/>
                <a:gd name="connsiteY36" fmla="*/ 1191925 h 2700933"/>
                <a:gd name="connsiteX37" fmla="*/ 1916349 w 3414409"/>
                <a:gd name="connsiteY37" fmla="*/ 1216244 h 2700933"/>
                <a:gd name="connsiteX38" fmla="*/ 1892030 w 3414409"/>
                <a:gd name="connsiteY38" fmla="*/ 1264883 h 2700933"/>
                <a:gd name="connsiteX39" fmla="*/ 1857983 w 3414409"/>
                <a:gd name="connsiteY39" fmla="*/ 1342704 h 2700933"/>
                <a:gd name="connsiteX40" fmla="*/ 1809345 w 3414409"/>
                <a:gd name="connsiteY40" fmla="*/ 1381615 h 2700933"/>
                <a:gd name="connsiteX41" fmla="*/ 1799617 w 3414409"/>
                <a:gd name="connsiteY41" fmla="*/ 1415661 h 2700933"/>
                <a:gd name="connsiteX42" fmla="*/ 1838528 w 3414409"/>
                <a:gd name="connsiteY42" fmla="*/ 1459436 h 2700933"/>
                <a:gd name="connsiteX43" fmla="*/ 1872575 w 3414409"/>
                <a:gd name="connsiteY43" fmla="*/ 1512938 h 2700933"/>
                <a:gd name="connsiteX44" fmla="*/ 1872575 w 3414409"/>
                <a:gd name="connsiteY44" fmla="*/ 1556712 h 2700933"/>
                <a:gd name="connsiteX45" fmla="*/ 1940668 w 3414409"/>
                <a:gd name="connsiteY45" fmla="*/ 1619942 h 2700933"/>
                <a:gd name="connsiteX46" fmla="*/ 1999034 w 3414409"/>
                <a:gd name="connsiteY46" fmla="*/ 1668580 h 2700933"/>
                <a:gd name="connsiteX47" fmla="*/ 2057400 w 3414409"/>
                <a:gd name="connsiteY47" fmla="*/ 1683172 h 2700933"/>
                <a:gd name="connsiteX48" fmla="*/ 2115766 w 3414409"/>
                <a:gd name="connsiteY48" fmla="*/ 1663717 h 2700933"/>
                <a:gd name="connsiteX49" fmla="*/ 2144949 w 3414409"/>
                <a:gd name="connsiteY49" fmla="*/ 1668580 h 2700933"/>
                <a:gd name="connsiteX50" fmla="*/ 2159541 w 3414409"/>
                <a:gd name="connsiteY50" fmla="*/ 1712355 h 2700933"/>
                <a:gd name="connsiteX51" fmla="*/ 2198451 w 3414409"/>
                <a:gd name="connsiteY51" fmla="*/ 1819359 h 2700933"/>
                <a:gd name="connsiteX52" fmla="*/ 2222771 w 3414409"/>
                <a:gd name="connsiteY52" fmla="*/ 1853406 h 2700933"/>
                <a:gd name="connsiteX53" fmla="*/ 2295728 w 3414409"/>
                <a:gd name="connsiteY53" fmla="*/ 1877725 h 2700933"/>
                <a:gd name="connsiteX54" fmla="*/ 2354094 w 3414409"/>
                <a:gd name="connsiteY54" fmla="*/ 1882589 h 2700933"/>
                <a:gd name="connsiteX55" fmla="*/ 2378413 w 3414409"/>
                <a:gd name="connsiteY55" fmla="*/ 1882589 h 2700933"/>
                <a:gd name="connsiteX56" fmla="*/ 2378413 w 3414409"/>
                <a:gd name="connsiteY56" fmla="*/ 1921500 h 2700933"/>
                <a:gd name="connsiteX57" fmla="*/ 2397868 w 3414409"/>
                <a:gd name="connsiteY57" fmla="*/ 1989593 h 2700933"/>
                <a:gd name="connsiteX58" fmla="*/ 2451371 w 3414409"/>
                <a:gd name="connsiteY58" fmla="*/ 2038232 h 2700933"/>
                <a:gd name="connsiteX59" fmla="*/ 2577830 w 3414409"/>
                <a:gd name="connsiteY59" fmla="*/ 2072278 h 2700933"/>
                <a:gd name="connsiteX60" fmla="*/ 2679971 w 3414409"/>
                <a:gd name="connsiteY60" fmla="*/ 2077142 h 2700933"/>
                <a:gd name="connsiteX61" fmla="*/ 2757792 w 3414409"/>
                <a:gd name="connsiteY61" fmla="*/ 2096598 h 2700933"/>
                <a:gd name="connsiteX62" fmla="*/ 2786975 w 3414409"/>
                <a:gd name="connsiteY62" fmla="*/ 2116053 h 2700933"/>
                <a:gd name="connsiteX63" fmla="*/ 2791839 w 3414409"/>
                <a:gd name="connsiteY63" fmla="*/ 2164691 h 2700933"/>
                <a:gd name="connsiteX64" fmla="*/ 2830749 w 3414409"/>
                <a:gd name="connsiteY64" fmla="*/ 2198738 h 2700933"/>
                <a:gd name="connsiteX65" fmla="*/ 2898843 w 3414409"/>
                <a:gd name="connsiteY65" fmla="*/ 2237649 h 2700933"/>
                <a:gd name="connsiteX66" fmla="*/ 2932890 w 3414409"/>
                <a:gd name="connsiteY66" fmla="*/ 2252240 h 2700933"/>
                <a:gd name="connsiteX67" fmla="*/ 2962073 w 3414409"/>
                <a:gd name="connsiteY67" fmla="*/ 2252240 h 2700933"/>
                <a:gd name="connsiteX68" fmla="*/ 2976664 w 3414409"/>
                <a:gd name="connsiteY68" fmla="*/ 2305742 h 2700933"/>
                <a:gd name="connsiteX69" fmla="*/ 3025302 w 3414409"/>
                <a:gd name="connsiteY69" fmla="*/ 2393291 h 2700933"/>
                <a:gd name="connsiteX70" fmla="*/ 3059349 w 3414409"/>
                <a:gd name="connsiteY70" fmla="*/ 2432202 h 2700933"/>
                <a:gd name="connsiteX71" fmla="*/ 3044758 w 3414409"/>
                <a:gd name="connsiteY71" fmla="*/ 2475976 h 2700933"/>
                <a:gd name="connsiteX72" fmla="*/ 3064213 w 3414409"/>
                <a:gd name="connsiteY72" fmla="*/ 2510023 h 2700933"/>
                <a:gd name="connsiteX73" fmla="*/ 3098260 w 3414409"/>
                <a:gd name="connsiteY73" fmla="*/ 2553798 h 2700933"/>
                <a:gd name="connsiteX74" fmla="*/ 3219856 w 3414409"/>
                <a:gd name="connsiteY74" fmla="*/ 2597572 h 2700933"/>
                <a:gd name="connsiteX75" fmla="*/ 3292813 w 3414409"/>
                <a:gd name="connsiteY75" fmla="*/ 2631619 h 2700933"/>
                <a:gd name="connsiteX76" fmla="*/ 3380362 w 3414409"/>
                <a:gd name="connsiteY76" fmla="*/ 2694849 h 2700933"/>
                <a:gd name="connsiteX77" fmla="*/ 3414409 w 3414409"/>
                <a:gd name="connsiteY77" fmla="*/ 2694849 h 270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414409" h="2700933">
                  <a:moveTo>
                    <a:pt x="0" y="180249"/>
                  </a:moveTo>
                  <a:cubicBezTo>
                    <a:pt x="50665" y="174169"/>
                    <a:pt x="101330" y="168089"/>
                    <a:pt x="150779" y="170521"/>
                  </a:cubicBezTo>
                  <a:cubicBezTo>
                    <a:pt x="200228" y="172953"/>
                    <a:pt x="267511" y="193219"/>
                    <a:pt x="296694" y="194840"/>
                  </a:cubicBezTo>
                  <a:cubicBezTo>
                    <a:pt x="325877" y="196461"/>
                    <a:pt x="325877" y="180249"/>
                    <a:pt x="325877" y="180249"/>
                  </a:cubicBezTo>
                  <a:cubicBezTo>
                    <a:pt x="345332" y="170521"/>
                    <a:pt x="389107" y="145391"/>
                    <a:pt x="413426" y="136474"/>
                  </a:cubicBezTo>
                  <a:cubicBezTo>
                    <a:pt x="437745" y="127557"/>
                    <a:pt x="451526" y="135663"/>
                    <a:pt x="471792" y="126746"/>
                  </a:cubicBezTo>
                  <a:cubicBezTo>
                    <a:pt x="492058" y="117829"/>
                    <a:pt x="516377" y="91078"/>
                    <a:pt x="535022" y="82972"/>
                  </a:cubicBezTo>
                  <a:cubicBezTo>
                    <a:pt x="553667" y="74866"/>
                    <a:pt x="559341" y="86214"/>
                    <a:pt x="583660" y="78108"/>
                  </a:cubicBezTo>
                  <a:cubicBezTo>
                    <a:pt x="607979" y="70002"/>
                    <a:pt x="658239" y="47304"/>
                    <a:pt x="680937" y="34334"/>
                  </a:cubicBezTo>
                  <a:cubicBezTo>
                    <a:pt x="703635" y="21364"/>
                    <a:pt x="707687" y="1908"/>
                    <a:pt x="719847" y="287"/>
                  </a:cubicBezTo>
                  <a:cubicBezTo>
                    <a:pt x="732007" y="-1334"/>
                    <a:pt x="744977" y="3529"/>
                    <a:pt x="753894" y="24606"/>
                  </a:cubicBezTo>
                  <a:cubicBezTo>
                    <a:pt x="762811" y="45683"/>
                    <a:pt x="764432" y="104048"/>
                    <a:pt x="773349" y="126746"/>
                  </a:cubicBezTo>
                  <a:cubicBezTo>
                    <a:pt x="782266" y="149444"/>
                    <a:pt x="789562" y="148633"/>
                    <a:pt x="807396" y="160793"/>
                  </a:cubicBezTo>
                  <a:cubicBezTo>
                    <a:pt x="825230" y="172953"/>
                    <a:pt x="866573" y="187544"/>
                    <a:pt x="880354" y="199704"/>
                  </a:cubicBezTo>
                  <a:cubicBezTo>
                    <a:pt x="894135" y="211864"/>
                    <a:pt x="881975" y="218349"/>
                    <a:pt x="890081" y="233751"/>
                  </a:cubicBezTo>
                  <a:cubicBezTo>
                    <a:pt x="898187" y="249153"/>
                    <a:pt x="909537" y="276715"/>
                    <a:pt x="928992" y="292117"/>
                  </a:cubicBezTo>
                  <a:cubicBezTo>
                    <a:pt x="948447" y="307519"/>
                    <a:pt x="993032" y="312382"/>
                    <a:pt x="1006813" y="326163"/>
                  </a:cubicBezTo>
                  <a:cubicBezTo>
                    <a:pt x="1020594" y="339944"/>
                    <a:pt x="1011677" y="363453"/>
                    <a:pt x="1011677" y="374802"/>
                  </a:cubicBezTo>
                  <a:cubicBezTo>
                    <a:pt x="1011677" y="386151"/>
                    <a:pt x="1002760" y="382908"/>
                    <a:pt x="1006813" y="394257"/>
                  </a:cubicBezTo>
                  <a:cubicBezTo>
                    <a:pt x="1010866" y="405606"/>
                    <a:pt x="1027079" y="436410"/>
                    <a:pt x="1035996" y="442895"/>
                  </a:cubicBezTo>
                  <a:cubicBezTo>
                    <a:pt x="1044913" y="449380"/>
                    <a:pt x="1053019" y="438032"/>
                    <a:pt x="1060315" y="433168"/>
                  </a:cubicBezTo>
                  <a:cubicBezTo>
                    <a:pt x="1067611" y="428304"/>
                    <a:pt x="1071665" y="412091"/>
                    <a:pt x="1079771" y="413712"/>
                  </a:cubicBezTo>
                  <a:cubicBezTo>
                    <a:pt x="1087877" y="415333"/>
                    <a:pt x="1100037" y="431546"/>
                    <a:pt x="1108954" y="442895"/>
                  </a:cubicBezTo>
                  <a:cubicBezTo>
                    <a:pt x="1117871" y="454244"/>
                    <a:pt x="1126788" y="472889"/>
                    <a:pt x="1133273" y="481806"/>
                  </a:cubicBezTo>
                  <a:cubicBezTo>
                    <a:pt x="1139758" y="490723"/>
                    <a:pt x="1130841" y="485860"/>
                    <a:pt x="1147864" y="496398"/>
                  </a:cubicBezTo>
                  <a:cubicBezTo>
                    <a:pt x="1164887" y="506936"/>
                    <a:pt x="1208662" y="530445"/>
                    <a:pt x="1235413" y="545036"/>
                  </a:cubicBezTo>
                  <a:cubicBezTo>
                    <a:pt x="1262164" y="559627"/>
                    <a:pt x="1289726" y="570976"/>
                    <a:pt x="1308371" y="583946"/>
                  </a:cubicBezTo>
                  <a:cubicBezTo>
                    <a:pt x="1327016" y="596916"/>
                    <a:pt x="1330258" y="600970"/>
                    <a:pt x="1347281" y="622857"/>
                  </a:cubicBezTo>
                  <a:cubicBezTo>
                    <a:pt x="1364304" y="644744"/>
                    <a:pt x="1392677" y="696625"/>
                    <a:pt x="1410511" y="715270"/>
                  </a:cubicBezTo>
                  <a:cubicBezTo>
                    <a:pt x="1428345" y="733915"/>
                    <a:pt x="1446179" y="720944"/>
                    <a:pt x="1454285" y="734725"/>
                  </a:cubicBezTo>
                  <a:cubicBezTo>
                    <a:pt x="1462391" y="748506"/>
                    <a:pt x="1451043" y="779310"/>
                    <a:pt x="1459149" y="797955"/>
                  </a:cubicBezTo>
                  <a:cubicBezTo>
                    <a:pt x="1467255" y="816600"/>
                    <a:pt x="1489954" y="832002"/>
                    <a:pt x="1502924" y="846593"/>
                  </a:cubicBezTo>
                  <a:cubicBezTo>
                    <a:pt x="1515894" y="861185"/>
                    <a:pt x="1519137" y="860374"/>
                    <a:pt x="1536971" y="885504"/>
                  </a:cubicBezTo>
                  <a:cubicBezTo>
                    <a:pt x="1554805" y="910634"/>
                    <a:pt x="1588041" y="973053"/>
                    <a:pt x="1609928" y="997372"/>
                  </a:cubicBezTo>
                  <a:cubicBezTo>
                    <a:pt x="1631815" y="1021691"/>
                    <a:pt x="1639922" y="1016828"/>
                    <a:pt x="1668294" y="1031419"/>
                  </a:cubicBezTo>
                  <a:cubicBezTo>
                    <a:pt x="1696666" y="1046010"/>
                    <a:pt x="1747737" y="1058170"/>
                    <a:pt x="1780162" y="1084921"/>
                  </a:cubicBezTo>
                  <a:cubicBezTo>
                    <a:pt x="1812588" y="1111672"/>
                    <a:pt x="1840149" y="1170038"/>
                    <a:pt x="1862847" y="1191925"/>
                  </a:cubicBezTo>
                  <a:cubicBezTo>
                    <a:pt x="1885545" y="1213812"/>
                    <a:pt x="1911485" y="1204084"/>
                    <a:pt x="1916349" y="1216244"/>
                  </a:cubicBezTo>
                  <a:cubicBezTo>
                    <a:pt x="1921213" y="1228404"/>
                    <a:pt x="1901758" y="1243807"/>
                    <a:pt x="1892030" y="1264883"/>
                  </a:cubicBezTo>
                  <a:cubicBezTo>
                    <a:pt x="1882302" y="1285959"/>
                    <a:pt x="1871764" y="1323249"/>
                    <a:pt x="1857983" y="1342704"/>
                  </a:cubicBezTo>
                  <a:cubicBezTo>
                    <a:pt x="1844202" y="1362159"/>
                    <a:pt x="1819073" y="1369456"/>
                    <a:pt x="1809345" y="1381615"/>
                  </a:cubicBezTo>
                  <a:cubicBezTo>
                    <a:pt x="1799617" y="1393775"/>
                    <a:pt x="1794753" y="1402691"/>
                    <a:pt x="1799617" y="1415661"/>
                  </a:cubicBezTo>
                  <a:cubicBezTo>
                    <a:pt x="1804481" y="1428631"/>
                    <a:pt x="1826368" y="1443223"/>
                    <a:pt x="1838528" y="1459436"/>
                  </a:cubicBezTo>
                  <a:cubicBezTo>
                    <a:pt x="1850688" y="1475649"/>
                    <a:pt x="1866901" y="1496725"/>
                    <a:pt x="1872575" y="1512938"/>
                  </a:cubicBezTo>
                  <a:cubicBezTo>
                    <a:pt x="1878249" y="1529151"/>
                    <a:pt x="1861226" y="1538878"/>
                    <a:pt x="1872575" y="1556712"/>
                  </a:cubicBezTo>
                  <a:cubicBezTo>
                    <a:pt x="1883924" y="1574546"/>
                    <a:pt x="1919592" y="1601297"/>
                    <a:pt x="1940668" y="1619942"/>
                  </a:cubicBezTo>
                  <a:cubicBezTo>
                    <a:pt x="1961745" y="1638587"/>
                    <a:pt x="1979579" y="1658042"/>
                    <a:pt x="1999034" y="1668580"/>
                  </a:cubicBezTo>
                  <a:cubicBezTo>
                    <a:pt x="2018489" y="1679118"/>
                    <a:pt x="2037945" y="1683982"/>
                    <a:pt x="2057400" y="1683172"/>
                  </a:cubicBezTo>
                  <a:cubicBezTo>
                    <a:pt x="2076855" y="1682362"/>
                    <a:pt x="2101175" y="1666149"/>
                    <a:pt x="2115766" y="1663717"/>
                  </a:cubicBezTo>
                  <a:cubicBezTo>
                    <a:pt x="2130357" y="1661285"/>
                    <a:pt x="2137653" y="1660474"/>
                    <a:pt x="2144949" y="1668580"/>
                  </a:cubicBezTo>
                  <a:cubicBezTo>
                    <a:pt x="2152245" y="1676686"/>
                    <a:pt x="2150624" y="1687225"/>
                    <a:pt x="2159541" y="1712355"/>
                  </a:cubicBezTo>
                  <a:cubicBezTo>
                    <a:pt x="2168458" y="1737485"/>
                    <a:pt x="2187913" y="1795851"/>
                    <a:pt x="2198451" y="1819359"/>
                  </a:cubicBezTo>
                  <a:cubicBezTo>
                    <a:pt x="2208989" y="1842868"/>
                    <a:pt x="2206558" y="1843678"/>
                    <a:pt x="2222771" y="1853406"/>
                  </a:cubicBezTo>
                  <a:cubicBezTo>
                    <a:pt x="2238984" y="1863134"/>
                    <a:pt x="2273841" y="1872861"/>
                    <a:pt x="2295728" y="1877725"/>
                  </a:cubicBezTo>
                  <a:cubicBezTo>
                    <a:pt x="2317615" y="1882589"/>
                    <a:pt x="2340313" y="1881778"/>
                    <a:pt x="2354094" y="1882589"/>
                  </a:cubicBezTo>
                  <a:cubicBezTo>
                    <a:pt x="2367875" y="1883400"/>
                    <a:pt x="2374360" y="1876104"/>
                    <a:pt x="2378413" y="1882589"/>
                  </a:cubicBezTo>
                  <a:cubicBezTo>
                    <a:pt x="2382466" y="1889074"/>
                    <a:pt x="2375170" y="1903666"/>
                    <a:pt x="2378413" y="1921500"/>
                  </a:cubicBezTo>
                  <a:cubicBezTo>
                    <a:pt x="2381656" y="1939334"/>
                    <a:pt x="2385708" y="1970138"/>
                    <a:pt x="2397868" y="1989593"/>
                  </a:cubicBezTo>
                  <a:cubicBezTo>
                    <a:pt x="2410028" y="2009048"/>
                    <a:pt x="2421377" y="2024451"/>
                    <a:pt x="2451371" y="2038232"/>
                  </a:cubicBezTo>
                  <a:cubicBezTo>
                    <a:pt x="2481365" y="2052013"/>
                    <a:pt x="2539730" y="2065793"/>
                    <a:pt x="2577830" y="2072278"/>
                  </a:cubicBezTo>
                  <a:cubicBezTo>
                    <a:pt x="2615930" y="2078763"/>
                    <a:pt x="2649977" y="2073089"/>
                    <a:pt x="2679971" y="2077142"/>
                  </a:cubicBezTo>
                  <a:cubicBezTo>
                    <a:pt x="2709965" y="2081195"/>
                    <a:pt x="2739958" y="2090113"/>
                    <a:pt x="2757792" y="2096598"/>
                  </a:cubicBezTo>
                  <a:cubicBezTo>
                    <a:pt x="2775626" y="2103083"/>
                    <a:pt x="2781301" y="2104704"/>
                    <a:pt x="2786975" y="2116053"/>
                  </a:cubicBezTo>
                  <a:cubicBezTo>
                    <a:pt x="2792650" y="2127402"/>
                    <a:pt x="2784543" y="2150910"/>
                    <a:pt x="2791839" y="2164691"/>
                  </a:cubicBezTo>
                  <a:cubicBezTo>
                    <a:pt x="2799135" y="2178472"/>
                    <a:pt x="2812915" y="2186578"/>
                    <a:pt x="2830749" y="2198738"/>
                  </a:cubicBezTo>
                  <a:cubicBezTo>
                    <a:pt x="2848583" y="2210898"/>
                    <a:pt x="2881820" y="2228732"/>
                    <a:pt x="2898843" y="2237649"/>
                  </a:cubicBezTo>
                  <a:cubicBezTo>
                    <a:pt x="2915867" y="2246566"/>
                    <a:pt x="2922352" y="2249808"/>
                    <a:pt x="2932890" y="2252240"/>
                  </a:cubicBezTo>
                  <a:cubicBezTo>
                    <a:pt x="2943428" y="2254672"/>
                    <a:pt x="2954777" y="2243323"/>
                    <a:pt x="2962073" y="2252240"/>
                  </a:cubicBezTo>
                  <a:cubicBezTo>
                    <a:pt x="2969369" y="2261157"/>
                    <a:pt x="2966126" y="2282233"/>
                    <a:pt x="2976664" y="2305742"/>
                  </a:cubicBezTo>
                  <a:cubicBezTo>
                    <a:pt x="2987202" y="2329251"/>
                    <a:pt x="3011521" y="2372214"/>
                    <a:pt x="3025302" y="2393291"/>
                  </a:cubicBezTo>
                  <a:cubicBezTo>
                    <a:pt x="3039083" y="2414368"/>
                    <a:pt x="3056106" y="2418421"/>
                    <a:pt x="3059349" y="2432202"/>
                  </a:cubicBezTo>
                  <a:cubicBezTo>
                    <a:pt x="3062592" y="2445983"/>
                    <a:pt x="3043947" y="2463006"/>
                    <a:pt x="3044758" y="2475976"/>
                  </a:cubicBezTo>
                  <a:cubicBezTo>
                    <a:pt x="3045569" y="2488946"/>
                    <a:pt x="3055296" y="2497053"/>
                    <a:pt x="3064213" y="2510023"/>
                  </a:cubicBezTo>
                  <a:cubicBezTo>
                    <a:pt x="3073130" y="2522993"/>
                    <a:pt x="3072320" y="2539207"/>
                    <a:pt x="3098260" y="2553798"/>
                  </a:cubicBezTo>
                  <a:cubicBezTo>
                    <a:pt x="3124201" y="2568390"/>
                    <a:pt x="3187431" y="2584602"/>
                    <a:pt x="3219856" y="2597572"/>
                  </a:cubicBezTo>
                  <a:cubicBezTo>
                    <a:pt x="3252281" y="2610542"/>
                    <a:pt x="3266062" y="2615406"/>
                    <a:pt x="3292813" y="2631619"/>
                  </a:cubicBezTo>
                  <a:cubicBezTo>
                    <a:pt x="3319564" y="2647832"/>
                    <a:pt x="3360096" y="2684311"/>
                    <a:pt x="3380362" y="2694849"/>
                  </a:cubicBezTo>
                  <a:cubicBezTo>
                    <a:pt x="3400628" y="2705387"/>
                    <a:pt x="3407518" y="2700118"/>
                    <a:pt x="3414409" y="2694849"/>
                  </a:cubicBezTo>
                </a:path>
              </a:pathLst>
            </a:custGeom>
            <a:ln w="10160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90918" y="3116275"/>
              <a:ext cx="1623975" cy="768096"/>
            </a:xfrm>
            <a:custGeom>
              <a:avLst/>
              <a:gdLst>
                <a:gd name="connsiteX0" fmla="*/ 0 w 1623975"/>
                <a:gd name="connsiteY0" fmla="*/ 0 h 768096"/>
                <a:gd name="connsiteX1" fmla="*/ 117044 w 1623975"/>
                <a:gd name="connsiteY1" fmla="*/ 65837 h 768096"/>
                <a:gd name="connsiteX2" fmla="*/ 197511 w 1623975"/>
                <a:gd name="connsiteY2" fmla="*/ 58522 h 768096"/>
                <a:gd name="connsiteX3" fmla="*/ 329184 w 1623975"/>
                <a:gd name="connsiteY3" fmla="*/ 131674 h 768096"/>
                <a:gd name="connsiteX4" fmla="*/ 387706 w 1623975"/>
                <a:gd name="connsiteY4" fmla="*/ 153619 h 768096"/>
                <a:gd name="connsiteX5" fmla="*/ 475488 w 1623975"/>
                <a:gd name="connsiteY5" fmla="*/ 277978 h 768096"/>
                <a:gd name="connsiteX6" fmla="*/ 519380 w 1623975"/>
                <a:gd name="connsiteY6" fmla="*/ 336499 h 768096"/>
                <a:gd name="connsiteX7" fmla="*/ 585216 w 1623975"/>
                <a:gd name="connsiteY7" fmla="*/ 380391 h 768096"/>
                <a:gd name="connsiteX8" fmla="*/ 797357 w 1623975"/>
                <a:gd name="connsiteY8" fmla="*/ 395021 h 768096"/>
                <a:gd name="connsiteX9" fmla="*/ 1089965 w 1623975"/>
                <a:gd name="connsiteY9" fmla="*/ 380391 h 768096"/>
                <a:gd name="connsiteX10" fmla="*/ 1126541 w 1623975"/>
                <a:gd name="connsiteY10" fmla="*/ 395021 h 768096"/>
                <a:gd name="connsiteX11" fmla="*/ 1207008 w 1623975"/>
                <a:gd name="connsiteY11" fmla="*/ 395021 h 768096"/>
                <a:gd name="connsiteX12" fmla="*/ 1258215 w 1623975"/>
                <a:gd name="connsiteY12" fmla="*/ 409651 h 768096"/>
                <a:gd name="connsiteX13" fmla="*/ 1280160 w 1623975"/>
                <a:gd name="connsiteY13" fmla="*/ 475488 h 768096"/>
                <a:gd name="connsiteX14" fmla="*/ 1302106 w 1623975"/>
                <a:gd name="connsiteY14" fmla="*/ 519379 h 768096"/>
                <a:gd name="connsiteX15" fmla="*/ 1448410 w 1623975"/>
                <a:gd name="connsiteY15" fmla="*/ 636423 h 768096"/>
                <a:gd name="connsiteX16" fmla="*/ 1623975 w 1623975"/>
                <a:gd name="connsiteY16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975" h="768096">
                  <a:moveTo>
                    <a:pt x="0" y="0"/>
                  </a:moveTo>
                  <a:cubicBezTo>
                    <a:pt x="42063" y="28041"/>
                    <a:pt x="84126" y="56083"/>
                    <a:pt x="117044" y="65837"/>
                  </a:cubicBezTo>
                  <a:cubicBezTo>
                    <a:pt x="149962" y="75591"/>
                    <a:pt x="162154" y="47549"/>
                    <a:pt x="197511" y="58522"/>
                  </a:cubicBezTo>
                  <a:cubicBezTo>
                    <a:pt x="232868" y="69495"/>
                    <a:pt x="297485" y="115825"/>
                    <a:pt x="329184" y="131674"/>
                  </a:cubicBezTo>
                  <a:cubicBezTo>
                    <a:pt x="360883" y="147523"/>
                    <a:pt x="363322" y="129235"/>
                    <a:pt x="387706" y="153619"/>
                  </a:cubicBezTo>
                  <a:cubicBezTo>
                    <a:pt x="412090" y="178003"/>
                    <a:pt x="453542" y="247498"/>
                    <a:pt x="475488" y="277978"/>
                  </a:cubicBezTo>
                  <a:cubicBezTo>
                    <a:pt x="497434" y="308458"/>
                    <a:pt x="501092" y="319430"/>
                    <a:pt x="519380" y="336499"/>
                  </a:cubicBezTo>
                  <a:cubicBezTo>
                    <a:pt x="537668" y="353568"/>
                    <a:pt x="538887" y="370637"/>
                    <a:pt x="585216" y="380391"/>
                  </a:cubicBezTo>
                  <a:cubicBezTo>
                    <a:pt x="631546" y="390145"/>
                    <a:pt x="713232" y="395021"/>
                    <a:pt x="797357" y="395021"/>
                  </a:cubicBezTo>
                  <a:cubicBezTo>
                    <a:pt x="881482" y="395021"/>
                    <a:pt x="1035101" y="380391"/>
                    <a:pt x="1089965" y="380391"/>
                  </a:cubicBezTo>
                  <a:cubicBezTo>
                    <a:pt x="1144829" y="380391"/>
                    <a:pt x="1107034" y="392583"/>
                    <a:pt x="1126541" y="395021"/>
                  </a:cubicBezTo>
                  <a:cubicBezTo>
                    <a:pt x="1146048" y="397459"/>
                    <a:pt x="1185062" y="392583"/>
                    <a:pt x="1207008" y="395021"/>
                  </a:cubicBezTo>
                  <a:cubicBezTo>
                    <a:pt x="1228954" y="397459"/>
                    <a:pt x="1246023" y="396240"/>
                    <a:pt x="1258215" y="409651"/>
                  </a:cubicBezTo>
                  <a:cubicBezTo>
                    <a:pt x="1270407" y="423062"/>
                    <a:pt x="1272845" y="457200"/>
                    <a:pt x="1280160" y="475488"/>
                  </a:cubicBezTo>
                  <a:cubicBezTo>
                    <a:pt x="1287475" y="493776"/>
                    <a:pt x="1274064" y="492557"/>
                    <a:pt x="1302106" y="519379"/>
                  </a:cubicBezTo>
                  <a:cubicBezTo>
                    <a:pt x="1330148" y="546201"/>
                    <a:pt x="1394765" y="594970"/>
                    <a:pt x="1448410" y="636423"/>
                  </a:cubicBezTo>
                  <a:cubicBezTo>
                    <a:pt x="1502055" y="677876"/>
                    <a:pt x="1563015" y="722986"/>
                    <a:pt x="1623975" y="768096"/>
                  </a:cubicBezTo>
                </a:path>
              </a:pathLst>
            </a:custGeom>
            <a:ln w="7620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612985588"/>
              </p:ext>
            </p:extLst>
          </p:nvPr>
        </p:nvGraphicFramePr>
        <p:xfrm>
          <a:off x="3200401" y="2667000"/>
          <a:ext cx="2209799" cy="201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" name="Subtitle 29"/>
          <p:cNvSpPr txBox="1">
            <a:spLocks/>
          </p:cNvSpPr>
          <p:nvPr/>
        </p:nvSpPr>
        <p:spPr bwMode="auto">
          <a:xfrm>
            <a:off x="-32426" y="990600"/>
            <a:ext cx="4849238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806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806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06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806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6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6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6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6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6000"/>
                </a:solidFill>
                <a:latin typeface="+mn-lt"/>
              </a:defRPr>
            </a:lvl9pPr>
          </a:lstStyle>
          <a:p>
            <a:r>
              <a:rPr lang="en-US" sz="2000" b="1" dirty="0" smtClean="0">
                <a:solidFill>
                  <a:srgbClr val="003399"/>
                </a:solidFill>
              </a:rPr>
              <a:t>Connection of the national network to the TRANS-EUROPEAN NETWORKS</a:t>
            </a:r>
            <a:r>
              <a:rPr lang="ro-RO" sz="2000" b="1" dirty="0" smtClean="0">
                <a:solidFill>
                  <a:srgbClr val="003399"/>
                </a:solidFill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</a:rPr>
              <a:t>Transport (TEN-T)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1106319" y="72147"/>
            <a:ext cx="7086600" cy="711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International importance of the M14 </a:t>
            </a:r>
            <a:r>
              <a:rPr lang="en-US" sz="2400" b="1" dirty="0" err="1" smtClean="0">
                <a:solidFill>
                  <a:srgbClr val="003399"/>
                </a:solidFill>
                <a:latin typeface="+mn-lt"/>
              </a:rPr>
              <a:t>Criva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 – </a:t>
            </a:r>
            <a:r>
              <a:rPr lang="en-US" sz="2400" b="1" dirty="0" err="1" smtClean="0">
                <a:solidFill>
                  <a:srgbClr val="003399"/>
                </a:solidFill>
                <a:latin typeface="+mn-lt"/>
              </a:rPr>
              <a:t>Balti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–Chisinau–Tiraspol–Ukrainian border road </a:t>
            </a:r>
            <a:endParaRPr lang="en-US" sz="2400" b="1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2133600" cy="34290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1800" b="1" dirty="0">
                <a:solidFill>
                  <a:srgbClr val="003399"/>
                </a:solidFill>
                <a:latin typeface="+mn-lt"/>
              </a:rPr>
              <a:t>Connection of the national network to the </a:t>
            </a:r>
            <a:r>
              <a:rPr lang="en-US" altLang="ro-RO" sz="1800" b="1" dirty="0" smtClean="0">
                <a:solidFill>
                  <a:srgbClr val="003399"/>
                </a:solidFill>
                <a:latin typeface="+mn-lt"/>
              </a:rPr>
              <a:t>MULTIMODAL </a:t>
            </a:r>
            <a:r>
              <a:rPr lang="en-US" altLang="ro-RO" sz="1800" b="1" dirty="0">
                <a:solidFill>
                  <a:srgbClr val="003399"/>
                </a:solidFill>
                <a:latin typeface="+mn-lt"/>
              </a:rPr>
              <a:t>CORRIDOR</a:t>
            </a:r>
            <a:r>
              <a:rPr lang="ru-RU" altLang="ro-RO" sz="1800" b="1" dirty="0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ro-RO" sz="1800" b="1" dirty="0">
                <a:solidFill>
                  <a:srgbClr val="003399"/>
                </a:solidFill>
                <a:latin typeface="+mn-lt"/>
              </a:rPr>
              <a:t>EUROPE </a:t>
            </a:r>
            <a:r>
              <a:rPr lang="ru-RU" altLang="ro-RO" sz="1800" b="1" dirty="0">
                <a:solidFill>
                  <a:srgbClr val="003399"/>
                </a:solidFill>
                <a:latin typeface="+mn-lt"/>
              </a:rPr>
              <a:t>- CAUCA</a:t>
            </a:r>
            <a:r>
              <a:rPr lang="en-US" altLang="ro-RO" sz="1800" b="1" dirty="0">
                <a:solidFill>
                  <a:srgbClr val="003399"/>
                </a:solidFill>
                <a:latin typeface="+mn-lt"/>
              </a:rPr>
              <a:t>SUS</a:t>
            </a:r>
            <a:r>
              <a:rPr lang="ru-RU" altLang="ro-RO" sz="1800" b="1" dirty="0">
                <a:solidFill>
                  <a:srgbClr val="003399"/>
                </a:solidFill>
                <a:latin typeface="+mn-lt"/>
              </a:rPr>
              <a:t> - ASIA (TRACECA)</a:t>
            </a:r>
            <a:r>
              <a:rPr lang="ro-RO" altLang="ro-RO" sz="1800" b="1" dirty="0">
                <a:solidFill>
                  <a:srgbClr val="003399"/>
                </a:solidFill>
                <a:latin typeface="+mn-lt"/>
              </a:rPr>
              <a:t> – (</a:t>
            </a:r>
            <a:r>
              <a:rPr lang="en-US" altLang="ro-RO" sz="1800" b="1" dirty="0">
                <a:solidFill>
                  <a:srgbClr val="003399"/>
                </a:solidFill>
                <a:latin typeface="+mn-lt"/>
              </a:rPr>
              <a:t>Conference in Brussels</a:t>
            </a:r>
            <a:r>
              <a:rPr lang="ro-RO" altLang="ro-RO" sz="1800" b="1" dirty="0">
                <a:solidFill>
                  <a:srgbClr val="003399"/>
                </a:solidFill>
                <a:latin typeface="+mn-lt"/>
              </a:rPr>
              <a:t>, 1993)</a:t>
            </a:r>
            <a:endParaRPr lang="ru-RU" sz="1800" b="1" dirty="0" smtClean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9220" name="Picture 12" descr="TRACECA_Moldova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443"/>
            <a:ext cx="7010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moldova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eu-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8"/>
          <p:cNvSpPr txBox="1">
            <a:spLocks/>
          </p:cNvSpPr>
          <p:nvPr/>
        </p:nvSpPr>
        <p:spPr bwMode="auto">
          <a:xfrm>
            <a:off x="1106319" y="72147"/>
            <a:ext cx="708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806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International importance of the M14 </a:t>
            </a:r>
            <a:r>
              <a:rPr lang="en-US" sz="2400" b="1" dirty="0" err="1" smtClean="0">
                <a:solidFill>
                  <a:srgbClr val="003399"/>
                </a:solidFill>
                <a:latin typeface="+mn-lt"/>
              </a:rPr>
              <a:t>Criva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 – </a:t>
            </a:r>
            <a:r>
              <a:rPr lang="en-US" sz="2400" b="1" dirty="0" err="1" smtClean="0">
                <a:solidFill>
                  <a:srgbClr val="003399"/>
                </a:solidFill>
                <a:latin typeface="+mn-lt"/>
              </a:rPr>
              <a:t>Balti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–Chisinau–Tiraspol–Ukrainian border road </a:t>
            </a:r>
            <a:endParaRPr lang="en-US" sz="2400" b="1" dirty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06" y="990600"/>
            <a:ext cx="2735094" cy="30480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GB" altLang="ro-RO" sz="2400" b="1" dirty="0">
                <a:solidFill>
                  <a:srgbClr val="003399"/>
                </a:solidFill>
              </a:rPr>
              <a:t>Infrastructure development and improving the connection with European Transportation Networks</a:t>
            </a:r>
            <a:endParaRPr lang="ru-RU" sz="2400" b="1" dirty="0" smtClean="0">
              <a:solidFill>
                <a:srgbClr val="003399"/>
              </a:solidFill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4536281"/>
            <a:ext cx="2735094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ro-RO" sz="2800" b="1" dirty="0">
                <a:solidFill>
                  <a:srgbClr val="003399"/>
                </a:solidFill>
              </a:rPr>
              <a:t>Euro-Roads (AGR)</a:t>
            </a:r>
            <a:endParaRPr lang="ru-RU" altLang="ro-RO" sz="2800" b="1" dirty="0">
              <a:solidFill>
                <a:srgbClr val="003399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57200" y="57150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ro-RO" sz="1600" dirty="0">
                <a:solidFill>
                  <a:srgbClr val="806000"/>
                </a:solidFill>
              </a:rPr>
              <a:t>European Agreement on the great international roads</a:t>
            </a:r>
            <a:r>
              <a:rPr lang="ro-RO" altLang="ro-RO" sz="1600" dirty="0">
                <a:solidFill>
                  <a:srgbClr val="806000"/>
                </a:solidFill>
              </a:rPr>
              <a:t> (AGR) </a:t>
            </a:r>
            <a:r>
              <a:rPr lang="en-US" altLang="ro-RO" sz="1600" dirty="0">
                <a:solidFill>
                  <a:srgbClr val="806000"/>
                </a:solidFill>
              </a:rPr>
              <a:t>Republic of Moldova Law</a:t>
            </a:r>
            <a:r>
              <a:rPr lang="ro-RO" altLang="ro-RO" sz="1600" dirty="0">
                <a:solidFill>
                  <a:srgbClr val="806000"/>
                </a:solidFill>
              </a:rPr>
              <a:t> nr. 17-XVI</a:t>
            </a:r>
            <a:r>
              <a:rPr lang="en-US" altLang="ro-RO" sz="1600" dirty="0">
                <a:solidFill>
                  <a:srgbClr val="806000"/>
                </a:solidFill>
              </a:rPr>
              <a:t>,</a:t>
            </a:r>
            <a:r>
              <a:rPr lang="ro-RO" altLang="ro-RO" sz="1600" dirty="0">
                <a:solidFill>
                  <a:srgbClr val="806000"/>
                </a:solidFill>
              </a:rPr>
              <a:t> 10.02.2006</a:t>
            </a:r>
            <a:endParaRPr lang="ru-RU" altLang="ro-RO" sz="1600" dirty="0">
              <a:solidFill>
                <a:srgbClr val="806000"/>
              </a:solidFill>
            </a:endParaRP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64008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oldova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eu-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8"/>
          <p:cNvSpPr txBox="1">
            <a:spLocks/>
          </p:cNvSpPr>
          <p:nvPr/>
        </p:nvSpPr>
        <p:spPr bwMode="auto">
          <a:xfrm>
            <a:off x="1106319" y="72147"/>
            <a:ext cx="708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806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International importance of the M14 </a:t>
            </a:r>
            <a:r>
              <a:rPr lang="en-US" sz="2400" b="1" dirty="0" err="1" smtClean="0">
                <a:solidFill>
                  <a:srgbClr val="003399"/>
                </a:solidFill>
                <a:latin typeface="+mn-lt"/>
              </a:rPr>
              <a:t>Criva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 – </a:t>
            </a:r>
            <a:r>
              <a:rPr lang="en-US" sz="2400" b="1" dirty="0" err="1" smtClean="0">
                <a:solidFill>
                  <a:srgbClr val="003399"/>
                </a:solidFill>
                <a:latin typeface="+mn-lt"/>
              </a:rPr>
              <a:t>Balti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–Chisinau–Tiraspol–Ukrainian border road </a:t>
            </a:r>
            <a:endParaRPr lang="en-US" sz="2400" b="1" dirty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10287"/>
            <a:ext cx="695325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3399"/>
                </a:solidFill>
              </a:rPr>
              <a:t>Designed sectors for rehabilitation of M14 road</a:t>
            </a:r>
            <a:endParaRPr lang="en-US" sz="2800" b="1" dirty="0">
              <a:solidFill>
                <a:srgbClr val="003399"/>
              </a:solidFill>
            </a:endParaRPr>
          </a:p>
        </p:txBody>
      </p:sp>
      <p:pic>
        <p:nvPicPr>
          <p:cNvPr id="4" name="Picture 16" descr="moldova-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eu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8"/>
          <p:cNvPicPr>
            <a:picLocks noChangeAspect="1"/>
          </p:cNvPicPr>
          <p:nvPr/>
        </p:nvPicPr>
        <p:blipFill rotWithShape="1">
          <a:blip r:embed="rId4"/>
          <a:srcRect l="1796" t="1153" r="26551" b="66026"/>
          <a:stretch/>
        </p:blipFill>
        <p:spPr>
          <a:xfrm>
            <a:off x="304800" y="1905000"/>
            <a:ext cx="8719930" cy="4839761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407504" y="2702331"/>
            <a:ext cx="3985592" cy="2555469"/>
          </a:xfrm>
          <a:custGeom>
            <a:avLst/>
            <a:gdLst>
              <a:gd name="connsiteX0" fmla="*/ 3985592 w 3985592"/>
              <a:gd name="connsiteY0" fmla="*/ 2555469 h 2555469"/>
              <a:gd name="connsiteX1" fmla="*/ 3856383 w 3985592"/>
              <a:gd name="connsiteY1" fmla="*/ 2495834 h 2555469"/>
              <a:gd name="connsiteX2" fmla="*/ 3667539 w 3985592"/>
              <a:gd name="connsiteY2" fmla="*/ 2277173 h 2555469"/>
              <a:gd name="connsiteX3" fmla="*/ 3379305 w 3985592"/>
              <a:gd name="connsiteY3" fmla="*/ 2108208 h 2555469"/>
              <a:gd name="connsiteX4" fmla="*/ 3309731 w 3985592"/>
              <a:gd name="connsiteY4" fmla="*/ 2058512 h 2555469"/>
              <a:gd name="connsiteX5" fmla="*/ 3200400 w 3985592"/>
              <a:gd name="connsiteY5" fmla="*/ 1949182 h 2555469"/>
              <a:gd name="connsiteX6" fmla="*/ 3130826 w 3985592"/>
              <a:gd name="connsiteY6" fmla="*/ 1800095 h 2555469"/>
              <a:gd name="connsiteX7" fmla="*/ 3001618 w 3985592"/>
              <a:gd name="connsiteY7" fmla="*/ 1651008 h 2555469"/>
              <a:gd name="connsiteX8" fmla="*/ 2961861 w 3985592"/>
              <a:gd name="connsiteY8" fmla="*/ 1531739 h 2555469"/>
              <a:gd name="connsiteX9" fmla="*/ 2852531 w 3985592"/>
              <a:gd name="connsiteY9" fmla="*/ 1442286 h 2555469"/>
              <a:gd name="connsiteX10" fmla="*/ 2733261 w 3985592"/>
              <a:gd name="connsiteY10" fmla="*/ 1233565 h 2555469"/>
              <a:gd name="connsiteX11" fmla="*/ 2484783 w 3985592"/>
              <a:gd name="connsiteY11" fmla="*/ 1124234 h 2555469"/>
              <a:gd name="connsiteX12" fmla="*/ 2345635 w 3985592"/>
              <a:gd name="connsiteY12" fmla="*/ 1044721 h 2555469"/>
              <a:gd name="connsiteX13" fmla="*/ 2236305 w 3985592"/>
              <a:gd name="connsiteY13" fmla="*/ 895634 h 2555469"/>
              <a:gd name="connsiteX14" fmla="*/ 2156792 w 3985592"/>
              <a:gd name="connsiteY14" fmla="*/ 955269 h 2555469"/>
              <a:gd name="connsiteX15" fmla="*/ 2097157 w 3985592"/>
              <a:gd name="connsiteY15" fmla="*/ 925452 h 2555469"/>
              <a:gd name="connsiteX16" fmla="*/ 2057400 w 3985592"/>
              <a:gd name="connsiteY16" fmla="*/ 826060 h 2555469"/>
              <a:gd name="connsiteX17" fmla="*/ 2077279 w 3985592"/>
              <a:gd name="connsiteY17" fmla="*/ 786304 h 2555469"/>
              <a:gd name="connsiteX18" fmla="*/ 2047461 w 3985592"/>
              <a:gd name="connsiteY18" fmla="*/ 726669 h 2555469"/>
              <a:gd name="connsiteX19" fmla="*/ 1868557 w 3985592"/>
              <a:gd name="connsiteY19" fmla="*/ 587521 h 2555469"/>
              <a:gd name="connsiteX20" fmla="*/ 1838739 w 3985592"/>
              <a:gd name="connsiteY20" fmla="*/ 527886 h 2555469"/>
              <a:gd name="connsiteX21" fmla="*/ 1828800 w 3985592"/>
              <a:gd name="connsiteY21" fmla="*/ 458312 h 2555469"/>
              <a:gd name="connsiteX22" fmla="*/ 1709531 w 3985592"/>
              <a:gd name="connsiteY22" fmla="*/ 368860 h 2555469"/>
              <a:gd name="connsiteX23" fmla="*/ 1590261 w 3985592"/>
              <a:gd name="connsiteY23" fmla="*/ 289347 h 2555469"/>
              <a:gd name="connsiteX24" fmla="*/ 1580322 w 3985592"/>
              <a:gd name="connsiteY24" fmla="*/ 199895 h 2555469"/>
              <a:gd name="connsiteX25" fmla="*/ 1560444 w 3985592"/>
              <a:gd name="connsiteY25" fmla="*/ 110443 h 2555469"/>
              <a:gd name="connsiteX26" fmla="*/ 1470992 w 3985592"/>
              <a:gd name="connsiteY26" fmla="*/ 1112 h 2555469"/>
              <a:gd name="connsiteX27" fmla="*/ 1401418 w 3985592"/>
              <a:gd name="connsiteY27" fmla="*/ 60747 h 2555469"/>
              <a:gd name="connsiteX28" fmla="*/ 1182757 w 3985592"/>
              <a:gd name="connsiteY28" fmla="*/ 170078 h 2555469"/>
              <a:gd name="connsiteX29" fmla="*/ 1103244 w 3985592"/>
              <a:gd name="connsiteY29" fmla="*/ 170078 h 2555469"/>
              <a:gd name="connsiteX30" fmla="*/ 1003853 w 3985592"/>
              <a:gd name="connsiteY30" fmla="*/ 239652 h 2555469"/>
              <a:gd name="connsiteX31" fmla="*/ 844826 w 3985592"/>
              <a:gd name="connsiteY31" fmla="*/ 309226 h 2555469"/>
              <a:gd name="connsiteX32" fmla="*/ 725557 w 3985592"/>
              <a:gd name="connsiteY32" fmla="*/ 329104 h 2555469"/>
              <a:gd name="connsiteX33" fmla="*/ 586409 w 3985592"/>
              <a:gd name="connsiteY33" fmla="*/ 388739 h 2555469"/>
              <a:gd name="connsiteX34" fmla="*/ 318053 w 3985592"/>
              <a:gd name="connsiteY34" fmla="*/ 378799 h 2555469"/>
              <a:gd name="connsiteX35" fmla="*/ 89453 w 3985592"/>
              <a:gd name="connsiteY35" fmla="*/ 388739 h 2555469"/>
              <a:gd name="connsiteX36" fmla="*/ 0 w 3985592"/>
              <a:gd name="connsiteY36" fmla="*/ 418556 h 255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85592" h="2555469">
                <a:moveTo>
                  <a:pt x="3985592" y="2555469"/>
                </a:moveTo>
                <a:cubicBezTo>
                  <a:pt x="3947492" y="2548843"/>
                  <a:pt x="3909392" y="2542217"/>
                  <a:pt x="3856383" y="2495834"/>
                </a:cubicBezTo>
                <a:cubicBezTo>
                  <a:pt x="3803374" y="2449451"/>
                  <a:pt x="3747052" y="2341777"/>
                  <a:pt x="3667539" y="2277173"/>
                </a:cubicBezTo>
                <a:cubicBezTo>
                  <a:pt x="3588026" y="2212569"/>
                  <a:pt x="3438940" y="2144651"/>
                  <a:pt x="3379305" y="2108208"/>
                </a:cubicBezTo>
                <a:cubicBezTo>
                  <a:pt x="3319670" y="2071765"/>
                  <a:pt x="3339548" y="2085016"/>
                  <a:pt x="3309731" y="2058512"/>
                </a:cubicBezTo>
                <a:cubicBezTo>
                  <a:pt x="3279914" y="2032008"/>
                  <a:pt x="3230217" y="1992251"/>
                  <a:pt x="3200400" y="1949182"/>
                </a:cubicBezTo>
                <a:cubicBezTo>
                  <a:pt x="3170583" y="1906113"/>
                  <a:pt x="3163956" y="1849791"/>
                  <a:pt x="3130826" y="1800095"/>
                </a:cubicBezTo>
                <a:cubicBezTo>
                  <a:pt x="3097696" y="1750399"/>
                  <a:pt x="3029779" y="1695734"/>
                  <a:pt x="3001618" y="1651008"/>
                </a:cubicBezTo>
                <a:cubicBezTo>
                  <a:pt x="2973457" y="1606282"/>
                  <a:pt x="2986709" y="1566526"/>
                  <a:pt x="2961861" y="1531739"/>
                </a:cubicBezTo>
                <a:cubicBezTo>
                  <a:pt x="2937013" y="1496952"/>
                  <a:pt x="2890631" y="1491982"/>
                  <a:pt x="2852531" y="1442286"/>
                </a:cubicBezTo>
                <a:cubicBezTo>
                  <a:pt x="2814431" y="1392590"/>
                  <a:pt x="2794552" y="1286574"/>
                  <a:pt x="2733261" y="1233565"/>
                </a:cubicBezTo>
                <a:cubicBezTo>
                  <a:pt x="2671970" y="1180556"/>
                  <a:pt x="2549387" y="1155708"/>
                  <a:pt x="2484783" y="1124234"/>
                </a:cubicBezTo>
                <a:cubicBezTo>
                  <a:pt x="2420179" y="1092760"/>
                  <a:pt x="2387048" y="1082821"/>
                  <a:pt x="2345635" y="1044721"/>
                </a:cubicBezTo>
                <a:cubicBezTo>
                  <a:pt x="2304222" y="1006621"/>
                  <a:pt x="2267779" y="910543"/>
                  <a:pt x="2236305" y="895634"/>
                </a:cubicBezTo>
                <a:cubicBezTo>
                  <a:pt x="2204831" y="880725"/>
                  <a:pt x="2179983" y="950299"/>
                  <a:pt x="2156792" y="955269"/>
                </a:cubicBezTo>
                <a:cubicBezTo>
                  <a:pt x="2133601" y="960239"/>
                  <a:pt x="2113722" y="946987"/>
                  <a:pt x="2097157" y="925452"/>
                </a:cubicBezTo>
                <a:cubicBezTo>
                  <a:pt x="2080592" y="903917"/>
                  <a:pt x="2060713" y="849251"/>
                  <a:pt x="2057400" y="826060"/>
                </a:cubicBezTo>
                <a:cubicBezTo>
                  <a:pt x="2054087" y="802869"/>
                  <a:pt x="2078935" y="802869"/>
                  <a:pt x="2077279" y="786304"/>
                </a:cubicBezTo>
                <a:cubicBezTo>
                  <a:pt x="2075623" y="769739"/>
                  <a:pt x="2082248" y="759799"/>
                  <a:pt x="2047461" y="726669"/>
                </a:cubicBezTo>
                <a:cubicBezTo>
                  <a:pt x="2012674" y="693538"/>
                  <a:pt x="1903344" y="620651"/>
                  <a:pt x="1868557" y="587521"/>
                </a:cubicBezTo>
                <a:cubicBezTo>
                  <a:pt x="1833770" y="554390"/>
                  <a:pt x="1845365" y="549421"/>
                  <a:pt x="1838739" y="527886"/>
                </a:cubicBezTo>
                <a:cubicBezTo>
                  <a:pt x="1832113" y="506351"/>
                  <a:pt x="1850335" y="484816"/>
                  <a:pt x="1828800" y="458312"/>
                </a:cubicBezTo>
                <a:cubicBezTo>
                  <a:pt x="1807265" y="431808"/>
                  <a:pt x="1749287" y="397021"/>
                  <a:pt x="1709531" y="368860"/>
                </a:cubicBezTo>
                <a:cubicBezTo>
                  <a:pt x="1669775" y="340699"/>
                  <a:pt x="1611796" y="317508"/>
                  <a:pt x="1590261" y="289347"/>
                </a:cubicBezTo>
                <a:cubicBezTo>
                  <a:pt x="1568726" y="261186"/>
                  <a:pt x="1585291" y="229712"/>
                  <a:pt x="1580322" y="199895"/>
                </a:cubicBezTo>
                <a:cubicBezTo>
                  <a:pt x="1575352" y="170078"/>
                  <a:pt x="1578666" y="143573"/>
                  <a:pt x="1560444" y="110443"/>
                </a:cubicBezTo>
                <a:cubicBezTo>
                  <a:pt x="1542222" y="77312"/>
                  <a:pt x="1497496" y="9395"/>
                  <a:pt x="1470992" y="1112"/>
                </a:cubicBezTo>
                <a:cubicBezTo>
                  <a:pt x="1444488" y="-7171"/>
                  <a:pt x="1449457" y="32586"/>
                  <a:pt x="1401418" y="60747"/>
                </a:cubicBezTo>
                <a:cubicBezTo>
                  <a:pt x="1353379" y="88908"/>
                  <a:pt x="1232453" y="151856"/>
                  <a:pt x="1182757" y="170078"/>
                </a:cubicBezTo>
                <a:cubicBezTo>
                  <a:pt x="1133061" y="188300"/>
                  <a:pt x="1133061" y="158482"/>
                  <a:pt x="1103244" y="170078"/>
                </a:cubicBezTo>
                <a:cubicBezTo>
                  <a:pt x="1073427" y="181674"/>
                  <a:pt x="1046923" y="216461"/>
                  <a:pt x="1003853" y="239652"/>
                </a:cubicBezTo>
                <a:cubicBezTo>
                  <a:pt x="960783" y="262843"/>
                  <a:pt x="891209" y="294317"/>
                  <a:pt x="844826" y="309226"/>
                </a:cubicBezTo>
                <a:cubicBezTo>
                  <a:pt x="798443" y="324135"/>
                  <a:pt x="768626" y="315852"/>
                  <a:pt x="725557" y="329104"/>
                </a:cubicBezTo>
                <a:cubicBezTo>
                  <a:pt x="682487" y="342356"/>
                  <a:pt x="654326" y="380456"/>
                  <a:pt x="586409" y="388739"/>
                </a:cubicBezTo>
                <a:cubicBezTo>
                  <a:pt x="518492" y="397022"/>
                  <a:pt x="400879" y="378799"/>
                  <a:pt x="318053" y="378799"/>
                </a:cubicBezTo>
                <a:cubicBezTo>
                  <a:pt x="235227" y="378799"/>
                  <a:pt x="142462" y="382113"/>
                  <a:pt x="89453" y="388739"/>
                </a:cubicBezTo>
                <a:cubicBezTo>
                  <a:pt x="36444" y="395365"/>
                  <a:pt x="18222" y="406960"/>
                  <a:pt x="0" y="418556"/>
                </a:cubicBezTo>
              </a:path>
            </a:pathLst>
          </a:custGeom>
          <a:ln w="1143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16896" y="5134240"/>
            <a:ext cx="152400" cy="24712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02496" y="4295063"/>
            <a:ext cx="152400" cy="24712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14600" y="3505200"/>
            <a:ext cx="152400" cy="24712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1304" y="2971800"/>
            <a:ext cx="152400" cy="24712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28800" y="2578771"/>
            <a:ext cx="152400" cy="24712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2187"/>
              </p:ext>
            </p:extLst>
          </p:nvPr>
        </p:nvGraphicFramePr>
        <p:xfrm>
          <a:off x="433383" y="1234440"/>
          <a:ext cx="338344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670"/>
                <a:gridCol w="952645"/>
                <a:gridCol w="714485"/>
                <a:gridCol w="952645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Length</a:t>
                      </a:r>
                      <a:endParaRPr lang="ro-RO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Sector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Cost, mil. Euro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nes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39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591-630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31,9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2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1104900" y="2209800"/>
            <a:ext cx="66675" cy="762000"/>
          </a:xfrm>
          <a:prstGeom prst="straightConnector1">
            <a:avLst/>
          </a:prstGeom>
          <a:ln>
            <a:headEnd type="none" w="lg" len="lg"/>
            <a:tailEnd type="stealth" w="lg" len="lg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523670"/>
              </p:ext>
            </p:extLst>
          </p:nvPr>
        </p:nvGraphicFramePr>
        <p:xfrm>
          <a:off x="3962400" y="1909478"/>
          <a:ext cx="35052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26"/>
                <a:gridCol w="945131"/>
                <a:gridCol w="716973"/>
                <a:gridCol w="98627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, 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Sector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Cost, mil. Euro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nes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32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630-662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23,5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2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76757"/>
              </p:ext>
            </p:extLst>
          </p:nvPr>
        </p:nvGraphicFramePr>
        <p:xfrm>
          <a:off x="4191000" y="3156320"/>
          <a:ext cx="35052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26"/>
                <a:gridCol w="945131"/>
                <a:gridCol w="716973"/>
                <a:gridCol w="98627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Sector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Cost, mil. Euro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nes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33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662-695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42,4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76881"/>
              </p:ext>
            </p:extLst>
          </p:nvPr>
        </p:nvGraphicFramePr>
        <p:xfrm>
          <a:off x="381000" y="5401238"/>
          <a:ext cx="36576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78"/>
                <a:gridCol w="986225"/>
                <a:gridCol w="748147"/>
                <a:gridCol w="102915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Length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Sector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km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Cost,</a:t>
                      </a:r>
                    </a:p>
                    <a:p>
                      <a:pPr algn="ctr"/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mil. Euro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err="1" smtClean="0">
                          <a:solidFill>
                            <a:schemeClr val="tx1"/>
                          </a:solidFill>
                        </a:rPr>
                        <a:t>Number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 of l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ro-RO" sz="1200" dirty="0" smtClean="0">
                          <a:solidFill>
                            <a:schemeClr val="tx1"/>
                          </a:solidFill>
                        </a:rPr>
                        <a:t>nes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31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695-724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35,8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2362200" y="2578771"/>
            <a:ext cx="1600200" cy="627008"/>
          </a:xfrm>
          <a:prstGeom prst="straightConnector1">
            <a:avLst/>
          </a:prstGeom>
          <a:ln>
            <a:headEnd type="none" w="lg" len="lg"/>
            <a:tailEnd type="stealth" w="lg" len="lg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352800" y="3780183"/>
            <a:ext cx="819150" cy="258417"/>
          </a:xfrm>
          <a:prstGeom prst="straightConnector1">
            <a:avLst/>
          </a:prstGeom>
          <a:ln>
            <a:headEnd type="none" w="lg" len="lg"/>
            <a:tailEnd type="stealth" w="lg" len="lg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48000" y="4953000"/>
            <a:ext cx="695739" cy="428360"/>
          </a:xfrm>
          <a:prstGeom prst="straightConnector1">
            <a:avLst/>
          </a:prstGeom>
          <a:ln>
            <a:headEnd type="none" w="lg" len="lg"/>
            <a:tailEnd type="stealth" w="lg" len="lg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4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Project technical specification </a:t>
            </a:r>
            <a:endParaRPr lang="en-US" sz="3600" b="1" dirty="0">
              <a:solidFill>
                <a:srgbClr val="003399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003399"/>
                </a:solidFill>
              </a:rPr>
              <a:t>The feasibility study was elaborated by NATHAN associates incorporate;</a:t>
            </a:r>
          </a:p>
          <a:p>
            <a:r>
              <a:rPr lang="en-US" sz="2400" dirty="0" smtClean="0">
                <a:solidFill>
                  <a:srgbClr val="003399"/>
                </a:solidFill>
              </a:rPr>
              <a:t>According with feasibility study Internal </a:t>
            </a:r>
            <a:r>
              <a:rPr lang="en-US" sz="2400" dirty="0">
                <a:solidFill>
                  <a:srgbClr val="003399"/>
                </a:solidFill>
              </a:rPr>
              <a:t>Rate of Return (IRR)</a:t>
            </a:r>
            <a:r>
              <a:rPr lang="en-US" sz="2400" dirty="0" smtClean="0">
                <a:solidFill>
                  <a:srgbClr val="003399"/>
                </a:solidFill>
              </a:rPr>
              <a:t> is 15.6 % </a:t>
            </a:r>
            <a:r>
              <a:rPr lang="en-US" sz="2400" dirty="0">
                <a:solidFill>
                  <a:srgbClr val="003399"/>
                </a:solidFill>
              </a:rPr>
              <a:t>and the project is </a:t>
            </a:r>
            <a:r>
              <a:rPr lang="en-US" sz="2400" dirty="0" smtClean="0">
                <a:solidFill>
                  <a:srgbClr val="003399"/>
                </a:solidFill>
              </a:rPr>
              <a:t>feasible;</a:t>
            </a:r>
          </a:p>
          <a:p>
            <a:r>
              <a:rPr lang="en-US" sz="2400" dirty="0" smtClean="0">
                <a:solidFill>
                  <a:srgbClr val="003399"/>
                </a:solidFill>
              </a:rPr>
              <a:t>Project </a:t>
            </a:r>
            <a:r>
              <a:rPr lang="en-US" sz="2400" dirty="0">
                <a:solidFill>
                  <a:srgbClr val="003399"/>
                </a:solidFill>
              </a:rPr>
              <a:t>documentation </a:t>
            </a:r>
            <a:r>
              <a:rPr lang="en-US" sz="2400" dirty="0" smtClean="0">
                <a:solidFill>
                  <a:srgbClr val="003399"/>
                </a:solidFill>
              </a:rPr>
              <a:t>was </a:t>
            </a:r>
            <a:r>
              <a:rPr lang="en-US" sz="2400" dirty="0">
                <a:solidFill>
                  <a:srgbClr val="003399"/>
                </a:solidFill>
              </a:rPr>
              <a:t>elaborated </a:t>
            </a:r>
            <a:r>
              <a:rPr lang="en-US" sz="2400" dirty="0" smtClean="0">
                <a:solidFill>
                  <a:srgbClr val="003399"/>
                </a:solidFill>
              </a:rPr>
              <a:t>by KOCKS </a:t>
            </a:r>
            <a:r>
              <a:rPr lang="en-US" sz="2400" dirty="0" err="1" smtClean="0">
                <a:solidFill>
                  <a:srgbClr val="003399"/>
                </a:solidFill>
              </a:rPr>
              <a:t>ingenieure</a:t>
            </a:r>
            <a:r>
              <a:rPr lang="en-US" sz="2400" dirty="0" smtClean="0">
                <a:solidFill>
                  <a:srgbClr val="003399"/>
                </a:solidFill>
              </a:rPr>
              <a:t> and </a:t>
            </a:r>
            <a:r>
              <a:rPr lang="en-US" sz="2400" dirty="0" err="1" smtClean="0">
                <a:solidFill>
                  <a:srgbClr val="003399"/>
                </a:solidFill>
              </a:rPr>
              <a:t>Universinj</a:t>
            </a:r>
            <a:r>
              <a:rPr lang="en-US" sz="2400" dirty="0" smtClean="0">
                <a:solidFill>
                  <a:srgbClr val="003399"/>
                </a:solidFill>
              </a:rPr>
              <a:t> SRL in 2012;</a:t>
            </a:r>
            <a:endParaRPr lang="en-US" sz="2400" dirty="0">
              <a:solidFill>
                <a:srgbClr val="003399"/>
              </a:solidFill>
            </a:endParaRPr>
          </a:p>
          <a:p>
            <a:r>
              <a:rPr lang="en-US" sz="2400" dirty="0" smtClean="0">
                <a:solidFill>
                  <a:srgbClr val="003399"/>
                </a:solidFill>
              </a:rPr>
              <a:t>For project implementation </a:t>
            </a:r>
            <a:r>
              <a:rPr lang="en-US" sz="2400" dirty="0">
                <a:solidFill>
                  <a:srgbClr val="003399"/>
                </a:solidFill>
              </a:rPr>
              <a:t>is not </a:t>
            </a:r>
            <a:r>
              <a:rPr lang="en-US" sz="2400" dirty="0" smtClean="0">
                <a:solidFill>
                  <a:srgbClr val="003399"/>
                </a:solidFill>
              </a:rPr>
              <a:t>necessary land allocation;</a:t>
            </a:r>
          </a:p>
          <a:p>
            <a:r>
              <a:rPr lang="en-US" sz="2400" dirty="0">
                <a:solidFill>
                  <a:srgbClr val="003399"/>
                </a:solidFill>
              </a:rPr>
              <a:t>The project is </a:t>
            </a:r>
            <a:r>
              <a:rPr lang="en-US" sz="2400" dirty="0" smtClean="0">
                <a:solidFill>
                  <a:srgbClr val="003399"/>
                </a:solidFill>
              </a:rPr>
              <a:t>included </a:t>
            </a:r>
            <a:r>
              <a:rPr lang="en-US" sz="2400" dirty="0">
                <a:solidFill>
                  <a:srgbClr val="003399"/>
                </a:solidFill>
              </a:rPr>
              <a:t>in the Transport and Logistics Strategy for </a:t>
            </a:r>
            <a:r>
              <a:rPr lang="en-US" sz="2400" dirty="0" smtClean="0">
                <a:solidFill>
                  <a:srgbClr val="003399"/>
                </a:solidFill>
              </a:rPr>
              <a:t>2013-2022 as a </a:t>
            </a:r>
            <a:r>
              <a:rPr lang="en-US" sz="2400" dirty="0">
                <a:solidFill>
                  <a:srgbClr val="003399"/>
                </a:solidFill>
              </a:rPr>
              <a:t>priority </a:t>
            </a:r>
            <a:r>
              <a:rPr lang="en-US" sz="2400" dirty="0" smtClean="0">
                <a:solidFill>
                  <a:srgbClr val="003399"/>
                </a:solidFill>
              </a:rPr>
              <a:t>project;</a:t>
            </a:r>
          </a:p>
          <a:p>
            <a:r>
              <a:rPr lang="en-US" sz="2400" dirty="0" smtClean="0">
                <a:solidFill>
                  <a:srgbClr val="003399"/>
                </a:solidFill>
              </a:rPr>
              <a:t>Rehabilitation of the M14 road </a:t>
            </a:r>
            <a:r>
              <a:rPr lang="en-US" sz="2400" dirty="0">
                <a:solidFill>
                  <a:srgbClr val="003399"/>
                </a:solidFill>
              </a:rPr>
              <a:t>i</a:t>
            </a:r>
            <a:r>
              <a:rPr lang="en-US" sz="2400" dirty="0" smtClean="0">
                <a:solidFill>
                  <a:srgbClr val="003399"/>
                </a:solidFill>
              </a:rPr>
              <a:t>s the priority project for </a:t>
            </a:r>
            <a:r>
              <a:rPr lang="en-US" sz="2400" dirty="0">
                <a:solidFill>
                  <a:srgbClr val="003399"/>
                </a:solidFill>
              </a:rPr>
              <a:t>Eastern </a:t>
            </a:r>
            <a:r>
              <a:rPr lang="en-US" sz="2400" dirty="0" smtClean="0">
                <a:solidFill>
                  <a:srgbClr val="003399"/>
                </a:solidFill>
              </a:rPr>
              <a:t>Partnership</a:t>
            </a:r>
            <a:r>
              <a:rPr lang="en-US" sz="2400" dirty="0" smtClean="0"/>
              <a:t>.</a:t>
            </a:r>
            <a:r>
              <a:rPr lang="ro-RO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86664"/>
            <a:ext cx="838200" cy="3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Desktop\nathan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46" y="1549401"/>
            <a:ext cx="79248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oldova-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eu-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5943601"/>
            <a:ext cx="8610600" cy="838199"/>
          </a:xfrm>
        </p:spPr>
        <p:txBody>
          <a:bodyPr/>
          <a:lstStyle/>
          <a:p>
            <a:r>
              <a:rPr lang="en-US" sz="1600" dirty="0" smtClean="0"/>
              <a:t>Traffic distribution data is taken </a:t>
            </a:r>
            <a:r>
              <a:rPr lang="en-US" sz="1600" dirty="0"/>
              <a:t>from Appendix I-A. Automatic Traffic Counts for </a:t>
            </a:r>
            <a:r>
              <a:rPr lang="en-US" sz="1600" dirty="0" smtClean="0"/>
              <a:t>2009-2011 and </a:t>
            </a:r>
            <a:r>
              <a:rPr lang="en-US" sz="1600" dirty="0"/>
              <a:t>Appendix I-B. Manual Traffic Counts for </a:t>
            </a:r>
            <a:r>
              <a:rPr lang="en-US" sz="1600" dirty="0" smtClean="0"/>
              <a:t>2011 from Technical Report – road sector donned  by                and based on macroscopic computer model.     </a:t>
            </a:r>
            <a:endParaRPr lang="en-US" sz="1600" dirty="0"/>
          </a:p>
        </p:txBody>
      </p:sp>
      <p:pic>
        <p:nvPicPr>
          <p:cNvPr id="5" name="Picture 16" descr="moldova-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eu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42704736"/>
              </p:ext>
            </p:extLst>
          </p:nvPr>
        </p:nvGraphicFramePr>
        <p:xfrm>
          <a:off x="228600" y="914400"/>
          <a:ext cx="86105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8"/>
          <p:cNvSpPr txBox="1">
            <a:spLocks/>
          </p:cNvSpPr>
          <p:nvPr/>
        </p:nvSpPr>
        <p:spPr bwMode="auto">
          <a:xfrm>
            <a:off x="1104900" y="72147"/>
            <a:ext cx="708801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806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6000"/>
                </a:solidFill>
                <a:latin typeface="Arial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Estimated traffic distribution 2012-2032 on M14 </a:t>
            </a:r>
            <a:r>
              <a:rPr lang="en-US" sz="2400" b="1" dirty="0" err="1" smtClean="0">
                <a:solidFill>
                  <a:srgbClr val="003399"/>
                </a:solidFill>
                <a:latin typeface="+mn-lt"/>
              </a:rPr>
              <a:t>Criva-Balti</a:t>
            </a:r>
            <a:r>
              <a:rPr lang="en-US" sz="2400" b="1" dirty="0" smtClean="0">
                <a:solidFill>
                  <a:srgbClr val="003399"/>
                </a:solidFill>
                <a:latin typeface="+mn-lt"/>
              </a:rPr>
              <a:t> sector</a:t>
            </a:r>
            <a:endParaRPr lang="en-US" sz="2400" b="1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479968"/>
            <a:ext cx="838200" cy="3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28600"/>
            <a:ext cx="6953250" cy="838200"/>
          </a:xfrm>
        </p:spPr>
        <p:txBody>
          <a:bodyPr/>
          <a:lstStyle/>
          <a:p>
            <a:r>
              <a:rPr lang="ro-RO" sz="3200" b="1" kern="1200" dirty="0" err="1">
                <a:solidFill>
                  <a:srgbClr val="003399"/>
                </a:solidFill>
              </a:rPr>
              <a:t>Typical</a:t>
            </a:r>
            <a:r>
              <a:rPr lang="ro-RO" sz="3200" b="1" kern="1200" dirty="0">
                <a:solidFill>
                  <a:srgbClr val="003399"/>
                </a:solidFill>
              </a:rPr>
              <a:t> </a:t>
            </a:r>
            <a:r>
              <a:rPr lang="ro-RO" sz="3200" b="1" kern="1200" dirty="0" err="1" smtClean="0">
                <a:solidFill>
                  <a:srgbClr val="003399"/>
                </a:solidFill>
              </a:rPr>
              <a:t>cross-sections</a:t>
            </a:r>
            <a:endParaRPr lang="en-US" sz="3200" b="1" kern="1200" dirty="0">
              <a:solidFill>
                <a:srgbClr val="00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1" y="4038600"/>
            <a:ext cx="7363468" cy="27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 descr="moldova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eu-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2" y="914400"/>
            <a:ext cx="7333917" cy="298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99"/>
                </a:solidFill>
              </a:rPr>
              <a:t>Thank You for Attention</a:t>
            </a:r>
            <a:endParaRPr lang="ru-RU" b="1" dirty="0" smtClean="0">
              <a:solidFill>
                <a:srgbClr val="003399"/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1000" y="4267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600">
              <a:solidFill>
                <a:srgbClr val="003399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77687" y="3610451"/>
            <a:ext cx="8839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99"/>
                </a:solidFill>
              </a:rPr>
              <a:t>Ministry</a:t>
            </a:r>
            <a:r>
              <a:rPr lang="ro-RO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of </a:t>
            </a:r>
            <a:r>
              <a:rPr lang="ro-RO" sz="2800" dirty="0" smtClean="0">
                <a:solidFill>
                  <a:srgbClr val="003399"/>
                </a:solidFill>
              </a:rPr>
              <a:t>Transport</a:t>
            </a:r>
            <a:r>
              <a:rPr lang="en-US" sz="2800" dirty="0" smtClean="0">
                <a:solidFill>
                  <a:srgbClr val="003399"/>
                </a:solidFill>
              </a:rPr>
              <a:t> and Road </a:t>
            </a:r>
            <a:r>
              <a:rPr lang="ro-RO" sz="2800" dirty="0" err="1" smtClean="0">
                <a:solidFill>
                  <a:srgbClr val="003399"/>
                </a:solidFill>
              </a:rPr>
              <a:t>Infrastructur</a:t>
            </a:r>
            <a:r>
              <a:rPr lang="en-US" sz="2800" dirty="0" smtClean="0">
                <a:solidFill>
                  <a:srgbClr val="003399"/>
                </a:solidFill>
              </a:rPr>
              <a:t>e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solidFill>
                  <a:srgbClr val="003399"/>
                </a:solidFill>
              </a:rPr>
              <a:t>Republic of Moldova</a:t>
            </a:r>
          </a:p>
          <a:p>
            <a:pPr eaLnBrk="1" hangingPunct="1">
              <a:spcBef>
                <a:spcPts val="0"/>
              </a:spcBef>
            </a:pPr>
            <a:r>
              <a:rPr lang="ro-RO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e</a:t>
            </a:r>
            <a:r>
              <a:rPr lang="ro-RO" dirty="0" smtClean="0">
                <a:solidFill>
                  <a:srgbClr val="003399"/>
                </a:solidFill>
              </a:rPr>
              <a:t>mail</a:t>
            </a:r>
            <a:r>
              <a:rPr lang="ro-RO" dirty="0">
                <a:solidFill>
                  <a:srgbClr val="003399"/>
                </a:solidFill>
              </a:rPr>
              <a:t>: </a:t>
            </a:r>
            <a:r>
              <a:rPr lang="en-US" dirty="0" smtClean="0">
                <a:solidFill>
                  <a:srgbClr val="003399"/>
                </a:solidFill>
              </a:rPr>
              <a:t>www.</a:t>
            </a:r>
            <a:r>
              <a:rPr lang="ro-RO" dirty="0" err="1" smtClean="0">
                <a:solidFill>
                  <a:srgbClr val="003399"/>
                </a:solidFill>
              </a:rPr>
              <a:t>mtid.gov.md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5" name="Picture 16" descr="moldova-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eu-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0"/>
            <a:ext cx="10858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fic">
  <a:themeElements>
    <a:clrScheme name="Traffic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Traff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ffic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ffic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fic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ffic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ffic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Traffic</Template>
  <TotalTime>6844</TotalTime>
  <Words>360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Traffic</vt:lpstr>
      <vt:lpstr>Proposal for Financing Balti - Criva road sector rehabilitation </vt:lpstr>
      <vt:lpstr>International importance of the M14 Criva – Balti–Chisinau–Tiraspol–Ukrainian border road </vt:lpstr>
      <vt:lpstr>Connection of the national network to the MULTIMODAL CORRIDOR EUROPE - CAUCASUS - ASIA (TRACECA) – (Conference in Brussels, 1993)</vt:lpstr>
      <vt:lpstr>Infrastructure development and improving the connection with European Transportation Networks</vt:lpstr>
      <vt:lpstr>Designed sectors for rehabilitation of M14 road</vt:lpstr>
      <vt:lpstr>Project technical specification </vt:lpstr>
      <vt:lpstr>PowerPoint Presentation</vt:lpstr>
      <vt:lpstr>Typical cross-sections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EURSELS Regine (MOVE)</cp:lastModifiedBy>
  <cp:revision>177</cp:revision>
  <cp:lastPrinted>2013-08-01T09:25:56Z</cp:lastPrinted>
  <dcterms:created xsi:type="dcterms:W3CDTF">2009-05-29T07:15:03Z</dcterms:created>
  <dcterms:modified xsi:type="dcterms:W3CDTF">2017-03-17T10:56:39Z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