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8" r:id="rId2"/>
    <p:sldId id="293" r:id="rId3"/>
    <p:sldId id="296" r:id="rId4"/>
    <p:sldId id="298" r:id="rId5"/>
    <p:sldId id="297" r:id="rId6"/>
    <p:sldId id="299" r:id="rId7"/>
    <p:sldId id="300" r:id="rId8"/>
    <p:sldId id="303" r:id="rId9"/>
    <p:sldId id="301" r:id="rId10"/>
    <p:sldId id="304" r:id="rId11"/>
    <p:sldId id="302" r:id="rId12"/>
    <p:sldId id="305" r:id="rId13"/>
    <p:sldId id="283" r:id="rId14"/>
  </p:sldIdLst>
  <p:sldSz cx="12192000" cy="6858000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К" initials="П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2100" y="-11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7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7BD29-88D8-4C84-8DD4-CB9184C842E2}" type="datetimeFigureOut">
              <a:rPr lang="uk-UA" smtClean="0"/>
              <a:t>17.03.2017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87C63-58D0-456C-8062-4CE2B4E6C7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307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3123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FF4A1-BB70-4822-BB67-28301C8C1CE2}" type="datetimeFigureOut">
              <a:rPr lang="uk-UA" smtClean="0"/>
              <a:t>17.03.2017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71381"/>
            <a:ext cx="789940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96BB0-35E5-4783-9340-0B9ED944B6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5433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313" indent="-204788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defTabSz="455613" eaLnBrk="1" hangingPunct="1"/>
            <a:fld id="{959FACEA-54AF-4CF8-9875-7FE6DD18B87D}" type="slidenum">
              <a:rPr lang="ru-RU" altLang="uk-UA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defTabSz="455613" eaLnBrk="1" hangingPunct="1"/>
              <a:t>1</a:t>
            </a:fld>
            <a:endParaRPr lang="ru-RU" altLang="uk-UA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1763" y="509588"/>
            <a:ext cx="4522787" cy="2543175"/>
          </a:xfrm>
          <a:solidFill>
            <a:srgbClr val="FFFFFF"/>
          </a:solidFill>
          <a:ln/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6964" y="3229793"/>
            <a:ext cx="7891098" cy="30515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uk-U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313" indent="-204788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defTabSz="455613" eaLnBrk="1" hangingPunct="1"/>
            <a:fld id="{959FACEA-54AF-4CF8-9875-7FE6DD18B87D}" type="slidenum">
              <a:rPr lang="ru-RU" altLang="uk-UA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defTabSz="455613" eaLnBrk="1" hangingPunct="1"/>
              <a:t>2</a:t>
            </a:fld>
            <a:endParaRPr lang="ru-RU" altLang="uk-UA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1763" y="509588"/>
            <a:ext cx="4522787" cy="2543175"/>
          </a:xfrm>
          <a:solidFill>
            <a:srgbClr val="FFFFFF"/>
          </a:solidFill>
          <a:ln/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6964" y="3229793"/>
            <a:ext cx="7891098" cy="30515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uk-U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313" indent="-204788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defTabSz="455613" eaLnBrk="1" hangingPunct="1"/>
            <a:fld id="{959FACEA-54AF-4CF8-9875-7FE6DD18B87D}" type="slidenum">
              <a:rPr lang="ru-RU" altLang="uk-UA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defTabSz="455613" eaLnBrk="1" hangingPunct="1"/>
              <a:t>4</a:t>
            </a:fld>
            <a:endParaRPr lang="ru-RU" altLang="uk-UA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1763" y="509588"/>
            <a:ext cx="4522787" cy="2543175"/>
          </a:xfrm>
          <a:solidFill>
            <a:srgbClr val="FFFFFF"/>
          </a:solidFill>
          <a:ln/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6964" y="3229793"/>
            <a:ext cx="7891098" cy="30515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uk-U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313" indent="-204788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defTabSz="455613" eaLnBrk="1" hangingPunct="1"/>
            <a:fld id="{959FACEA-54AF-4CF8-9875-7FE6DD18B87D}" type="slidenum">
              <a:rPr lang="ru-RU" altLang="uk-UA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defTabSz="455613" eaLnBrk="1" hangingPunct="1"/>
              <a:t>6</a:t>
            </a:fld>
            <a:endParaRPr lang="ru-RU" altLang="uk-UA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1763" y="509588"/>
            <a:ext cx="4522787" cy="2543175"/>
          </a:xfrm>
          <a:solidFill>
            <a:srgbClr val="FFFFFF"/>
          </a:solidFill>
          <a:ln/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6964" y="3229793"/>
            <a:ext cx="7891098" cy="30515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uk-U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313" indent="-204788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defTabSz="455613" eaLnBrk="1" hangingPunct="1"/>
            <a:fld id="{959FACEA-54AF-4CF8-9875-7FE6DD18B87D}" type="slidenum">
              <a:rPr lang="ru-RU" altLang="uk-UA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defTabSz="455613" eaLnBrk="1" hangingPunct="1"/>
              <a:t>7</a:t>
            </a:fld>
            <a:endParaRPr lang="ru-RU" altLang="uk-UA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1763" y="509588"/>
            <a:ext cx="4522787" cy="2543175"/>
          </a:xfrm>
          <a:solidFill>
            <a:srgbClr val="FFFFFF"/>
          </a:solidFill>
          <a:ln/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6964" y="3229793"/>
            <a:ext cx="7891098" cy="30515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uk-U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313" indent="-204788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defTabSz="455613" eaLnBrk="1" hangingPunct="1"/>
            <a:fld id="{959FACEA-54AF-4CF8-9875-7FE6DD18B87D}" type="slidenum">
              <a:rPr lang="ru-RU" altLang="uk-UA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defTabSz="455613" eaLnBrk="1" hangingPunct="1"/>
              <a:t>8</a:t>
            </a:fld>
            <a:endParaRPr lang="ru-RU" altLang="uk-UA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1763" y="509588"/>
            <a:ext cx="4522787" cy="2543175"/>
          </a:xfrm>
          <a:solidFill>
            <a:srgbClr val="FFFFFF"/>
          </a:solidFill>
          <a:ln/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6964" y="3229793"/>
            <a:ext cx="7891098" cy="30515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uk-U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313" indent="-204788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defTabSz="455613" eaLnBrk="1" hangingPunct="1"/>
            <a:fld id="{959FACEA-54AF-4CF8-9875-7FE6DD18B87D}" type="slidenum">
              <a:rPr lang="ru-RU" altLang="uk-UA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defTabSz="455613" eaLnBrk="1" hangingPunct="1"/>
              <a:t>9</a:t>
            </a:fld>
            <a:endParaRPr lang="ru-RU" altLang="uk-UA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1763" y="509588"/>
            <a:ext cx="4522787" cy="2543175"/>
          </a:xfrm>
          <a:solidFill>
            <a:srgbClr val="FFFFFF"/>
          </a:solidFill>
          <a:ln/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6964" y="3229793"/>
            <a:ext cx="7891098" cy="30515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uk-U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313" indent="-204788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defTabSz="455613" eaLnBrk="1" hangingPunct="1"/>
            <a:fld id="{959FACEA-54AF-4CF8-9875-7FE6DD18B87D}" type="slidenum">
              <a:rPr lang="ru-RU" altLang="uk-UA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defTabSz="455613" eaLnBrk="1" hangingPunct="1"/>
              <a:t>11</a:t>
            </a:fld>
            <a:endParaRPr lang="ru-RU" altLang="uk-UA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1763" y="509588"/>
            <a:ext cx="4522787" cy="2543175"/>
          </a:xfrm>
          <a:solidFill>
            <a:srgbClr val="FFFFFF"/>
          </a:solidFill>
          <a:ln/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6964" y="3229793"/>
            <a:ext cx="7891098" cy="30515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uk-U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96BB0-35E5-4783-9340-0B9ED944B696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549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DC9A8-7EB7-4809-9826-7C361CFE4A65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A97E-203C-4C3A-90D8-653E772B6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83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DC9A8-7EB7-4809-9826-7C361CFE4A65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A97E-203C-4C3A-90D8-653E772B6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792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DC9A8-7EB7-4809-9826-7C361CFE4A65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A97E-203C-4C3A-90D8-653E772B6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39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DC9A8-7EB7-4809-9826-7C361CFE4A65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A97E-203C-4C3A-90D8-653E772B6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16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DC9A8-7EB7-4809-9826-7C361CFE4A65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A97E-203C-4C3A-90D8-653E772B6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929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DC9A8-7EB7-4809-9826-7C361CFE4A65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A97E-203C-4C3A-90D8-653E772B6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29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DC9A8-7EB7-4809-9826-7C361CFE4A65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A97E-203C-4C3A-90D8-653E772B6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62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DC9A8-7EB7-4809-9826-7C361CFE4A65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A97E-203C-4C3A-90D8-653E772B6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47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DC9A8-7EB7-4809-9826-7C361CFE4A65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A97E-203C-4C3A-90D8-653E772B6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DC9A8-7EB7-4809-9826-7C361CFE4A65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A97E-203C-4C3A-90D8-653E772B6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DC9A8-7EB7-4809-9826-7C361CFE4A65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A97E-203C-4C3A-90D8-653E772B6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73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DC9A8-7EB7-4809-9826-7C361CFE4A65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0A97E-203C-4C3A-90D8-653E772B6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7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693506" y="1899118"/>
            <a:ext cx="1087141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78" tIns="46788" rIns="89978" bIns="46788"/>
          <a:lstStyle>
            <a:lvl1pPr marL="342900" indent="-3413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ts val="1888"/>
              </a:lnSpc>
              <a:spcBef>
                <a:spcPts val="800"/>
              </a:spcBef>
              <a:buSzPct val="100000"/>
            </a:pPr>
            <a:endParaRPr lang="uk-UA" altLang="uk-UA" sz="2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800"/>
              </a:spcBef>
            </a:pPr>
            <a:r>
              <a:rPr 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Priority Infrastructure Road Projects in Ukraine </a:t>
            </a:r>
            <a:r>
              <a:rPr lang="uk-UA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uk-UA" altLang="uk-UA" sz="7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400683" y="269491"/>
            <a:ext cx="10164233" cy="7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78" tIns="46788" rIns="89978" bIns="46788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State Road Agency of Ukraine</a:t>
            </a:r>
            <a:r>
              <a:rPr lang="ru-RU" alt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uk-UA" sz="4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4987355" y="6195891"/>
            <a:ext cx="259819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Brussels</a:t>
            </a: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</a:rPr>
              <a:t>, 2017</a:t>
            </a:r>
            <a:endParaRPr lang="uk-UA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077" name="Picture 2" descr="https://scontent-fra3-1.xx.fbcdn.net/v/t1.0-1/p200x200/14463149_840069516092967_7795987787294297308_n.png?oh=72d51ab00b96431d9e6acd3469586201&amp;oe=58CF18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" y="0"/>
            <a:ext cx="137138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112838"/>
            <a:ext cx="12192000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491171"/>
      </p:ext>
    </p:extLst>
  </p:cSld>
  <p:clrMapOvr>
    <a:masterClrMapping/>
  </p:clrMapOvr>
  <p:transition spd="slow" advTm="8192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content-fra3-1.xx.fbcdn.net/v/t1.0-1/p200x200/14463149_840069516092967_7795987787294297308_n.png?oh=72d51ab00b96431d9e6acd3469586201&amp;oe=58CF18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" y="0"/>
            <a:ext cx="137138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346637" y="241437"/>
            <a:ext cx="10164233" cy="52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78" tIns="46788" rIns="89978" bIns="46788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Location </a:t>
            </a:r>
            <a:r>
              <a:rPr lang="en-US" alt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of II stage of </a:t>
            </a:r>
            <a:r>
              <a:rPr lang="en-US" alt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prioritization projects</a:t>
            </a:r>
            <a:endParaRPr lang="ru-RU" altLang="uk-UA" sz="28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13841" t="15513" r="15447" b="9777"/>
          <a:stretch/>
        </p:blipFill>
        <p:spPr bwMode="auto">
          <a:xfrm>
            <a:off x="899431" y="1112839"/>
            <a:ext cx="10393137" cy="5745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1112838"/>
            <a:ext cx="12192000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олилиния 5"/>
          <p:cNvSpPr/>
          <p:nvPr/>
        </p:nvSpPr>
        <p:spPr>
          <a:xfrm>
            <a:off x="7179174" y="4148807"/>
            <a:ext cx="876614" cy="400522"/>
          </a:xfrm>
          <a:custGeom>
            <a:avLst/>
            <a:gdLst>
              <a:gd name="connsiteX0" fmla="*/ 876614 w 876614"/>
              <a:gd name="connsiteY0" fmla="*/ 0 h 400522"/>
              <a:gd name="connsiteX1" fmla="*/ 763259 w 876614"/>
              <a:gd name="connsiteY1" fmla="*/ 37785 h 400522"/>
              <a:gd name="connsiteX2" fmla="*/ 634790 w 876614"/>
              <a:gd name="connsiteY2" fmla="*/ 68013 h 400522"/>
              <a:gd name="connsiteX3" fmla="*/ 528991 w 876614"/>
              <a:gd name="connsiteY3" fmla="*/ 113355 h 400522"/>
              <a:gd name="connsiteX4" fmla="*/ 408079 w 876614"/>
              <a:gd name="connsiteY4" fmla="*/ 196482 h 400522"/>
              <a:gd name="connsiteX5" fmla="*/ 294724 w 876614"/>
              <a:gd name="connsiteY5" fmla="*/ 294724 h 400522"/>
              <a:gd name="connsiteX6" fmla="*/ 151140 w 876614"/>
              <a:gd name="connsiteY6" fmla="*/ 355180 h 400522"/>
              <a:gd name="connsiteX7" fmla="*/ 0 w 876614"/>
              <a:gd name="connsiteY7" fmla="*/ 400522 h 400522"/>
              <a:gd name="connsiteX8" fmla="*/ 0 w 876614"/>
              <a:gd name="connsiteY8" fmla="*/ 400522 h 40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614" h="400522">
                <a:moveTo>
                  <a:pt x="876614" y="0"/>
                </a:moveTo>
                <a:cubicBezTo>
                  <a:pt x="840088" y="13225"/>
                  <a:pt x="803563" y="26450"/>
                  <a:pt x="763259" y="37785"/>
                </a:cubicBezTo>
                <a:cubicBezTo>
                  <a:pt x="722955" y="49120"/>
                  <a:pt x="673835" y="55418"/>
                  <a:pt x="634790" y="68013"/>
                </a:cubicBezTo>
                <a:cubicBezTo>
                  <a:pt x="595745" y="80608"/>
                  <a:pt x="566776" y="91944"/>
                  <a:pt x="528991" y="113355"/>
                </a:cubicBezTo>
                <a:cubicBezTo>
                  <a:pt x="491206" y="134767"/>
                  <a:pt x="447123" y="166254"/>
                  <a:pt x="408079" y="196482"/>
                </a:cubicBezTo>
                <a:cubicBezTo>
                  <a:pt x="369035" y="226710"/>
                  <a:pt x="337547" y="268274"/>
                  <a:pt x="294724" y="294724"/>
                </a:cubicBezTo>
                <a:cubicBezTo>
                  <a:pt x="251901" y="321174"/>
                  <a:pt x="200261" y="337547"/>
                  <a:pt x="151140" y="355180"/>
                </a:cubicBezTo>
                <a:cubicBezTo>
                  <a:pt x="102019" y="372813"/>
                  <a:pt x="0" y="400522"/>
                  <a:pt x="0" y="400522"/>
                </a:cubicBezTo>
                <a:lnTo>
                  <a:pt x="0" y="400522"/>
                </a:lnTo>
              </a:path>
            </a:pathLst>
          </a:cu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олилиния 7"/>
          <p:cNvSpPr/>
          <p:nvPr/>
        </p:nvSpPr>
        <p:spPr>
          <a:xfrm>
            <a:off x="7632595" y="3355319"/>
            <a:ext cx="415974" cy="748145"/>
          </a:xfrm>
          <a:custGeom>
            <a:avLst/>
            <a:gdLst>
              <a:gd name="connsiteX0" fmla="*/ 0 w 415974"/>
              <a:gd name="connsiteY0" fmla="*/ 0 h 748145"/>
              <a:gd name="connsiteX1" fmla="*/ 75570 w 415974"/>
              <a:gd name="connsiteY1" fmla="*/ 166255 h 748145"/>
              <a:gd name="connsiteX2" fmla="*/ 226711 w 415974"/>
              <a:gd name="connsiteY2" fmla="*/ 324952 h 748145"/>
              <a:gd name="connsiteX3" fmla="*/ 362737 w 415974"/>
              <a:gd name="connsiteY3" fmla="*/ 468536 h 748145"/>
              <a:gd name="connsiteX4" fmla="*/ 415636 w 415974"/>
              <a:gd name="connsiteY4" fmla="*/ 589448 h 748145"/>
              <a:gd name="connsiteX5" fmla="*/ 385408 w 415974"/>
              <a:gd name="connsiteY5" fmla="*/ 710360 h 748145"/>
              <a:gd name="connsiteX6" fmla="*/ 385408 w 415974"/>
              <a:gd name="connsiteY6" fmla="*/ 748145 h 748145"/>
              <a:gd name="connsiteX7" fmla="*/ 385408 w 415974"/>
              <a:gd name="connsiteY7" fmla="*/ 748145 h 74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974" h="748145">
                <a:moveTo>
                  <a:pt x="0" y="0"/>
                </a:moveTo>
                <a:cubicBezTo>
                  <a:pt x="18892" y="56048"/>
                  <a:pt x="37785" y="112097"/>
                  <a:pt x="75570" y="166255"/>
                </a:cubicBezTo>
                <a:cubicBezTo>
                  <a:pt x="113355" y="220413"/>
                  <a:pt x="226711" y="324952"/>
                  <a:pt x="226711" y="324952"/>
                </a:cubicBezTo>
                <a:cubicBezTo>
                  <a:pt x="274572" y="375332"/>
                  <a:pt x="331250" y="424453"/>
                  <a:pt x="362737" y="468536"/>
                </a:cubicBezTo>
                <a:cubicBezTo>
                  <a:pt x="394224" y="512619"/>
                  <a:pt x="411858" y="549144"/>
                  <a:pt x="415636" y="589448"/>
                </a:cubicBezTo>
                <a:cubicBezTo>
                  <a:pt x="419415" y="629752"/>
                  <a:pt x="390446" y="683911"/>
                  <a:pt x="385408" y="710360"/>
                </a:cubicBezTo>
                <a:cubicBezTo>
                  <a:pt x="380370" y="736809"/>
                  <a:pt x="385408" y="748145"/>
                  <a:pt x="385408" y="748145"/>
                </a:cubicBezTo>
                <a:lnTo>
                  <a:pt x="385408" y="748145"/>
                </a:lnTo>
              </a:path>
            </a:pathLst>
          </a:cu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олилиния 8"/>
          <p:cNvSpPr/>
          <p:nvPr/>
        </p:nvSpPr>
        <p:spPr>
          <a:xfrm>
            <a:off x="5769079" y="2627245"/>
            <a:ext cx="172421" cy="123512"/>
          </a:xfrm>
          <a:custGeom>
            <a:avLst/>
            <a:gdLst>
              <a:gd name="connsiteX0" fmla="*/ 12045 w 172421"/>
              <a:gd name="connsiteY0" fmla="*/ 78170 h 123512"/>
              <a:gd name="connsiteX1" fmla="*/ 4488 w 172421"/>
              <a:gd name="connsiteY1" fmla="*/ 10157 h 123512"/>
              <a:gd name="connsiteX2" fmla="*/ 72501 w 172421"/>
              <a:gd name="connsiteY2" fmla="*/ 2600 h 123512"/>
              <a:gd name="connsiteX3" fmla="*/ 148071 w 172421"/>
              <a:gd name="connsiteY3" fmla="*/ 32828 h 123512"/>
              <a:gd name="connsiteX4" fmla="*/ 170742 w 172421"/>
              <a:gd name="connsiteY4" fmla="*/ 93284 h 123512"/>
              <a:gd name="connsiteX5" fmla="*/ 170742 w 172421"/>
              <a:gd name="connsiteY5" fmla="*/ 123512 h 123512"/>
              <a:gd name="connsiteX6" fmla="*/ 170742 w 172421"/>
              <a:gd name="connsiteY6" fmla="*/ 123512 h 12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421" h="123512">
                <a:moveTo>
                  <a:pt x="12045" y="78170"/>
                </a:moveTo>
                <a:cubicBezTo>
                  <a:pt x="3228" y="50461"/>
                  <a:pt x="-5588" y="22752"/>
                  <a:pt x="4488" y="10157"/>
                </a:cubicBezTo>
                <a:cubicBezTo>
                  <a:pt x="14564" y="-2438"/>
                  <a:pt x="48570" y="-1179"/>
                  <a:pt x="72501" y="2600"/>
                </a:cubicBezTo>
                <a:cubicBezTo>
                  <a:pt x="96432" y="6379"/>
                  <a:pt x="131698" y="17714"/>
                  <a:pt x="148071" y="32828"/>
                </a:cubicBezTo>
                <a:cubicBezTo>
                  <a:pt x="164445" y="47942"/>
                  <a:pt x="166964" y="78170"/>
                  <a:pt x="170742" y="93284"/>
                </a:cubicBezTo>
                <a:cubicBezTo>
                  <a:pt x="174521" y="108398"/>
                  <a:pt x="170742" y="123512"/>
                  <a:pt x="170742" y="123512"/>
                </a:cubicBezTo>
                <a:lnTo>
                  <a:pt x="170742" y="123512"/>
                </a:lnTo>
              </a:path>
            </a:pathLst>
          </a:cu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олилиния 9"/>
          <p:cNvSpPr/>
          <p:nvPr/>
        </p:nvSpPr>
        <p:spPr>
          <a:xfrm>
            <a:off x="5703875" y="5584641"/>
            <a:ext cx="92363" cy="211597"/>
          </a:xfrm>
          <a:custGeom>
            <a:avLst/>
            <a:gdLst>
              <a:gd name="connsiteX0" fmla="*/ 92363 w 92363"/>
              <a:gd name="connsiteY0" fmla="*/ 0 h 211597"/>
              <a:gd name="connsiteX1" fmla="*/ 24350 w 92363"/>
              <a:gd name="connsiteY1" fmla="*/ 83128 h 211597"/>
              <a:gd name="connsiteX2" fmla="*/ 1679 w 92363"/>
              <a:gd name="connsiteY2" fmla="*/ 166255 h 211597"/>
              <a:gd name="connsiteX3" fmla="*/ 1679 w 92363"/>
              <a:gd name="connsiteY3" fmla="*/ 211597 h 211597"/>
              <a:gd name="connsiteX4" fmla="*/ 1679 w 92363"/>
              <a:gd name="connsiteY4" fmla="*/ 211597 h 21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63" h="211597">
                <a:moveTo>
                  <a:pt x="92363" y="0"/>
                </a:moveTo>
                <a:cubicBezTo>
                  <a:pt x="65913" y="27709"/>
                  <a:pt x="39464" y="55419"/>
                  <a:pt x="24350" y="83128"/>
                </a:cubicBezTo>
                <a:cubicBezTo>
                  <a:pt x="9236" y="110837"/>
                  <a:pt x="5457" y="144844"/>
                  <a:pt x="1679" y="166255"/>
                </a:cubicBezTo>
                <a:cubicBezTo>
                  <a:pt x="-2099" y="187666"/>
                  <a:pt x="1679" y="211597"/>
                  <a:pt x="1679" y="211597"/>
                </a:cubicBezTo>
                <a:lnTo>
                  <a:pt x="1679" y="211597"/>
                </a:lnTo>
              </a:path>
            </a:pathLst>
          </a:cu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олилиния 10"/>
          <p:cNvSpPr/>
          <p:nvPr/>
        </p:nvSpPr>
        <p:spPr>
          <a:xfrm>
            <a:off x="1428278" y="3974995"/>
            <a:ext cx="204039" cy="208402"/>
          </a:xfrm>
          <a:custGeom>
            <a:avLst/>
            <a:gdLst>
              <a:gd name="connsiteX0" fmla="*/ 0 w 204039"/>
              <a:gd name="connsiteY0" fmla="*/ 0 h 208402"/>
              <a:gd name="connsiteX1" fmla="*/ 45342 w 204039"/>
              <a:gd name="connsiteY1" fmla="*/ 90684 h 208402"/>
              <a:gd name="connsiteX2" fmla="*/ 98241 w 204039"/>
              <a:gd name="connsiteY2" fmla="*/ 158698 h 208402"/>
              <a:gd name="connsiteX3" fmla="*/ 151140 w 204039"/>
              <a:gd name="connsiteY3" fmla="*/ 204040 h 208402"/>
              <a:gd name="connsiteX4" fmla="*/ 166254 w 204039"/>
              <a:gd name="connsiteY4" fmla="*/ 204040 h 208402"/>
              <a:gd name="connsiteX5" fmla="*/ 204039 w 204039"/>
              <a:gd name="connsiteY5" fmla="*/ 181369 h 20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039" h="208402">
                <a:moveTo>
                  <a:pt x="0" y="0"/>
                </a:moveTo>
                <a:cubicBezTo>
                  <a:pt x="14484" y="32117"/>
                  <a:pt x="28969" y="64234"/>
                  <a:pt x="45342" y="90684"/>
                </a:cubicBezTo>
                <a:cubicBezTo>
                  <a:pt x="61715" y="117134"/>
                  <a:pt x="80608" y="139805"/>
                  <a:pt x="98241" y="158698"/>
                </a:cubicBezTo>
                <a:cubicBezTo>
                  <a:pt x="115874" y="177591"/>
                  <a:pt x="139805" y="196483"/>
                  <a:pt x="151140" y="204040"/>
                </a:cubicBezTo>
                <a:cubicBezTo>
                  <a:pt x="162476" y="211597"/>
                  <a:pt x="157438" y="207818"/>
                  <a:pt x="166254" y="204040"/>
                </a:cubicBezTo>
                <a:cubicBezTo>
                  <a:pt x="175070" y="200262"/>
                  <a:pt x="189554" y="190815"/>
                  <a:pt x="204039" y="181369"/>
                </a:cubicBezTo>
              </a:path>
            </a:pathLst>
          </a:cu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олилиния 12"/>
          <p:cNvSpPr/>
          <p:nvPr/>
        </p:nvSpPr>
        <p:spPr>
          <a:xfrm>
            <a:off x="3113494" y="2402407"/>
            <a:ext cx="317395" cy="136753"/>
          </a:xfrm>
          <a:custGeom>
            <a:avLst/>
            <a:gdLst>
              <a:gd name="connsiteX0" fmla="*/ 0 w 317395"/>
              <a:gd name="connsiteY0" fmla="*/ 727 h 136753"/>
              <a:gd name="connsiteX1" fmla="*/ 113356 w 317395"/>
              <a:gd name="connsiteY1" fmla="*/ 727 h 136753"/>
              <a:gd name="connsiteX2" fmla="*/ 166255 w 317395"/>
              <a:gd name="connsiteY2" fmla="*/ 8284 h 136753"/>
              <a:gd name="connsiteX3" fmla="*/ 219154 w 317395"/>
              <a:gd name="connsiteY3" fmla="*/ 46069 h 136753"/>
              <a:gd name="connsiteX4" fmla="*/ 287167 w 317395"/>
              <a:gd name="connsiteY4" fmla="*/ 98968 h 136753"/>
              <a:gd name="connsiteX5" fmla="*/ 317395 w 317395"/>
              <a:gd name="connsiteY5" fmla="*/ 136753 h 136753"/>
              <a:gd name="connsiteX6" fmla="*/ 317395 w 317395"/>
              <a:gd name="connsiteY6" fmla="*/ 136753 h 13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395" h="136753">
                <a:moveTo>
                  <a:pt x="0" y="727"/>
                </a:moveTo>
                <a:cubicBezTo>
                  <a:pt x="42823" y="97"/>
                  <a:pt x="85647" y="-532"/>
                  <a:pt x="113356" y="727"/>
                </a:cubicBezTo>
                <a:cubicBezTo>
                  <a:pt x="141065" y="1986"/>
                  <a:pt x="148622" y="727"/>
                  <a:pt x="166255" y="8284"/>
                </a:cubicBezTo>
                <a:cubicBezTo>
                  <a:pt x="183888" y="15841"/>
                  <a:pt x="199002" y="30955"/>
                  <a:pt x="219154" y="46069"/>
                </a:cubicBezTo>
                <a:cubicBezTo>
                  <a:pt x="239306" y="61183"/>
                  <a:pt x="270794" y="83854"/>
                  <a:pt x="287167" y="98968"/>
                </a:cubicBezTo>
                <a:cubicBezTo>
                  <a:pt x="303541" y="114082"/>
                  <a:pt x="317395" y="136753"/>
                  <a:pt x="317395" y="136753"/>
                </a:cubicBezTo>
                <a:lnTo>
                  <a:pt x="317395" y="136753"/>
                </a:lnTo>
              </a:path>
            </a:pathLst>
          </a:cu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Выноска 1 (граница и черта) 14"/>
          <p:cNvSpPr/>
          <p:nvPr/>
        </p:nvSpPr>
        <p:spPr>
          <a:xfrm>
            <a:off x="6375855" y="1570012"/>
            <a:ext cx="1812802" cy="1057233"/>
          </a:xfrm>
          <a:prstGeom prst="accentBorderCallout1">
            <a:avLst>
              <a:gd name="adj1" fmla="val 18750"/>
              <a:gd name="adj2" fmla="val -8333"/>
              <a:gd name="adj3" fmla="val 97009"/>
              <a:gd name="adj4" fmla="val -2177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Boryspil</a:t>
            </a:r>
            <a:r>
              <a:rPr lang="en-US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by-pass 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cost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41.4 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mln.EURO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length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5 km; 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type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works: construction; 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design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estimate documentation</a:t>
            </a:r>
            <a:r>
              <a:rPr lang="uk-UA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have to be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developed</a:t>
            </a:r>
            <a:endParaRPr lang="uk-UA" sz="1000" dirty="0"/>
          </a:p>
        </p:txBody>
      </p:sp>
      <p:sp>
        <p:nvSpPr>
          <p:cNvPr id="16" name="Выноска 1 (граница и черта) 15"/>
          <p:cNvSpPr/>
          <p:nvPr/>
        </p:nvSpPr>
        <p:spPr>
          <a:xfrm>
            <a:off x="8616745" y="3729391"/>
            <a:ext cx="2302370" cy="1231614"/>
          </a:xfrm>
          <a:prstGeom prst="accentBorderCallout1">
            <a:avLst>
              <a:gd name="adj1" fmla="val 18750"/>
              <a:gd name="adj2" fmla="val -8333"/>
              <a:gd name="adj3" fmla="val 54295"/>
              <a:gd name="adj4" fmla="val -36746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N-11 </a:t>
            </a:r>
            <a:r>
              <a:rPr lang="en-US" sz="1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Dnipropetrovsk</a:t>
            </a:r>
            <a:r>
              <a:rPr lang="en-US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Mykholaiv</a:t>
            </a:r>
            <a:r>
              <a:rPr lang="en-US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Road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cost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720 </a:t>
            </a:r>
            <a:r>
              <a:rPr lang="en-US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mln.EURO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length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129 km; 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type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works: capital repair and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reconstruction;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design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estimate documentation</a:t>
            </a:r>
            <a:r>
              <a:rPr lang="uk-UA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have to be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developed</a:t>
            </a:r>
            <a:endParaRPr lang="uk-UA" sz="1000" dirty="0"/>
          </a:p>
        </p:txBody>
      </p:sp>
      <p:sp>
        <p:nvSpPr>
          <p:cNvPr id="17" name="Выноска 1 (граница и черта) 16"/>
          <p:cNvSpPr/>
          <p:nvPr/>
        </p:nvSpPr>
        <p:spPr>
          <a:xfrm>
            <a:off x="8548253" y="2306473"/>
            <a:ext cx="2370861" cy="1228800"/>
          </a:xfrm>
          <a:prstGeom prst="accentBorderCallout1">
            <a:avLst>
              <a:gd name="adj1" fmla="val 18750"/>
              <a:gd name="adj2" fmla="val -8333"/>
              <a:gd name="adj3" fmla="val 104725"/>
              <a:gd name="adj4" fmla="val -27396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R-52 </a:t>
            </a:r>
            <a:r>
              <a:rPr lang="en-US" sz="1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Dnipropetrovsk</a:t>
            </a:r>
            <a:r>
              <a:rPr lang="en-US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Tsarytchanka</a:t>
            </a:r>
            <a:r>
              <a:rPr lang="en-US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Kobeliaky</a:t>
            </a:r>
            <a:r>
              <a:rPr lang="en-US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Reshetylivka</a:t>
            </a:r>
            <a:r>
              <a:rPr lang="en-US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cost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354.5 </a:t>
            </a:r>
            <a:r>
              <a:rPr lang="en-US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mln.EURO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length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137 km; 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type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works: reconstruction and construction; 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design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estimate documentation</a:t>
            </a:r>
            <a:r>
              <a:rPr lang="uk-UA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under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development</a:t>
            </a:r>
            <a:endParaRPr lang="uk-UA" sz="1000" dirty="0"/>
          </a:p>
        </p:txBody>
      </p:sp>
      <p:sp>
        <p:nvSpPr>
          <p:cNvPr id="18" name="Выноска 1 (граница и черта) 17"/>
          <p:cNvSpPr/>
          <p:nvPr/>
        </p:nvSpPr>
        <p:spPr>
          <a:xfrm flipH="1">
            <a:off x="687645" y="1431635"/>
            <a:ext cx="2120416" cy="1195609"/>
          </a:xfrm>
          <a:prstGeom prst="accentBorderCallout1">
            <a:avLst>
              <a:gd name="adj1" fmla="val 18750"/>
              <a:gd name="adj2" fmla="val -8333"/>
              <a:gd name="adj3" fmla="val 76886"/>
              <a:gd name="adj4" fmla="val -2384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89">
              <a:buSzPct val="100000"/>
              <a:defRPr/>
            </a:pPr>
            <a:r>
              <a:rPr lang="en-US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M-19 </a:t>
            </a:r>
            <a:r>
              <a:rPr lang="en-US" sz="1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Domanovo</a:t>
            </a:r>
            <a:r>
              <a:rPr lang="en-US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Kovel</a:t>
            </a:r>
            <a:r>
              <a:rPr lang="en-US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Chernivtsi</a:t>
            </a:r>
            <a:r>
              <a:rPr lang="en-US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Terebleche</a:t>
            </a:r>
            <a:r>
              <a:rPr lang="en-US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N-22 </a:t>
            </a:r>
            <a:r>
              <a:rPr lang="en-US" sz="1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Ustylug</a:t>
            </a:r>
            <a:r>
              <a:rPr lang="en-US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Lutsk – </a:t>
            </a:r>
            <a:r>
              <a:rPr lang="en-US" sz="1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Rivne</a:t>
            </a:r>
            <a:r>
              <a:rPr lang="en-US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7089">
              <a:buSzPct val="100000"/>
              <a:defRPr/>
            </a:pP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cost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120.7 </a:t>
            </a:r>
            <a:r>
              <a:rPr lang="en-US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mln.EURO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7089">
              <a:buSzPct val="100000"/>
              <a:defRPr/>
            </a:pP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length:140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km; 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7089">
              <a:buSzPct val="100000"/>
              <a:defRPr/>
            </a:pP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type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works: capital repair; 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7089">
              <a:buSzPct val="100000"/>
              <a:defRPr/>
            </a:pP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design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estimate documentation</a:t>
            </a:r>
            <a:r>
              <a:rPr lang="uk-UA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have to be developed</a:t>
            </a:r>
            <a:endParaRPr lang="uk-UA" sz="1000" dirty="0"/>
          </a:p>
        </p:txBody>
      </p:sp>
      <p:sp>
        <p:nvSpPr>
          <p:cNvPr id="19" name="Выноска 1 (граница и черта) 18"/>
          <p:cNvSpPr/>
          <p:nvPr/>
        </p:nvSpPr>
        <p:spPr>
          <a:xfrm>
            <a:off x="6428752" y="5104263"/>
            <a:ext cx="1923677" cy="1228298"/>
          </a:xfrm>
          <a:prstGeom prst="accentBorderCallout1">
            <a:avLst>
              <a:gd name="adj1" fmla="val 18750"/>
              <a:gd name="adj2" fmla="val -8333"/>
              <a:gd name="adj3" fmla="val 47476"/>
              <a:gd name="adj4" fmla="val -3105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M-27 </a:t>
            </a:r>
            <a:r>
              <a:rPr lang="en-US" sz="1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Odesa</a:t>
            </a:r>
            <a:r>
              <a:rPr lang="en-US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Ilichivsk</a:t>
            </a:r>
            <a:r>
              <a:rPr lang="en-US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cost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29 </a:t>
            </a:r>
            <a:r>
              <a:rPr lang="en-US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mln.EURO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length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14 km; 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type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works: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reconstruction;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design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estimate documentation</a:t>
            </a:r>
            <a:r>
              <a:rPr lang="uk-UA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have to be developed</a:t>
            </a:r>
            <a:endParaRPr lang="uk-UA" sz="1000" dirty="0"/>
          </a:p>
        </p:txBody>
      </p:sp>
      <p:sp>
        <p:nvSpPr>
          <p:cNvPr id="20" name="Выноска 1 (граница и черта) 19"/>
          <p:cNvSpPr/>
          <p:nvPr/>
        </p:nvSpPr>
        <p:spPr>
          <a:xfrm>
            <a:off x="2215466" y="3535272"/>
            <a:ext cx="2015340" cy="1255881"/>
          </a:xfrm>
          <a:prstGeom prst="accentBorderCallout1">
            <a:avLst>
              <a:gd name="adj1" fmla="val 18750"/>
              <a:gd name="adj2" fmla="val -8333"/>
              <a:gd name="adj3" fmla="val 39511"/>
              <a:gd name="adj4" fmla="val -3293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M-06 </a:t>
            </a:r>
            <a:r>
              <a:rPr lang="en-US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Kyiv- Chop Road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cost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55.2 </a:t>
            </a:r>
            <a:r>
              <a:rPr lang="en-US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mln.EURO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length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30 km; 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type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works: capital repair and reconstruction; 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design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estimate documentation</a:t>
            </a:r>
            <a:r>
              <a:rPr lang="uk-UA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have to be developed</a:t>
            </a:r>
            <a:endParaRPr lang="uk-UA" sz="1000" dirty="0"/>
          </a:p>
          <a:p>
            <a:pPr algn="ctr"/>
            <a:endParaRPr lang="uk-UA" sz="1000" dirty="0"/>
          </a:p>
        </p:txBody>
      </p:sp>
    </p:spTree>
    <p:extLst>
      <p:ext uri="{BB962C8B-B14F-4D97-AF65-F5344CB8AC3E}">
        <p14:creationId xmlns:p14="http://schemas.microsoft.com/office/powerpoint/2010/main" val="4197538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245660" y="1569496"/>
            <a:ext cx="11586949" cy="474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78" tIns="46788" rIns="89978" bIns="46788"/>
          <a:lstStyle>
            <a:lvl1pPr marL="342900" indent="-3413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indent="-342900" algn="just" eaLnBrk="1" hangingPunct="1">
              <a:buSzPct val="100000"/>
              <a:buFont typeface="+mj-lt"/>
              <a:buAutoNum type="arabicPeriod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Reconstruction to category-1 4 lane international road M-07 / E373 Kyiv -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Kovel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Yagodyn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cost: 63.06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mln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EURO;</a:t>
            </a:r>
          </a:p>
          <a:p>
            <a:pPr indent="-342900" algn="just" eaLnBrk="1" hangingPunct="1">
              <a:buSzPct val="100000"/>
              <a:buFont typeface="+mj-lt"/>
              <a:buAutoNum type="arabicPeriod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 eaLnBrk="1" hangingPunct="1">
              <a:buSzPct val="100000"/>
              <a:buFont typeface="+mj-lt"/>
              <a:buAutoNum type="arabicPeriod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Construction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an overpass at km 522 + 250 international road M-06 / E40 Kyiv – Chop,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Lviv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region, cost: 3.5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mln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EURO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-342900" algn="just" eaLnBrk="1" hangingPunct="1">
              <a:buSzPct val="100000"/>
              <a:buFont typeface="+mj-lt"/>
              <a:buAutoNum type="arabicPeriod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 eaLnBrk="1" hangingPunct="1">
              <a:buSzPct val="100000"/>
              <a:buFont typeface="+mj-lt"/>
              <a:buAutoNum type="arabicPeriod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Construction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overpasses across railway tracks at km 618 + 500 and 618 + 900 international highway M-06 / E50 Kyiv - Chop,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Lviv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region, cost: 5.8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mln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EURO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-342900" algn="just" eaLnBrk="1" hangingPunct="1">
              <a:buSzPct val="100000"/>
              <a:buFont typeface="+mj-lt"/>
              <a:buAutoNum type="arabicPeriod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 eaLnBrk="1" hangingPunct="1">
              <a:buSzPct val="100000"/>
              <a:buFont typeface="+mj-lt"/>
              <a:buAutoNum type="arabicPeriod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Construction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M06/M19 multi level road interchange,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Rivne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region, cost: 10.3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mln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EURO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-342900" algn="just" eaLnBrk="1" hangingPunct="1">
              <a:buSzPct val="100000"/>
              <a:buFont typeface="+mj-lt"/>
              <a:buAutoNum type="arabicPeriod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 eaLnBrk="1" hangingPunct="1">
              <a:buSzPct val="100000"/>
              <a:buFont typeface="+mj-lt"/>
              <a:buAutoNum type="arabicPeriod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Construction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M06/M12 road interchange overpass at km 609+700 at the intersection of international highways M-06 / E40 Kyiv – Chop and M-12 / E50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Stryi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Ternopil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Kirovograd -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Znamenka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Lviv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region, cost: 9.5 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mln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EURO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-342900" algn="just" eaLnBrk="1" hangingPunct="1">
              <a:buSzPct val="100000"/>
              <a:buFont typeface="+mj-lt"/>
              <a:buAutoNum type="arabicPeriod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 eaLnBrk="1" hangingPunct="1">
              <a:buSzPct val="100000"/>
              <a:buFont typeface="+mj-lt"/>
              <a:buAutoNum type="arabicPeriod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Construction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overpass across railway at km 213 + 950 international road M-19 / E85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Domanovo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Kovel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Chernivtsi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Terebleche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Dubno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Rivne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region, cost: 4.95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mln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EURO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-342900" algn="just" eaLnBrk="1" hangingPunct="1">
              <a:buSzPct val="100000"/>
              <a:buFont typeface="+mj-lt"/>
              <a:buAutoNum type="arabicPeriod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 eaLnBrk="1" hangingPunct="1">
              <a:buSzPct val="100000"/>
              <a:buFont typeface="+mj-lt"/>
              <a:buAutoNum type="arabicPeriod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Construction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overpass across railway at km 64+339 road of national importance N-02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Lviv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Ternopil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Lviv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region,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cost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4.95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mln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EURO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hangingPunct="1">
              <a:buSzPct val="100000"/>
              <a:buFont typeface="+mj-lt"/>
              <a:buAutoNum type="arabicPeriod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hangingPunct="1">
              <a:buSzPct val="100000"/>
              <a:buFont typeface="+mj-lt"/>
              <a:buAutoNum type="arabicPeriod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hangingPunct="1">
              <a:buSzPct val="100000"/>
              <a:buFont typeface="+mj-lt"/>
              <a:buAutoNum type="arabicPeriod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399940" y="110808"/>
            <a:ext cx="10164233" cy="83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78" tIns="46788" rIns="89978" bIns="46788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uk-U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Priority infrastructure road projects for IFS’ financing </a:t>
            </a:r>
            <a:br>
              <a:rPr lang="en-US" altLang="uk-U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uk-U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(III stage of prioritization) or other source of funds (TA) </a:t>
            </a:r>
            <a:r>
              <a:rPr lang="en-US" alt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marked with yellow spots </a:t>
            </a:r>
            <a:endParaRPr lang="ru-RU" alt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2" descr="https://scontent-fra3-1.xx.fbcdn.net/v/t1.0-1/p200x200/14463149_840069516092967_7795987787294297308_n.png?oh=72d51ab00b96431d9e6acd3469586201&amp;oe=58CF18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" y="0"/>
            <a:ext cx="137138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112838"/>
            <a:ext cx="12192000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773418"/>
      </p:ext>
    </p:extLst>
  </p:cSld>
  <p:clrMapOvr>
    <a:masterClrMapping/>
  </p:clrMapOvr>
  <p:transition spd="slow" advTm="8192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 rotWithShape="1">
          <a:blip r:embed="rId2"/>
          <a:srcRect l="13841" t="15513" r="15447" b="9777"/>
          <a:stretch/>
        </p:blipFill>
        <p:spPr bwMode="auto">
          <a:xfrm>
            <a:off x="1257248" y="1112838"/>
            <a:ext cx="9858375" cy="53689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1899371" y="2167356"/>
            <a:ext cx="1074650" cy="1552726"/>
            <a:chOff x="1899371" y="2167356"/>
            <a:chExt cx="1074650" cy="1552726"/>
          </a:xfrm>
        </p:grpSpPr>
        <p:sp>
          <p:nvSpPr>
            <p:cNvPr id="2" name="Овал 1"/>
            <p:cNvSpPr/>
            <p:nvPr/>
          </p:nvSpPr>
          <p:spPr>
            <a:xfrm>
              <a:off x="2158732" y="2917599"/>
              <a:ext cx="229046" cy="185738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uk-UA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Овал 2"/>
            <p:cNvSpPr/>
            <p:nvPr/>
          </p:nvSpPr>
          <p:spPr>
            <a:xfrm>
              <a:off x="2468301" y="3025716"/>
              <a:ext cx="229046" cy="185738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uk-UA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2125406" y="3341340"/>
              <a:ext cx="229046" cy="185738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uk-UA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1899371" y="3534344"/>
              <a:ext cx="229046" cy="185738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uk-UA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2284945" y="3473335"/>
              <a:ext cx="229046" cy="185738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uk-UA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2566246" y="2167356"/>
              <a:ext cx="229046" cy="185738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uk-UA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2744975" y="2284718"/>
              <a:ext cx="229046" cy="185738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uk-UA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2044209" y="3010468"/>
              <a:ext cx="229046" cy="185738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uk-UA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2" descr="https://scontent-fra3-1.xx.fbcdn.net/v/t1.0-1/p200x200/14463149_840069516092967_7795987787294297308_n.png?oh=72d51ab00b96431d9e6acd3469586201&amp;oe=58CF18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" y="0"/>
            <a:ext cx="137138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1112838"/>
            <a:ext cx="12192000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373335" y="292753"/>
            <a:ext cx="10164233" cy="46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78" tIns="46788" rIns="89978" bIns="46788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uk-U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Location of </a:t>
            </a:r>
            <a:r>
              <a:rPr lang="en-US" altLang="uk-U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altLang="uk-U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altLang="uk-U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altLang="uk-U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stage of prioritization </a:t>
            </a:r>
            <a:r>
              <a:rPr lang="en-US" altLang="uk-U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projects</a:t>
            </a:r>
            <a:endParaRPr lang="ru-RU" altLang="uk-UA" sz="24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704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24025" y="1250046"/>
            <a:ext cx="101931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THANK YOU FOR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YOUR </a:t>
            </a:r>
          </a:p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ATTENTION</a:t>
            </a:r>
          </a:p>
          <a:p>
            <a:pPr algn="ctr"/>
            <a:endParaRPr lang="en-US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ANNA YURCHENKO 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Deputy Director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Department for Strategy and Coordination Work 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+38 044 287 74 08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loans@ukravtodor.gov.ua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State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Road Agency of Ukraine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endParaRPr lang="uk-UA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pic>
        <p:nvPicPr>
          <p:cNvPr id="3" name="Picture 2" descr="https://scontent-fra3-1.xx.fbcdn.net/v/t1.0-1/p200x200/14463149_840069516092967_7795987787294297308_n.png?oh=72d51ab00b96431d9e6acd3469586201&amp;oe=58CF18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" y="0"/>
            <a:ext cx="137138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0" y="1112838"/>
            <a:ext cx="12192000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87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400683" y="269491"/>
            <a:ext cx="10164233" cy="7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78" tIns="46788" rIns="89978" bIns="46788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TEN-T </a:t>
            </a:r>
            <a:r>
              <a:rPr lang="en-US" altLang="uk-U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etwork</a:t>
            </a:r>
            <a:r>
              <a:rPr lang="ru-RU" alt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uk-UA" sz="4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2" descr="https://scontent-fra3-1.xx.fbcdn.net/v/t1.0-1/p200x200/14463149_840069516092967_7795987787294297308_n.png?oh=72d51ab00b96431d9e6acd3469586201&amp;oe=58CF18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" y="0"/>
            <a:ext cx="137138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112838"/>
            <a:ext cx="12192000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3052822" y="1212261"/>
            <a:ext cx="7289800" cy="5348514"/>
            <a:chOff x="6108700" y="904092"/>
            <a:chExt cx="6083300" cy="534851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700" y="904092"/>
              <a:ext cx="6083300" cy="5348514"/>
            </a:xfrm>
            <a:prstGeom prst="rect">
              <a:avLst/>
            </a:prstGeom>
          </p:spPr>
        </p:pic>
        <p:sp>
          <p:nvSpPr>
            <p:cNvPr id="8" name="Овал 7"/>
            <p:cNvSpPr/>
            <p:nvPr/>
          </p:nvSpPr>
          <p:spPr>
            <a:xfrm>
              <a:off x="6946655" y="2957303"/>
              <a:ext cx="191138" cy="185738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uk-UA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6799414" y="2888037"/>
              <a:ext cx="191138" cy="185738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uk-UA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6418805" y="4161198"/>
              <a:ext cx="191138" cy="185738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3</a:t>
              </a:r>
              <a:endParaRPr lang="uk-UA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6946655" y="3483278"/>
              <a:ext cx="191138" cy="185738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uk-UA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6635271" y="3937482"/>
              <a:ext cx="191138" cy="185738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5</a:t>
              </a:r>
              <a:endParaRPr lang="uk-UA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7304644" y="3392385"/>
              <a:ext cx="191138" cy="185738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6</a:t>
              </a:r>
              <a:endParaRPr lang="uk-UA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6851086" y="3975460"/>
              <a:ext cx="191138" cy="185738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7</a:t>
              </a:r>
              <a:endParaRPr lang="uk-UA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Овал 20"/>
          <p:cNvSpPr/>
          <p:nvPr/>
        </p:nvSpPr>
        <p:spPr>
          <a:xfrm>
            <a:off x="6482799" y="3682977"/>
            <a:ext cx="214923" cy="201339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uk-UA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976923" y="3989908"/>
            <a:ext cx="214923" cy="201339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uk-UA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4321909" y="4191247"/>
            <a:ext cx="1058984" cy="594089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5551633" y="4312481"/>
            <a:ext cx="0" cy="372187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666156" y="4942768"/>
            <a:ext cx="617413" cy="316986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5437110" y="4757030"/>
            <a:ext cx="229046" cy="18573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</a:rPr>
              <a:t>1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230392" y="3843645"/>
            <a:ext cx="229046" cy="18573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</a:rPr>
              <a:t>2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697722" y="3180871"/>
            <a:ext cx="229046" cy="18573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Овал 32"/>
          <p:cNvSpPr/>
          <p:nvPr/>
        </p:nvSpPr>
        <p:spPr>
          <a:xfrm>
            <a:off x="6333695" y="4219612"/>
            <a:ext cx="229046" cy="18573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</a:rPr>
              <a:t>4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7913014" y="4446772"/>
            <a:ext cx="214923" cy="201339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7" name="Овал 36"/>
          <p:cNvSpPr/>
          <p:nvPr/>
        </p:nvSpPr>
        <p:spPr>
          <a:xfrm>
            <a:off x="7811072" y="4583997"/>
            <a:ext cx="214923" cy="201339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uk-UA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4296651" y="3491494"/>
            <a:ext cx="214923" cy="201339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9" name="Овал 38"/>
          <p:cNvSpPr/>
          <p:nvPr/>
        </p:nvSpPr>
        <p:spPr>
          <a:xfrm>
            <a:off x="3942445" y="3828044"/>
            <a:ext cx="214923" cy="201339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uk-UA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6283569" y="5543597"/>
            <a:ext cx="214923" cy="201339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uk-UA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561082"/>
      </p:ext>
    </p:extLst>
  </p:cSld>
  <p:clrMapOvr>
    <a:masterClrMapping/>
  </p:clrMapOvr>
  <p:transition spd="slow" advTm="8192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13841" t="15513" r="15447" b="9777"/>
          <a:stretch/>
        </p:blipFill>
        <p:spPr bwMode="auto">
          <a:xfrm>
            <a:off x="1257299" y="1112838"/>
            <a:ext cx="9858375" cy="53689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 descr="https://scontent-fra3-1.xx.fbcdn.net/v/t1.0-1/p200x200/14463149_840069516092967_7795987787294297308_n.png?oh=72d51ab00b96431d9e6acd3469586201&amp;oe=58CF18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" y="0"/>
            <a:ext cx="137138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1112838"/>
            <a:ext cx="12192000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00683" y="269491"/>
            <a:ext cx="10164233" cy="7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78" tIns="46788" rIns="89978" bIns="46788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Ukraine map</a:t>
            </a:r>
            <a:r>
              <a:rPr lang="ru-RU" alt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uk-UA" sz="4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5575180" y="1397000"/>
            <a:ext cx="592345" cy="3898900"/>
          </a:xfrm>
          <a:custGeom>
            <a:avLst/>
            <a:gdLst>
              <a:gd name="connsiteX0" fmla="*/ 450970 w 592345"/>
              <a:gd name="connsiteY0" fmla="*/ 0 h 3898900"/>
              <a:gd name="connsiteX1" fmla="*/ 546220 w 592345"/>
              <a:gd name="connsiteY1" fmla="*/ 273050 h 3898900"/>
              <a:gd name="connsiteX2" fmla="*/ 558920 w 592345"/>
              <a:gd name="connsiteY2" fmla="*/ 495300 h 3898900"/>
              <a:gd name="connsiteX3" fmla="*/ 590670 w 592345"/>
              <a:gd name="connsiteY3" fmla="*/ 546100 h 3898900"/>
              <a:gd name="connsiteX4" fmla="*/ 501770 w 592345"/>
              <a:gd name="connsiteY4" fmla="*/ 812800 h 3898900"/>
              <a:gd name="connsiteX5" fmla="*/ 381120 w 592345"/>
              <a:gd name="connsiteY5" fmla="*/ 1073150 h 3898900"/>
              <a:gd name="connsiteX6" fmla="*/ 247770 w 592345"/>
              <a:gd name="connsiteY6" fmla="*/ 1168400 h 3898900"/>
              <a:gd name="connsiteX7" fmla="*/ 89020 w 592345"/>
              <a:gd name="connsiteY7" fmla="*/ 1320800 h 3898900"/>
              <a:gd name="connsiteX8" fmla="*/ 50920 w 592345"/>
              <a:gd name="connsiteY8" fmla="*/ 1524000 h 3898900"/>
              <a:gd name="connsiteX9" fmla="*/ 44570 w 592345"/>
              <a:gd name="connsiteY9" fmla="*/ 1822450 h 3898900"/>
              <a:gd name="connsiteX10" fmla="*/ 120 w 592345"/>
              <a:gd name="connsiteY10" fmla="*/ 2032000 h 3898900"/>
              <a:gd name="connsiteX11" fmla="*/ 31870 w 592345"/>
              <a:gd name="connsiteY11" fmla="*/ 2101850 h 3898900"/>
              <a:gd name="connsiteX12" fmla="*/ 44570 w 592345"/>
              <a:gd name="connsiteY12" fmla="*/ 2184400 h 3898900"/>
              <a:gd name="connsiteX13" fmla="*/ 69970 w 592345"/>
              <a:gd name="connsiteY13" fmla="*/ 2235200 h 3898900"/>
              <a:gd name="connsiteX14" fmla="*/ 89020 w 592345"/>
              <a:gd name="connsiteY14" fmla="*/ 2349500 h 3898900"/>
              <a:gd name="connsiteX15" fmla="*/ 76320 w 592345"/>
              <a:gd name="connsiteY15" fmla="*/ 2501900 h 3898900"/>
              <a:gd name="connsiteX16" fmla="*/ 95370 w 592345"/>
              <a:gd name="connsiteY16" fmla="*/ 2686050 h 3898900"/>
              <a:gd name="connsiteX17" fmla="*/ 101720 w 592345"/>
              <a:gd name="connsiteY17" fmla="*/ 2927350 h 3898900"/>
              <a:gd name="connsiteX18" fmla="*/ 69970 w 592345"/>
              <a:gd name="connsiteY18" fmla="*/ 3035300 h 3898900"/>
              <a:gd name="connsiteX19" fmla="*/ 114420 w 592345"/>
              <a:gd name="connsiteY19" fmla="*/ 3105150 h 3898900"/>
              <a:gd name="connsiteX20" fmla="*/ 120770 w 592345"/>
              <a:gd name="connsiteY20" fmla="*/ 3263900 h 3898900"/>
              <a:gd name="connsiteX21" fmla="*/ 114420 w 592345"/>
              <a:gd name="connsiteY21" fmla="*/ 3479800 h 3898900"/>
              <a:gd name="connsiteX22" fmla="*/ 114420 w 592345"/>
              <a:gd name="connsiteY22" fmla="*/ 3549650 h 3898900"/>
              <a:gd name="connsiteX23" fmla="*/ 139820 w 592345"/>
              <a:gd name="connsiteY23" fmla="*/ 3632200 h 3898900"/>
              <a:gd name="connsiteX24" fmla="*/ 203320 w 592345"/>
              <a:gd name="connsiteY24" fmla="*/ 3746500 h 3898900"/>
              <a:gd name="connsiteX25" fmla="*/ 298570 w 592345"/>
              <a:gd name="connsiteY25" fmla="*/ 3898900 h 3898900"/>
              <a:gd name="connsiteX26" fmla="*/ 298570 w 592345"/>
              <a:gd name="connsiteY26" fmla="*/ 3898900 h 389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2345" h="3898900">
                <a:moveTo>
                  <a:pt x="450970" y="0"/>
                </a:moveTo>
                <a:cubicBezTo>
                  <a:pt x="489599" y="95250"/>
                  <a:pt x="528228" y="190500"/>
                  <a:pt x="546220" y="273050"/>
                </a:cubicBezTo>
                <a:cubicBezTo>
                  <a:pt x="564212" y="355600"/>
                  <a:pt x="551512" y="449792"/>
                  <a:pt x="558920" y="495300"/>
                </a:cubicBezTo>
                <a:cubicBezTo>
                  <a:pt x="566328" y="540808"/>
                  <a:pt x="600195" y="493183"/>
                  <a:pt x="590670" y="546100"/>
                </a:cubicBezTo>
                <a:cubicBezTo>
                  <a:pt x="581145" y="599017"/>
                  <a:pt x="536695" y="724958"/>
                  <a:pt x="501770" y="812800"/>
                </a:cubicBezTo>
                <a:cubicBezTo>
                  <a:pt x="466845" y="900642"/>
                  <a:pt x="423453" y="1013883"/>
                  <a:pt x="381120" y="1073150"/>
                </a:cubicBezTo>
                <a:cubicBezTo>
                  <a:pt x="338787" y="1132417"/>
                  <a:pt x="296453" y="1127125"/>
                  <a:pt x="247770" y="1168400"/>
                </a:cubicBezTo>
                <a:cubicBezTo>
                  <a:pt x="199087" y="1209675"/>
                  <a:pt x="121828" y="1261533"/>
                  <a:pt x="89020" y="1320800"/>
                </a:cubicBezTo>
                <a:cubicBezTo>
                  <a:pt x="56212" y="1380067"/>
                  <a:pt x="58328" y="1440392"/>
                  <a:pt x="50920" y="1524000"/>
                </a:cubicBezTo>
                <a:cubicBezTo>
                  <a:pt x="43512" y="1607608"/>
                  <a:pt x="53037" y="1737783"/>
                  <a:pt x="44570" y="1822450"/>
                </a:cubicBezTo>
                <a:cubicBezTo>
                  <a:pt x="36103" y="1907117"/>
                  <a:pt x="2237" y="1985433"/>
                  <a:pt x="120" y="2032000"/>
                </a:cubicBezTo>
                <a:cubicBezTo>
                  <a:pt x="-1997" y="2078567"/>
                  <a:pt x="24462" y="2076450"/>
                  <a:pt x="31870" y="2101850"/>
                </a:cubicBezTo>
                <a:cubicBezTo>
                  <a:pt x="39278" y="2127250"/>
                  <a:pt x="38220" y="2162175"/>
                  <a:pt x="44570" y="2184400"/>
                </a:cubicBezTo>
                <a:cubicBezTo>
                  <a:pt x="50920" y="2206625"/>
                  <a:pt x="62562" y="2207683"/>
                  <a:pt x="69970" y="2235200"/>
                </a:cubicBezTo>
                <a:cubicBezTo>
                  <a:pt x="77378" y="2262717"/>
                  <a:pt x="87962" y="2305050"/>
                  <a:pt x="89020" y="2349500"/>
                </a:cubicBezTo>
                <a:cubicBezTo>
                  <a:pt x="90078" y="2393950"/>
                  <a:pt x="75262" y="2445808"/>
                  <a:pt x="76320" y="2501900"/>
                </a:cubicBezTo>
                <a:cubicBezTo>
                  <a:pt x="77378" y="2557992"/>
                  <a:pt x="91137" y="2615142"/>
                  <a:pt x="95370" y="2686050"/>
                </a:cubicBezTo>
                <a:cubicBezTo>
                  <a:pt x="99603" y="2756958"/>
                  <a:pt x="105953" y="2869142"/>
                  <a:pt x="101720" y="2927350"/>
                </a:cubicBezTo>
                <a:cubicBezTo>
                  <a:pt x="97487" y="2985558"/>
                  <a:pt x="67853" y="3005667"/>
                  <a:pt x="69970" y="3035300"/>
                </a:cubicBezTo>
                <a:cubicBezTo>
                  <a:pt x="72087" y="3064933"/>
                  <a:pt x="105953" y="3067050"/>
                  <a:pt x="114420" y="3105150"/>
                </a:cubicBezTo>
                <a:cubicBezTo>
                  <a:pt x="122887" y="3143250"/>
                  <a:pt x="120770" y="3201458"/>
                  <a:pt x="120770" y="3263900"/>
                </a:cubicBezTo>
                <a:cubicBezTo>
                  <a:pt x="120770" y="3326342"/>
                  <a:pt x="115478" y="3432175"/>
                  <a:pt x="114420" y="3479800"/>
                </a:cubicBezTo>
                <a:cubicBezTo>
                  <a:pt x="113362" y="3527425"/>
                  <a:pt x="110187" y="3524250"/>
                  <a:pt x="114420" y="3549650"/>
                </a:cubicBezTo>
                <a:cubicBezTo>
                  <a:pt x="118653" y="3575050"/>
                  <a:pt x="125003" y="3599392"/>
                  <a:pt x="139820" y="3632200"/>
                </a:cubicBezTo>
                <a:cubicBezTo>
                  <a:pt x="154637" y="3665008"/>
                  <a:pt x="176862" y="3702050"/>
                  <a:pt x="203320" y="3746500"/>
                </a:cubicBezTo>
                <a:cubicBezTo>
                  <a:pt x="229778" y="3790950"/>
                  <a:pt x="298570" y="3898900"/>
                  <a:pt x="298570" y="3898900"/>
                </a:cubicBezTo>
                <a:lnTo>
                  <a:pt x="298570" y="3898900"/>
                </a:ln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олилиния 8"/>
          <p:cNvSpPr/>
          <p:nvPr/>
        </p:nvSpPr>
        <p:spPr>
          <a:xfrm>
            <a:off x="2127250" y="2908300"/>
            <a:ext cx="3765550" cy="2457666"/>
          </a:xfrm>
          <a:custGeom>
            <a:avLst/>
            <a:gdLst>
              <a:gd name="connsiteX0" fmla="*/ 0 w 3765550"/>
              <a:gd name="connsiteY0" fmla="*/ 0 h 2457666"/>
              <a:gd name="connsiteX1" fmla="*/ 152400 w 3765550"/>
              <a:gd name="connsiteY1" fmla="*/ 25400 h 2457666"/>
              <a:gd name="connsiteX2" fmla="*/ 260350 w 3765550"/>
              <a:gd name="connsiteY2" fmla="*/ 6350 h 2457666"/>
              <a:gd name="connsiteX3" fmla="*/ 419100 w 3765550"/>
              <a:gd name="connsiteY3" fmla="*/ 63500 h 2457666"/>
              <a:gd name="connsiteX4" fmla="*/ 482600 w 3765550"/>
              <a:gd name="connsiteY4" fmla="*/ 114300 h 2457666"/>
              <a:gd name="connsiteX5" fmla="*/ 520700 w 3765550"/>
              <a:gd name="connsiteY5" fmla="*/ 107950 h 2457666"/>
              <a:gd name="connsiteX6" fmla="*/ 704850 w 3765550"/>
              <a:gd name="connsiteY6" fmla="*/ 139700 h 2457666"/>
              <a:gd name="connsiteX7" fmla="*/ 749300 w 3765550"/>
              <a:gd name="connsiteY7" fmla="*/ 133350 h 2457666"/>
              <a:gd name="connsiteX8" fmla="*/ 806450 w 3765550"/>
              <a:gd name="connsiteY8" fmla="*/ 114300 h 2457666"/>
              <a:gd name="connsiteX9" fmla="*/ 876300 w 3765550"/>
              <a:gd name="connsiteY9" fmla="*/ 107950 h 2457666"/>
              <a:gd name="connsiteX10" fmla="*/ 977900 w 3765550"/>
              <a:gd name="connsiteY10" fmla="*/ 165100 h 2457666"/>
              <a:gd name="connsiteX11" fmla="*/ 1041400 w 3765550"/>
              <a:gd name="connsiteY11" fmla="*/ 203200 h 2457666"/>
              <a:gd name="connsiteX12" fmla="*/ 1181100 w 3765550"/>
              <a:gd name="connsiteY12" fmla="*/ 247650 h 2457666"/>
              <a:gd name="connsiteX13" fmla="*/ 1219200 w 3765550"/>
              <a:gd name="connsiteY13" fmla="*/ 279400 h 2457666"/>
              <a:gd name="connsiteX14" fmla="*/ 1390650 w 3765550"/>
              <a:gd name="connsiteY14" fmla="*/ 292100 h 2457666"/>
              <a:gd name="connsiteX15" fmla="*/ 1473200 w 3765550"/>
              <a:gd name="connsiteY15" fmla="*/ 298450 h 2457666"/>
              <a:gd name="connsiteX16" fmla="*/ 1562100 w 3765550"/>
              <a:gd name="connsiteY16" fmla="*/ 304800 h 2457666"/>
              <a:gd name="connsiteX17" fmla="*/ 1657350 w 3765550"/>
              <a:gd name="connsiteY17" fmla="*/ 336550 h 2457666"/>
              <a:gd name="connsiteX18" fmla="*/ 1771650 w 3765550"/>
              <a:gd name="connsiteY18" fmla="*/ 387350 h 2457666"/>
              <a:gd name="connsiteX19" fmla="*/ 1835150 w 3765550"/>
              <a:gd name="connsiteY19" fmla="*/ 387350 h 2457666"/>
              <a:gd name="connsiteX20" fmla="*/ 1905000 w 3765550"/>
              <a:gd name="connsiteY20" fmla="*/ 381000 h 2457666"/>
              <a:gd name="connsiteX21" fmla="*/ 1949450 w 3765550"/>
              <a:gd name="connsiteY21" fmla="*/ 374650 h 2457666"/>
              <a:gd name="connsiteX22" fmla="*/ 2032000 w 3765550"/>
              <a:gd name="connsiteY22" fmla="*/ 406400 h 2457666"/>
              <a:gd name="connsiteX23" fmla="*/ 2089150 w 3765550"/>
              <a:gd name="connsiteY23" fmla="*/ 393700 h 2457666"/>
              <a:gd name="connsiteX24" fmla="*/ 2133600 w 3765550"/>
              <a:gd name="connsiteY24" fmla="*/ 381000 h 2457666"/>
              <a:gd name="connsiteX25" fmla="*/ 2266950 w 3765550"/>
              <a:gd name="connsiteY25" fmla="*/ 393700 h 2457666"/>
              <a:gd name="connsiteX26" fmla="*/ 2336800 w 3765550"/>
              <a:gd name="connsiteY26" fmla="*/ 393700 h 2457666"/>
              <a:gd name="connsiteX27" fmla="*/ 2419350 w 3765550"/>
              <a:gd name="connsiteY27" fmla="*/ 412750 h 2457666"/>
              <a:gd name="connsiteX28" fmla="*/ 2540000 w 3765550"/>
              <a:gd name="connsiteY28" fmla="*/ 450850 h 2457666"/>
              <a:gd name="connsiteX29" fmla="*/ 2641600 w 3765550"/>
              <a:gd name="connsiteY29" fmla="*/ 482600 h 2457666"/>
              <a:gd name="connsiteX30" fmla="*/ 2667000 w 3765550"/>
              <a:gd name="connsiteY30" fmla="*/ 501650 h 2457666"/>
              <a:gd name="connsiteX31" fmla="*/ 2781300 w 3765550"/>
              <a:gd name="connsiteY31" fmla="*/ 558800 h 2457666"/>
              <a:gd name="connsiteX32" fmla="*/ 2781300 w 3765550"/>
              <a:gd name="connsiteY32" fmla="*/ 628650 h 2457666"/>
              <a:gd name="connsiteX33" fmla="*/ 2844800 w 3765550"/>
              <a:gd name="connsiteY33" fmla="*/ 698500 h 2457666"/>
              <a:gd name="connsiteX34" fmla="*/ 2990850 w 3765550"/>
              <a:gd name="connsiteY34" fmla="*/ 768350 h 2457666"/>
              <a:gd name="connsiteX35" fmla="*/ 3098800 w 3765550"/>
              <a:gd name="connsiteY35" fmla="*/ 793750 h 2457666"/>
              <a:gd name="connsiteX36" fmla="*/ 3251200 w 3765550"/>
              <a:gd name="connsiteY36" fmla="*/ 806450 h 2457666"/>
              <a:gd name="connsiteX37" fmla="*/ 3333750 w 3765550"/>
              <a:gd name="connsiteY37" fmla="*/ 812800 h 2457666"/>
              <a:gd name="connsiteX38" fmla="*/ 3429000 w 3765550"/>
              <a:gd name="connsiteY38" fmla="*/ 831850 h 2457666"/>
              <a:gd name="connsiteX39" fmla="*/ 3505200 w 3765550"/>
              <a:gd name="connsiteY39" fmla="*/ 844550 h 2457666"/>
              <a:gd name="connsiteX40" fmla="*/ 3492500 w 3765550"/>
              <a:gd name="connsiteY40" fmla="*/ 990600 h 2457666"/>
              <a:gd name="connsiteX41" fmla="*/ 3498850 w 3765550"/>
              <a:gd name="connsiteY41" fmla="*/ 1092200 h 2457666"/>
              <a:gd name="connsiteX42" fmla="*/ 3530600 w 3765550"/>
              <a:gd name="connsiteY42" fmla="*/ 1225550 h 2457666"/>
              <a:gd name="connsiteX43" fmla="*/ 3524250 w 3765550"/>
              <a:gd name="connsiteY43" fmla="*/ 1422400 h 2457666"/>
              <a:gd name="connsiteX44" fmla="*/ 3479800 w 3765550"/>
              <a:gd name="connsiteY44" fmla="*/ 1498600 h 2457666"/>
              <a:gd name="connsiteX45" fmla="*/ 3492500 w 3765550"/>
              <a:gd name="connsiteY45" fmla="*/ 1549400 h 2457666"/>
              <a:gd name="connsiteX46" fmla="*/ 3549650 w 3765550"/>
              <a:gd name="connsiteY46" fmla="*/ 1606550 h 2457666"/>
              <a:gd name="connsiteX47" fmla="*/ 3530600 w 3765550"/>
              <a:gd name="connsiteY47" fmla="*/ 1981200 h 2457666"/>
              <a:gd name="connsiteX48" fmla="*/ 3549650 w 3765550"/>
              <a:gd name="connsiteY48" fmla="*/ 2127250 h 2457666"/>
              <a:gd name="connsiteX49" fmla="*/ 3632200 w 3765550"/>
              <a:gd name="connsiteY49" fmla="*/ 2241550 h 2457666"/>
              <a:gd name="connsiteX50" fmla="*/ 3746500 w 3765550"/>
              <a:gd name="connsiteY50" fmla="*/ 2419350 h 2457666"/>
              <a:gd name="connsiteX51" fmla="*/ 3759200 w 3765550"/>
              <a:gd name="connsiteY51" fmla="*/ 2457450 h 2457666"/>
              <a:gd name="connsiteX52" fmla="*/ 3765550 w 3765550"/>
              <a:gd name="connsiteY52" fmla="*/ 2432050 h 245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765550" h="2457666">
                <a:moveTo>
                  <a:pt x="0" y="0"/>
                </a:moveTo>
                <a:cubicBezTo>
                  <a:pt x="54504" y="12171"/>
                  <a:pt x="109008" y="24342"/>
                  <a:pt x="152400" y="25400"/>
                </a:cubicBezTo>
                <a:cubicBezTo>
                  <a:pt x="195792" y="26458"/>
                  <a:pt x="215900" y="0"/>
                  <a:pt x="260350" y="6350"/>
                </a:cubicBezTo>
                <a:cubicBezTo>
                  <a:pt x="304800" y="12700"/>
                  <a:pt x="382058" y="45508"/>
                  <a:pt x="419100" y="63500"/>
                </a:cubicBezTo>
                <a:cubicBezTo>
                  <a:pt x="456142" y="81492"/>
                  <a:pt x="465667" y="106892"/>
                  <a:pt x="482600" y="114300"/>
                </a:cubicBezTo>
                <a:cubicBezTo>
                  <a:pt x="499533" y="121708"/>
                  <a:pt x="483658" y="103717"/>
                  <a:pt x="520700" y="107950"/>
                </a:cubicBezTo>
                <a:cubicBezTo>
                  <a:pt x="557742" y="112183"/>
                  <a:pt x="666750" y="135467"/>
                  <a:pt x="704850" y="139700"/>
                </a:cubicBezTo>
                <a:cubicBezTo>
                  <a:pt x="742950" y="143933"/>
                  <a:pt x="732367" y="137583"/>
                  <a:pt x="749300" y="133350"/>
                </a:cubicBezTo>
                <a:cubicBezTo>
                  <a:pt x="766233" y="129117"/>
                  <a:pt x="785283" y="118533"/>
                  <a:pt x="806450" y="114300"/>
                </a:cubicBezTo>
                <a:cubicBezTo>
                  <a:pt x="827617" y="110067"/>
                  <a:pt x="847725" y="99483"/>
                  <a:pt x="876300" y="107950"/>
                </a:cubicBezTo>
                <a:cubicBezTo>
                  <a:pt x="904875" y="116417"/>
                  <a:pt x="950383" y="149225"/>
                  <a:pt x="977900" y="165100"/>
                </a:cubicBezTo>
                <a:cubicBezTo>
                  <a:pt x="1005417" y="180975"/>
                  <a:pt x="1007533" y="189442"/>
                  <a:pt x="1041400" y="203200"/>
                </a:cubicBezTo>
                <a:cubicBezTo>
                  <a:pt x="1075267" y="216958"/>
                  <a:pt x="1151467" y="234950"/>
                  <a:pt x="1181100" y="247650"/>
                </a:cubicBezTo>
                <a:cubicBezTo>
                  <a:pt x="1210733" y="260350"/>
                  <a:pt x="1184275" y="271992"/>
                  <a:pt x="1219200" y="279400"/>
                </a:cubicBezTo>
                <a:cubicBezTo>
                  <a:pt x="1254125" y="286808"/>
                  <a:pt x="1390650" y="292100"/>
                  <a:pt x="1390650" y="292100"/>
                </a:cubicBezTo>
                <a:lnTo>
                  <a:pt x="1473200" y="298450"/>
                </a:lnTo>
                <a:cubicBezTo>
                  <a:pt x="1501775" y="300567"/>
                  <a:pt x="1531408" y="298450"/>
                  <a:pt x="1562100" y="304800"/>
                </a:cubicBezTo>
                <a:cubicBezTo>
                  <a:pt x="1592792" y="311150"/>
                  <a:pt x="1622425" y="322792"/>
                  <a:pt x="1657350" y="336550"/>
                </a:cubicBezTo>
                <a:cubicBezTo>
                  <a:pt x="1692275" y="350308"/>
                  <a:pt x="1742017" y="378883"/>
                  <a:pt x="1771650" y="387350"/>
                </a:cubicBezTo>
                <a:cubicBezTo>
                  <a:pt x="1801283" y="395817"/>
                  <a:pt x="1812925" y="388408"/>
                  <a:pt x="1835150" y="387350"/>
                </a:cubicBezTo>
                <a:cubicBezTo>
                  <a:pt x="1857375" y="386292"/>
                  <a:pt x="1885950" y="383117"/>
                  <a:pt x="1905000" y="381000"/>
                </a:cubicBezTo>
                <a:cubicBezTo>
                  <a:pt x="1924050" y="378883"/>
                  <a:pt x="1928283" y="370417"/>
                  <a:pt x="1949450" y="374650"/>
                </a:cubicBezTo>
                <a:cubicBezTo>
                  <a:pt x="1970617" y="378883"/>
                  <a:pt x="2008717" y="403225"/>
                  <a:pt x="2032000" y="406400"/>
                </a:cubicBezTo>
                <a:cubicBezTo>
                  <a:pt x="2055283" y="409575"/>
                  <a:pt x="2072217" y="397933"/>
                  <a:pt x="2089150" y="393700"/>
                </a:cubicBezTo>
                <a:cubicBezTo>
                  <a:pt x="2106083" y="389467"/>
                  <a:pt x="2103967" y="381000"/>
                  <a:pt x="2133600" y="381000"/>
                </a:cubicBezTo>
                <a:cubicBezTo>
                  <a:pt x="2163233" y="381000"/>
                  <a:pt x="2233083" y="391583"/>
                  <a:pt x="2266950" y="393700"/>
                </a:cubicBezTo>
                <a:cubicBezTo>
                  <a:pt x="2300817" y="395817"/>
                  <a:pt x="2311400" y="390525"/>
                  <a:pt x="2336800" y="393700"/>
                </a:cubicBezTo>
                <a:cubicBezTo>
                  <a:pt x="2362200" y="396875"/>
                  <a:pt x="2385483" y="403225"/>
                  <a:pt x="2419350" y="412750"/>
                </a:cubicBezTo>
                <a:cubicBezTo>
                  <a:pt x="2453217" y="422275"/>
                  <a:pt x="2540000" y="450850"/>
                  <a:pt x="2540000" y="450850"/>
                </a:cubicBezTo>
                <a:cubicBezTo>
                  <a:pt x="2577042" y="462492"/>
                  <a:pt x="2620433" y="474133"/>
                  <a:pt x="2641600" y="482600"/>
                </a:cubicBezTo>
                <a:cubicBezTo>
                  <a:pt x="2662767" y="491067"/>
                  <a:pt x="2643717" y="488950"/>
                  <a:pt x="2667000" y="501650"/>
                </a:cubicBezTo>
                <a:cubicBezTo>
                  <a:pt x="2690283" y="514350"/>
                  <a:pt x="2762250" y="537634"/>
                  <a:pt x="2781300" y="558800"/>
                </a:cubicBezTo>
                <a:cubicBezTo>
                  <a:pt x="2800350" y="579966"/>
                  <a:pt x="2770717" y="605367"/>
                  <a:pt x="2781300" y="628650"/>
                </a:cubicBezTo>
                <a:cubicBezTo>
                  <a:pt x="2791883" y="651933"/>
                  <a:pt x="2809875" y="675217"/>
                  <a:pt x="2844800" y="698500"/>
                </a:cubicBezTo>
                <a:cubicBezTo>
                  <a:pt x="2879725" y="721783"/>
                  <a:pt x="2948517" y="752475"/>
                  <a:pt x="2990850" y="768350"/>
                </a:cubicBezTo>
                <a:cubicBezTo>
                  <a:pt x="3033183" y="784225"/>
                  <a:pt x="3055408" y="787400"/>
                  <a:pt x="3098800" y="793750"/>
                </a:cubicBezTo>
                <a:cubicBezTo>
                  <a:pt x="3142192" y="800100"/>
                  <a:pt x="3251200" y="806450"/>
                  <a:pt x="3251200" y="806450"/>
                </a:cubicBezTo>
                <a:cubicBezTo>
                  <a:pt x="3290358" y="809625"/>
                  <a:pt x="3304117" y="808567"/>
                  <a:pt x="3333750" y="812800"/>
                </a:cubicBezTo>
                <a:cubicBezTo>
                  <a:pt x="3363383" y="817033"/>
                  <a:pt x="3400425" y="826558"/>
                  <a:pt x="3429000" y="831850"/>
                </a:cubicBezTo>
                <a:cubicBezTo>
                  <a:pt x="3457575" y="837142"/>
                  <a:pt x="3494617" y="818092"/>
                  <a:pt x="3505200" y="844550"/>
                </a:cubicBezTo>
                <a:cubicBezTo>
                  <a:pt x="3515783" y="871008"/>
                  <a:pt x="3493558" y="949325"/>
                  <a:pt x="3492500" y="990600"/>
                </a:cubicBezTo>
                <a:cubicBezTo>
                  <a:pt x="3491442" y="1031875"/>
                  <a:pt x="3492500" y="1053042"/>
                  <a:pt x="3498850" y="1092200"/>
                </a:cubicBezTo>
                <a:cubicBezTo>
                  <a:pt x="3505200" y="1131358"/>
                  <a:pt x="3526367" y="1170517"/>
                  <a:pt x="3530600" y="1225550"/>
                </a:cubicBezTo>
                <a:cubicBezTo>
                  <a:pt x="3534833" y="1280583"/>
                  <a:pt x="3532717" y="1376892"/>
                  <a:pt x="3524250" y="1422400"/>
                </a:cubicBezTo>
                <a:cubicBezTo>
                  <a:pt x="3515783" y="1467908"/>
                  <a:pt x="3485092" y="1477434"/>
                  <a:pt x="3479800" y="1498600"/>
                </a:cubicBezTo>
                <a:cubicBezTo>
                  <a:pt x="3474508" y="1519766"/>
                  <a:pt x="3480858" y="1531408"/>
                  <a:pt x="3492500" y="1549400"/>
                </a:cubicBezTo>
                <a:cubicBezTo>
                  <a:pt x="3504142" y="1567392"/>
                  <a:pt x="3543300" y="1534583"/>
                  <a:pt x="3549650" y="1606550"/>
                </a:cubicBezTo>
                <a:cubicBezTo>
                  <a:pt x="3556000" y="1678517"/>
                  <a:pt x="3530600" y="1894417"/>
                  <a:pt x="3530600" y="1981200"/>
                </a:cubicBezTo>
                <a:cubicBezTo>
                  <a:pt x="3530600" y="2067983"/>
                  <a:pt x="3532717" y="2083858"/>
                  <a:pt x="3549650" y="2127250"/>
                </a:cubicBezTo>
                <a:cubicBezTo>
                  <a:pt x="3566583" y="2170642"/>
                  <a:pt x="3599392" y="2192867"/>
                  <a:pt x="3632200" y="2241550"/>
                </a:cubicBezTo>
                <a:cubicBezTo>
                  <a:pt x="3665008" y="2290233"/>
                  <a:pt x="3725333" y="2383367"/>
                  <a:pt x="3746500" y="2419350"/>
                </a:cubicBezTo>
                <a:cubicBezTo>
                  <a:pt x="3767667" y="2455333"/>
                  <a:pt x="3756025" y="2455333"/>
                  <a:pt x="3759200" y="2457450"/>
                </a:cubicBezTo>
                <a:cubicBezTo>
                  <a:pt x="3762375" y="2459567"/>
                  <a:pt x="3763962" y="2445808"/>
                  <a:pt x="3765550" y="2432050"/>
                </a:cubicBez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олилиния 9"/>
          <p:cNvSpPr/>
          <p:nvPr/>
        </p:nvSpPr>
        <p:spPr>
          <a:xfrm>
            <a:off x="7412219" y="3118585"/>
            <a:ext cx="576749" cy="895239"/>
          </a:xfrm>
          <a:custGeom>
            <a:avLst/>
            <a:gdLst>
              <a:gd name="connsiteX0" fmla="*/ 105112 w 576749"/>
              <a:gd name="connsiteY0" fmla="*/ 0 h 827862"/>
              <a:gd name="connsiteX1" fmla="*/ 8859 w 576749"/>
              <a:gd name="connsiteY1" fmla="*/ 163630 h 827862"/>
              <a:gd name="connsiteX2" fmla="*/ 18484 w 576749"/>
              <a:gd name="connsiteY2" fmla="*/ 231006 h 827862"/>
              <a:gd name="connsiteX3" fmla="*/ 133987 w 576749"/>
              <a:gd name="connsiteY3" fmla="*/ 490889 h 827862"/>
              <a:gd name="connsiteX4" fmla="*/ 355368 w 576749"/>
              <a:gd name="connsiteY4" fmla="*/ 635267 h 827862"/>
              <a:gd name="connsiteX5" fmla="*/ 509373 w 576749"/>
              <a:gd name="connsiteY5" fmla="*/ 798897 h 827862"/>
              <a:gd name="connsiteX6" fmla="*/ 576749 w 576749"/>
              <a:gd name="connsiteY6" fmla="*/ 827773 h 827862"/>
              <a:gd name="connsiteX7" fmla="*/ 576749 w 576749"/>
              <a:gd name="connsiteY7" fmla="*/ 827773 h 827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749" h="827862">
                <a:moveTo>
                  <a:pt x="105112" y="0"/>
                </a:moveTo>
                <a:cubicBezTo>
                  <a:pt x="64204" y="62564"/>
                  <a:pt x="23297" y="125129"/>
                  <a:pt x="8859" y="163630"/>
                </a:cubicBezTo>
                <a:cubicBezTo>
                  <a:pt x="-5579" y="202131"/>
                  <a:pt x="-2371" y="176463"/>
                  <a:pt x="18484" y="231006"/>
                </a:cubicBezTo>
                <a:cubicBezTo>
                  <a:pt x="39339" y="285549"/>
                  <a:pt x="77840" y="423512"/>
                  <a:pt x="133987" y="490889"/>
                </a:cubicBezTo>
                <a:cubicBezTo>
                  <a:pt x="190134" y="558266"/>
                  <a:pt x="292804" y="583932"/>
                  <a:pt x="355368" y="635267"/>
                </a:cubicBezTo>
                <a:cubicBezTo>
                  <a:pt x="417932" y="686602"/>
                  <a:pt x="472476" y="766813"/>
                  <a:pt x="509373" y="798897"/>
                </a:cubicBezTo>
                <a:cubicBezTo>
                  <a:pt x="546270" y="830981"/>
                  <a:pt x="576749" y="827773"/>
                  <a:pt x="576749" y="827773"/>
                </a:cubicBezTo>
                <a:lnTo>
                  <a:pt x="576749" y="827773"/>
                </a:lnTo>
              </a:path>
            </a:pathLst>
          </a:cu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олилиния 10"/>
          <p:cNvSpPr/>
          <p:nvPr/>
        </p:nvSpPr>
        <p:spPr>
          <a:xfrm>
            <a:off x="5890661" y="2539601"/>
            <a:ext cx="192505" cy="97721"/>
          </a:xfrm>
          <a:custGeom>
            <a:avLst/>
            <a:gdLst>
              <a:gd name="connsiteX0" fmla="*/ 0 w 192505"/>
              <a:gd name="connsiteY0" fmla="*/ 39970 h 97721"/>
              <a:gd name="connsiteX1" fmla="*/ 57752 w 192505"/>
              <a:gd name="connsiteY1" fmla="*/ 1468 h 97721"/>
              <a:gd name="connsiteX2" fmla="*/ 134754 w 192505"/>
              <a:gd name="connsiteY2" fmla="*/ 11094 h 97721"/>
              <a:gd name="connsiteX3" fmla="*/ 173255 w 192505"/>
              <a:gd name="connsiteY3" fmla="*/ 39970 h 97721"/>
              <a:gd name="connsiteX4" fmla="*/ 192505 w 192505"/>
              <a:gd name="connsiteY4" fmla="*/ 97721 h 97721"/>
              <a:gd name="connsiteX5" fmla="*/ 192505 w 192505"/>
              <a:gd name="connsiteY5" fmla="*/ 97721 h 9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505" h="97721">
                <a:moveTo>
                  <a:pt x="0" y="39970"/>
                </a:moveTo>
                <a:cubicBezTo>
                  <a:pt x="17646" y="23125"/>
                  <a:pt x="35293" y="6281"/>
                  <a:pt x="57752" y="1468"/>
                </a:cubicBezTo>
                <a:cubicBezTo>
                  <a:pt x="80211" y="-3345"/>
                  <a:pt x="115504" y="4677"/>
                  <a:pt x="134754" y="11094"/>
                </a:cubicBezTo>
                <a:cubicBezTo>
                  <a:pt x="154004" y="17511"/>
                  <a:pt x="163630" y="25532"/>
                  <a:pt x="173255" y="39970"/>
                </a:cubicBezTo>
                <a:cubicBezTo>
                  <a:pt x="182880" y="54408"/>
                  <a:pt x="192505" y="97721"/>
                  <a:pt x="192505" y="97721"/>
                </a:cubicBezTo>
                <a:lnTo>
                  <a:pt x="192505" y="97721"/>
                </a:lnTo>
              </a:path>
            </a:pathLst>
          </a:cu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олилиния 11"/>
          <p:cNvSpPr/>
          <p:nvPr/>
        </p:nvSpPr>
        <p:spPr>
          <a:xfrm>
            <a:off x="3339819" y="2284718"/>
            <a:ext cx="317395" cy="136753"/>
          </a:xfrm>
          <a:custGeom>
            <a:avLst/>
            <a:gdLst>
              <a:gd name="connsiteX0" fmla="*/ 0 w 317395"/>
              <a:gd name="connsiteY0" fmla="*/ 727 h 136753"/>
              <a:gd name="connsiteX1" fmla="*/ 113356 w 317395"/>
              <a:gd name="connsiteY1" fmla="*/ 727 h 136753"/>
              <a:gd name="connsiteX2" fmla="*/ 166255 w 317395"/>
              <a:gd name="connsiteY2" fmla="*/ 8284 h 136753"/>
              <a:gd name="connsiteX3" fmla="*/ 219154 w 317395"/>
              <a:gd name="connsiteY3" fmla="*/ 46069 h 136753"/>
              <a:gd name="connsiteX4" fmla="*/ 287167 w 317395"/>
              <a:gd name="connsiteY4" fmla="*/ 98968 h 136753"/>
              <a:gd name="connsiteX5" fmla="*/ 317395 w 317395"/>
              <a:gd name="connsiteY5" fmla="*/ 136753 h 136753"/>
              <a:gd name="connsiteX6" fmla="*/ 317395 w 317395"/>
              <a:gd name="connsiteY6" fmla="*/ 136753 h 13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395" h="136753">
                <a:moveTo>
                  <a:pt x="0" y="727"/>
                </a:moveTo>
                <a:cubicBezTo>
                  <a:pt x="42823" y="97"/>
                  <a:pt x="85647" y="-532"/>
                  <a:pt x="113356" y="727"/>
                </a:cubicBezTo>
                <a:cubicBezTo>
                  <a:pt x="141065" y="1986"/>
                  <a:pt x="148622" y="727"/>
                  <a:pt x="166255" y="8284"/>
                </a:cubicBezTo>
                <a:cubicBezTo>
                  <a:pt x="183888" y="15841"/>
                  <a:pt x="199002" y="30955"/>
                  <a:pt x="219154" y="46069"/>
                </a:cubicBezTo>
                <a:cubicBezTo>
                  <a:pt x="239306" y="61183"/>
                  <a:pt x="270794" y="83854"/>
                  <a:pt x="287167" y="98968"/>
                </a:cubicBezTo>
                <a:cubicBezTo>
                  <a:pt x="303541" y="114082"/>
                  <a:pt x="317395" y="136753"/>
                  <a:pt x="317395" y="136753"/>
                </a:cubicBezTo>
                <a:lnTo>
                  <a:pt x="317395" y="136753"/>
                </a:lnTo>
              </a:path>
            </a:pathLst>
          </a:cu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олилиния 12"/>
          <p:cNvSpPr/>
          <p:nvPr/>
        </p:nvSpPr>
        <p:spPr>
          <a:xfrm>
            <a:off x="7079591" y="4076383"/>
            <a:ext cx="876614" cy="400522"/>
          </a:xfrm>
          <a:custGeom>
            <a:avLst/>
            <a:gdLst>
              <a:gd name="connsiteX0" fmla="*/ 876614 w 876614"/>
              <a:gd name="connsiteY0" fmla="*/ 0 h 400522"/>
              <a:gd name="connsiteX1" fmla="*/ 763259 w 876614"/>
              <a:gd name="connsiteY1" fmla="*/ 37785 h 400522"/>
              <a:gd name="connsiteX2" fmla="*/ 634790 w 876614"/>
              <a:gd name="connsiteY2" fmla="*/ 68013 h 400522"/>
              <a:gd name="connsiteX3" fmla="*/ 528991 w 876614"/>
              <a:gd name="connsiteY3" fmla="*/ 113355 h 400522"/>
              <a:gd name="connsiteX4" fmla="*/ 408079 w 876614"/>
              <a:gd name="connsiteY4" fmla="*/ 196482 h 400522"/>
              <a:gd name="connsiteX5" fmla="*/ 294724 w 876614"/>
              <a:gd name="connsiteY5" fmla="*/ 294724 h 400522"/>
              <a:gd name="connsiteX6" fmla="*/ 151140 w 876614"/>
              <a:gd name="connsiteY6" fmla="*/ 355180 h 400522"/>
              <a:gd name="connsiteX7" fmla="*/ 0 w 876614"/>
              <a:gd name="connsiteY7" fmla="*/ 400522 h 400522"/>
              <a:gd name="connsiteX8" fmla="*/ 0 w 876614"/>
              <a:gd name="connsiteY8" fmla="*/ 400522 h 40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614" h="400522">
                <a:moveTo>
                  <a:pt x="876614" y="0"/>
                </a:moveTo>
                <a:cubicBezTo>
                  <a:pt x="840088" y="13225"/>
                  <a:pt x="803563" y="26450"/>
                  <a:pt x="763259" y="37785"/>
                </a:cubicBezTo>
                <a:cubicBezTo>
                  <a:pt x="722955" y="49120"/>
                  <a:pt x="673835" y="55418"/>
                  <a:pt x="634790" y="68013"/>
                </a:cubicBezTo>
                <a:cubicBezTo>
                  <a:pt x="595745" y="80608"/>
                  <a:pt x="566776" y="91944"/>
                  <a:pt x="528991" y="113355"/>
                </a:cubicBezTo>
                <a:cubicBezTo>
                  <a:pt x="491206" y="134767"/>
                  <a:pt x="447123" y="166254"/>
                  <a:pt x="408079" y="196482"/>
                </a:cubicBezTo>
                <a:cubicBezTo>
                  <a:pt x="369035" y="226710"/>
                  <a:pt x="337547" y="268274"/>
                  <a:pt x="294724" y="294724"/>
                </a:cubicBezTo>
                <a:cubicBezTo>
                  <a:pt x="251901" y="321174"/>
                  <a:pt x="200261" y="337547"/>
                  <a:pt x="151140" y="355180"/>
                </a:cubicBezTo>
                <a:cubicBezTo>
                  <a:pt x="102019" y="372813"/>
                  <a:pt x="0" y="400522"/>
                  <a:pt x="0" y="400522"/>
                </a:cubicBezTo>
                <a:lnTo>
                  <a:pt x="0" y="400522"/>
                </a:lnTo>
              </a:path>
            </a:pathLst>
          </a:cu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олилиния 13"/>
          <p:cNvSpPr/>
          <p:nvPr/>
        </p:nvSpPr>
        <p:spPr>
          <a:xfrm>
            <a:off x="1745133" y="3812041"/>
            <a:ext cx="204039" cy="208402"/>
          </a:xfrm>
          <a:custGeom>
            <a:avLst/>
            <a:gdLst>
              <a:gd name="connsiteX0" fmla="*/ 0 w 204039"/>
              <a:gd name="connsiteY0" fmla="*/ 0 h 208402"/>
              <a:gd name="connsiteX1" fmla="*/ 45342 w 204039"/>
              <a:gd name="connsiteY1" fmla="*/ 90684 h 208402"/>
              <a:gd name="connsiteX2" fmla="*/ 98241 w 204039"/>
              <a:gd name="connsiteY2" fmla="*/ 158698 h 208402"/>
              <a:gd name="connsiteX3" fmla="*/ 151140 w 204039"/>
              <a:gd name="connsiteY3" fmla="*/ 204040 h 208402"/>
              <a:gd name="connsiteX4" fmla="*/ 166254 w 204039"/>
              <a:gd name="connsiteY4" fmla="*/ 204040 h 208402"/>
              <a:gd name="connsiteX5" fmla="*/ 204039 w 204039"/>
              <a:gd name="connsiteY5" fmla="*/ 181369 h 20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039" h="208402">
                <a:moveTo>
                  <a:pt x="0" y="0"/>
                </a:moveTo>
                <a:cubicBezTo>
                  <a:pt x="14484" y="32117"/>
                  <a:pt x="28969" y="64234"/>
                  <a:pt x="45342" y="90684"/>
                </a:cubicBezTo>
                <a:cubicBezTo>
                  <a:pt x="61715" y="117134"/>
                  <a:pt x="80608" y="139805"/>
                  <a:pt x="98241" y="158698"/>
                </a:cubicBezTo>
                <a:cubicBezTo>
                  <a:pt x="115874" y="177591"/>
                  <a:pt x="139805" y="196483"/>
                  <a:pt x="151140" y="204040"/>
                </a:cubicBezTo>
                <a:cubicBezTo>
                  <a:pt x="162476" y="211597"/>
                  <a:pt x="157438" y="207818"/>
                  <a:pt x="166254" y="204040"/>
                </a:cubicBezTo>
                <a:cubicBezTo>
                  <a:pt x="175070" y="200262"/>
                  <a:pt x="189554" y="190815"/>
                  <a:pt x="204039" y="181369"/>
                </a:cubicBezTo>
              </a:path>
            </a:pathLst>
          </a:cu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олилиния 14"/>
          <p:cNvSpPr/>
          <p:nvPr/>
        </p:nvSpPr>
        <p:spPr>
          <a:xfrm>
            <a:off x="5785352" y="5365966"/>
            <a:ext cx="92363" cy="176788"/>
          </a:xfrm>
          <a:custGeom>
            <a:avLst/>
            <a:gdLst>
              <a:gd name="connsiteX0" fmla="*/ 92363 w 92363"/>
              <a:gd name="connsiteY0" fmla="*/ 0 h 211597"/>
              <a:gd name="connsiteX1" fmla="*/ 24350 w 92363"/>
              <a:gd name="connsiteY1" fmla="*/ 83128 h 211597"/>
              <a:gd name="connsiteX2" fmla="*/ 1679 w 92363"/>
              <a:gd name="connsiteY2" fmla="*/ 166255 h 211597"/>
              <a:gd name="connsiteX3" fmla="*/ 1679 w 92363"/>
              <a:gd name="connsiteY3" fmla="*/ 211597 h 211597"/>
              <a:gd name="connsiteX4" fmla="*/ 1679 w 92363"/>
              <a:gd name="connsiteY4" fmla="*/ 211597 h 21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63" h="211597">
                <a:moveTo>
                  <a:pt x="92363" y="0"/>
                </a:moveTo>
                <a:cubicBezTo>
                  <a:pt x="65913" y="27709"/>
                  <a:pt x="39464" y="55419"/>
                  <a:pt x="24350" y="83128"/>
                </a:cubicBezTo>
                <a:cubicBezTo>
                  <a:pt x="9236" y="110837"/>
                  <a:pt x="5457" y="144844"/>
                  <a:pt x="1679" y="166255"/>
                </a:cubicBezTo>
                <a:cubicBezTo>
                  <a:pt x="-2099" y="187666"/>
                  <a:pt x="1679" y="211597"/>
                  <a:pt x="1679" y="211597"/>
                </a:cubicBezTo>
                <a:lnTo>
                  <a:pt x="1679" y="211597"/>
                </a:lnTo>
              </a:path>
            </a:pathLst>
          </a:cu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вал 15"/>
          <p:cNvSpPr/>
          <p:nvPr/>
        </p:nvSpPr>
        <p:spPr>
          <a:xfrm>
            <a:off x="2158732" y="2917599"/>
            <a:ext cx="229046" cy="18573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uk-UA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468301" y="3025716"/>
            <a:ext cx="229046" cy="18573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uk-UA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125406" y="3341340"/>
            <a:ext cx="229046" cy="18573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uk-UA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899371" y="3534344"/>
            <a:ext cx="229046" cy="18573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uk-UA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284945" y="3473335"/>
            <a:ext cx="229046" cy="18573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uk-UA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566246" y="2167356"/>
            <a:ext cx="229046" cy="18573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uk-UA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744975" y="2284718"/>
            <a:ext cx="229046" cy="18573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uk-UA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044209" y="3010468"/>
            <a:ext cx="229046" cy="18573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uk-UA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49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715091" y="1316612"/>
            <a:ext cx="1087141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78" tIns="46788" rIns="89978" bIns="46788"/>
          <a:lstStyle>
            <a:lvl1pPr marL="342900" indent="-3413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ts val="1888"/>
              </a:lnSpc>
              <a:spcBef>
                <a:spcPts val="800"/>
              </a:spcBef>
              <a:buSzPct val="100000"/>
            </a:pPr>
            <a:endParaRPr lang="uk-UA" altLang="uk-UA" sz="32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indent="0" defTabSz="457089">
              <a:buSzPct val="100000"/>
              <a:defRPr/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Construction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reconstruction works: road route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Lviv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Odesa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457089">
              <a:buSzPct val="100000"/>
              <a:buFont typeface="Arial" pitchFamily="34" charset="0"/>
              <a:buChar char="•"/>
              <a:defRPr/>
            </a:pP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defTabSz="457089">
              <a:buSzPct val="100000"/>
              <a:defRPr/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Construction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Lviv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by-pass</a:t>
            </a:r>
          </a:p>
          <a:p>
            <a:pPr marL="0" indent="0" defTabSz="457089">
              <a:buSzPct val="100000"/>
              <a:defRPr/>
            </a:pP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defTabSz="457089">
              <a:buSzPct val="100000"/>
              <a:defRPr/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Construction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reconstruction and capital repair of M-01 Kyiv –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Chernihiv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Novi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Yarylovychi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Road (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Kipti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Belorussian border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 defTabSz="457089">
              <a:buSzPct val="100000"/>
              <a:buFont typeface="Arial" pitchFamily="34" charset="0"/>
              <a:buChar char="•"/>
              <a:defRPr/>
            </a:pP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defTabSz="457089">
              <a:buSzPct val="100000"/>
              <a:defRPr/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M-05 Kyiv –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Odesa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Road (section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Tserkva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457089">
              <a:buSzPct val="100000"/>
              <a:buFont typeface="Arial" pitchFamily="34" charset="0"/>
              <a:buChar char="•"/>
              <a:defRPr/>
            </a:pP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457089">
              <a:buSzPct val="100000"/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457089">
              <a:buSzPct val="100000"/>
              <a:buFont typeface="Arial" pitchFamily="34" charset="0"/>
              <a:buChar char="•"/>
              <a:defRPr/>
            </a:pP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457089">
              <a:buSzPct val="100000"/>
              <a:buFont typeface="Arial" pitchFamily="34" charset="0"/>
              <a:buChar char="•"/>
              <a:defRPr/>
            </a:pP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457089">
              <a:buSzPct val="100000"/>
              <a:buFont typeface="Arial" pitchFamily="34" charset="0"/>
              <a:buChar char="•"/>
              <a:defRPr/>
            </a:pP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399940" y="110808"/>
            <a:ext cx="10164233" cy="83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78" tIns="46788" rIns="89978" bIns="46788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uk-U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Priority infrastructure road projects for IFS’ financing </a:t>
            </a:r>
          </a:p>
          <a:p>
            <a:pPr algn="ctr" eaLnBrk="1" hangingPunct="1">
              <a:buSzPct val="100000"/>
              <a:defRPr/>
            </a:pPr>
            <a:r>
              <a:rPr lang="en-US" altLang="uk-U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(I stage of prioritization) </a:t>
            </a:r>
            <a:r>
              <a:rPr lang="en-US" alt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marked with red</a:t>
            </a:r>
            <a:endParaRPr lang="ru-RU" altLang="uk-UA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2" descr="https://scontent-fra3-1.xx.fbcdn.net/v/t1.0-1/p200x200/14463149_840069516092967_7795987787294297308_n.png?oh=72d51ab00b96431d9e6acd3469586201&amp;oe=58CF18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" y="0"/>
            <a:ext cx="137138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112838"/>
            <a:ext cx="12192000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904598"/>
      </p:ext>
    </p:extLst>
  </p:cSld>
  <p:clrMapOvr>
    <a:masterClrMapping/>
  </p:clrMapOvr>
  <p:transition spd="slow" advTm="8192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7"/>
          <p:cNvGrpSpPr>
            <a:grpSpLocks/>
          </p:cNvGrpSpPr>
          <p:nvPr/>
        </p:nvGrpSpPr>
        <p:grpSpPr bwMode="auto">
          <a:xfrm>
            <a:off x="6021598" y="1312661"/>
            <a:ext cx="6181798" cy="4519985"/>
            <a:chOff x="38" y="1650"/>
            <a:chExt cx="7727" cy="4398"/>
          </a:xfrm>
        </p:grpSpPr>
        <p:pic>
          <p:nvPicPr>
            <p:cNvPr id="5126" name="Picture 4" descr="C:\Users\admin\Desktop\map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2" t="6610" r="13087" b="5522"/>
            <a:stretch>
              <a:fillRect/>
            </a:stretch>
          </p:blipFill>
          <p:spPr bwMode="auto">
            <a:xfrm>
              <a:off x="342" y="1650"/>
              <a:ext cx="7103" cy="4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7" name="TextBox 13"/>
            <p:cNvSpPr txBox="1">
              <a:spLocks noChangeArrowheads="1"/>
            </p:cNvSpPr>
            <p:nvPr/>
          </p:nvSpPr>
          <p:spPr bwMode="auto">
            <a:xfrm>
              <a:off x="4029" y="3785"/>
              <a:ext cx="376" cy="217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5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57353">
                <a:defRPr/>
              </a:pPr>
              <a:r>
                <a:rPr lang="en-US" sz="1000" smtClean="0">
                  <a:solidFill>
                    <a:prstClr val="white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E 50</a:t>
              </a:r>
              <a:endParaRPr lang="uk-UA" sz="100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68" name="TextBox 15"/>
            <p:cNvSpPr txBox="1">
              <a:spLocks noChangeArrowheads="1"/>
            </p:cNvSpPr>
            <p:nvPr/>
          </p:nvSpPr>
          <p:spPr bwMode="auto">
            <a:xfrm>
              <a:off x="4894" y="4275"/>
              <a:ext cx="376" cy="217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5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57353">
                <a:defRPr/>
              </a:pPr>
              <a:r>
                <a:rPr lang="en-US" sz="1000" dirty="0" smtClean="0">
                  <a:solidFill>
                    <a:prstClr val="white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E 95</a:t>
              </a:r>
              <a:endParaRPr lang="uk-UA" sz="1000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69" name="TextBox 16"/>
            <p:cNvSpPr txBox="1">
              <a:spLocks noChangeArrowheads="1"/>
            </p:cNvSpPr>
            <p:nvPr/>
          </p:nvSpPr>
          <p:spPr bwMode="auto">
            <a:xfrm>
              <a:off x="1683" y="2796"/>
              <a:ext cx="377" cy="217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5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57353">
                <a:defRPr/>
              </a:pPr>
              <a:r>
                <a:rPr lang="en-US" sz="1000" smtClean="0">
                  <a:solidFill>
                    <a:prstClr val="white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E 75</a:t>
              </a:r>
              <a:endParaRPr lang="uk-UA" sz="100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70" name="TextBox 17"/>
            <p:cNvSpPr txBox="1">
              <a:spLocks noChangeArrowheads="1"/>
            </p:cNvSpPr>
            <p:nvPr/>
          </p:nvSpPr>
          <p:spPr bwMode="auto">
            <a:xfrm>
              <a:off x="2308" y="3478"/>
              <a:ext cx="377" cy="217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5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57353">
                <a:defRPr/>
              </a:pPr>
              <a:r>
                <a:rPr lang="en-US" sz="1000" dirty="0" smtClean="0">
                  <a:solidFill>
                    <a:prstClr val="white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E 40</a:t>
              </a:r>
              <a:endParaRPr lang="uk-UA" sz="1000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" name="Выноска 1 (с границей) 14"/>
            <p:cNvSpPr/>
            <p:nvPr/>
          </p:nvSpPr>
          <p:spPr>
            <a:xfrm>
              <a:off x="61" y="3695"/>
              <a:ext cx="1884" cy="1031"/>
            </a:xfrm>
            <a:prstGeom prst="accentCallout1">
              <a:avLst>
                <a:gd name="adj1" fmla="val 38594"/>
                <a:gd name="adj2" fmla="val 102585"/>
                <a:gd name="adj3" fmla="val 15547"/>
                <a:gd name="adj4" fmla="val 165177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5782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7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М-10 </a:t>
              </a:r>
              <a:r>
                <a:rPr lang="en-US" sz="7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Lviv</a:t>
              </a:r>
              <a:r>
                <a:rPr lang="uk-UA" sz="7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7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en-US" sz="7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Krakovets</a:t>
              </a:r>
              <a:r>
                <a:rPr lang="en-US" sz="7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Road</a:t>
              </a:r>
              <a:r>
                <a:rPr lang="uk-UA" sz="7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uk-UA" sz="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95782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Capital repair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uk-UA" sz="7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2,8 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km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uk-UA" sz="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95782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Cost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3.3 </a:t>
              </a:r>
              <a:r>
                <a:rPr lang="en-US" sz="7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mln.EURO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(95,2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mln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UAH)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uk-UA" sz="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95782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Reconstruction to I 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category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uk-UA" sz="7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74 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km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uk-UA" sz="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95782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Cost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182.8 </a:t>
              </a:r>
              <a:r>
                <a:rPr lang="en-US" sz="7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mln.EURO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5,3 </a:t>
              </a:r>
              <a:r>
                <a:rPr lang="en-US" sz="7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bln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UAH).</a:t>
              </a:r>
              <a:endParaRPr lang="uk-UA" sz="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95782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Construction of by-passes and transport interchanges</a:t>
              </a:r>
              <a:r>
                <a:rPr lang="uk-UA" sz="7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11 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km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uk-UA" sz="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95782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Cost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uk-UA" sz="7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1,47 млрд. грн.</a:t>
              </a:r>
            </a:p>
          </p:txBody>
        </p:sp>
        <p:sp>
          <p:nvSpPr>
            <p:cNvPr id="19" name="Выноска 1 (с границей) 18"/>
            <p:cNvSpPr/>
            <p:nvPr/>
          </p:nvSpPr>
          <p:spPr>
            <a:xfrm>
              <a:off x="38" y="4930"/>
              <a:ext cx="2152" cy="866"/>
            </a:xfrm>
            <a:prstGeom prst="accentCallout1">
              <a:avLst>
                <a:gd name="adj1" fmla="val 35541"/>
                <a:gd name="adj2" fmla="val 102601"/>
                <a:gd name="adj3" fmla="val -118124"/>
                <a:gd name="adj4" fmla="val 149853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5782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7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М-06 </a:t>
              </a:r>
              <a:r>
                <a:rPr lang="en-US" sz="7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Kyiv – Chop Road</a:t>
              </a:r>
              <a:endParaRPr lang="uk-UA" sz="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5782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7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7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Lviv</a:t>
              </a:r>
              <a:r>
                <a:rPr lang="en-US" sz="7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by-pass</a:t>
              </a:r>
              <a:r>
                <a:rPr lang="uk-UA" sz="7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uk-UA" sz="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95782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Reconstruction to I 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category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uk-UA" sz="7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15 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km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uk-UA" sz="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95782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Cost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sz="7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37.3 </a:t>
              </a:r>
              <a:r>
                <a:rPr lang="en-US" sz="7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mln.EURO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1,08 </a:t>
              </a:r>
              <a:r>
                <a:rPr lang="en-US" sz="7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bln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UAH)</a:t>
              </a:r>
              <a:endParaRPr lang="uk-UA" sz="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95782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Construction of 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transport interchange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uk-UA" sz="7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km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uk-UA" sz="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95782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Cost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4.1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mln.EURO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120 </a:t>
              </a:r>
              <a:r>
                <a:rPr lang="en-US" sz="7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mln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UAH).</a:t>
              </a:r>
              <a:endParaRPr lang="uk-UA" sz="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Выноска 1 (с границей) 19"/>
            <p:cNvSpPr/>
            <p:nvPr/>
          </p:nvSpPr>
          <p:spPr>
            <a:xfrm>
              <a:off x="4095" y="1936"/>
              <a:ext cx="2695" cy="719"/>
            </a:xfrm>
            <a:prstGeom prst="accentCallout1">
              <a:avLst>
                <a:gd name="adj1" fmla="val 25668"/>
                <a:gd name="adj2" fmla="val -2046"/>
                <a:gd name="adj3" fmla="val 276301"/>
                <a:gd name="adj4" fmla="val -25640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5782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7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Н-02 </a:t>
              </a:r>
              <a:r>
                <a:rPr lang="en-US" sz="7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Lviv</a:t>
              </a:r>
              <a:r>
                <a:rPr lang="en-US" sz="7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7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Ternopil</a:t>
              </a:r>
              <a:r>
                <a:rPr lang="en-US" sz="7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Road</a:t>
              </a:r>
              <a:endParaRPr lang="uk-UA" sz="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95782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Reconstruction to I category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91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km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uk-UA" sz="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95782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Cost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255.9 </a:t>
              </a:r>
              <a:r>
                <a:rPr lang="en-US" sz="7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mln.EURO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6,55 </a:t>
              </a:r>
              <a:r>
                <a:rPr lang="en-US" sz="7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bln</a:t>
              </a:r>
              <a:r>
                <a:rPr lang="en-US" sz="7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UAH)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uk-UA" sz="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95782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Construction of by-passes and transport interchanges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uk-UA" sz="7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21,5 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km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uk-UA" sz="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95782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Cost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109.3 </a:t>
              </a:r>
              <a:r>
                <a:rPr lang="en-US" sz="7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mln.EURO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3,17 </a:t>
              </a:r>
              <a:r>
                <a:rPr lang="en-US" sz="7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bln</a:t>
              </a:r>
              <a:r>
                <a:rPr lang="en-US" sz="7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UAH)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uk-UA" sz="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Выноска 1 (с границей) 20"/>
            <p:cNvSpPr/>
            <p:nvPr/>
          </p:nvSpPr>
          <p:spPr>
            <a:xfrm>
              <a:off x="2444" y="4930"/>
              <a:ext cx="2153" cy="1118"/>
            </a:xfrm>
            <a:prstGeom prst="accentCallout1">
              <a:avLst>
                <a:gd name="adj1" fmla="val 34015"/>
                <a:gd name="adj2" fmla="val 104973"/>
                <a:gd name="adj3" fmla="val -59278"/>
                <a:gd name="adj4" fmla="val 97886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5782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7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М-12 </a:t>
              </a:r>
              <a:r>
                <a:rPr lang="en-US" sz="7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Stryi</a:t>
              </a:r>
              <a:r>
                <a:rPr lang="uk-UA" sz="7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7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en-US" sz="7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Ternopil</a:t>
              </a:r>
              <a:r>
                <a:rPr lang="uk-UA" sz="7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7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en-US" sz="7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Kirovograd</a:t>
              </a:r>
              <a:r>
                <a:rPr lang="uk-UA" sz="7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7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en-US" sz="7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Znamianka</a:t>
              </a:r>
              <a:r>
                <a:rPr lang="en-US" sz="7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Road</a:t>
              </a:r>
              <a:r>
                <a:rPr lang="uk-UA" sz="7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7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Ternopil</a:t>
              </a:r>
              <a:r>
                <a:rPr lang="en-US" sz="7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US" sz="7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Uman</a:t>
              </a:r>
              <a:r>
                <a:rPr lang="uk-UA" sz="7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uk-UA" sz="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95782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Capital repair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uk-UA" sz="7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68 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km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uk-UA" sz="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957828">
                <a:defRPr/>
              </a:pP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Cost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79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mln.EURO</a:t>
              </a:r>
              <a:r>
                <a:rPr lang="en-US" sz="7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2,3 </a:t>
              </a:r>
              <a:r>
                <a:rPr lang="en-US" sz="7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bln</a:t>
              </a:r>
              <a:r>
                <a:rPr lang="en-US" sz="7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UAH)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uk-UA" sz="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95782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Reconstruction to I 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category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uk-UA" sz="7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324 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км.</a:t>
              </a:r>
              <a:endParaRPr lang="uk-UA" sz="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957828">
                <a:defRPr/>
              </a:pP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Cost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sz="7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803.4 </a:t>
              </a:r>
              <a:r>
                <a:rPr lang="en-US" sz="7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mln.EURO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23,3 </a:t>
              </a:r>
              <a:r>
                <a:rPr lang="en-US" sz="7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bln</a:t>
              </a:r>
              <a:r>
                <a:rPr lang="en-US" sz="7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UAH)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uk-UA" sz="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95782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Construction of by-passes and transport 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interchanges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uk-UA" sz="7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15 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km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uk-UA" sz="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957828">
                <a:defRPr/>
              </a:pPr>
              <a:r>
                <a:rPr lang="en-US" sz="7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Cost</a:t>
              </a:r>
              <a:r>
                <a:rPr lang="uk-UA" sz="7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79 </a:t>
              </a:r>
              <a:r>
                <a:rPr lang="en-US" sz="7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mln.EURO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2,3 </a:t>
              </a:r>
              <a:r>
                <a:rPr lang="en-US" sz="7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bln</a:t>
              </a:r>
              <a:r>
                <a:rPr lang="en-US" sz="7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UAH)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uk-UA" sz="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Выноска 1 (с границей) 21"/>
            <p:cNvSpPr/>
            <p:nvPr/>
          </p:nvSpPr>
          <p:spPr>
            <a:xfrm>
              <a:off x="5892" y="2894"/>
              <a:ext cx="1873" cy="584"/>
            </a:xfrm>
            <a:prstGeom prst="accentCallout1">
              <a:avLst>
                <a:gd name="adj1" fmla="val 78284"/>
                <a:gd name="adj2" fmla="val -3823"/>
                <a:gd name="adj3" fmla="val 300855"/>
                <a:gd name="adj4" fmla="val -54984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5782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7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М-05 </a:t>
              </a:r>
              <a:r>
                <a:rPr lang="en-US" sz="7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Kyiv – </a:t>
              </a:r>
              <a:r>
                <a:rPr lang="en-US" sz="7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Odesa</a:t>
              </a:r>
              <a:r>
                <a:rPr lang="en-US" sz="7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7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7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Uman</a:t>
              </a:r>
              <a:r>
                <a:rPr lang="uk-UA" sz="7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7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en-US" sz="7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Odesa</a:t>
              </a:r>
              <a:r>
                <a:rPr lang="uk-UA" sz="7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7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Road </a:t>
              </a:r>
              <a:endParaRPr lang="uk-UA" sz="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95782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Capital repair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uk-UA" sz="7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267 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km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uk-UA" sz="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957828">
                <a:defRPr/>
              </a:pPr>
              <a:r>
                <a:rPr lang="en-US" sz="7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Cost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313.8 </a:t>
              </a:r>
              <a:r>
                <a:rPr lang="en-US" sz="7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mln.EURO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9,1 </a:t>
              </a:r>
              <a:r>
                <a:rPr lang="en-US" sz="7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bln</a:t>
              </a:r>
              <a:r>
                <a:rPr lang="en-US" sz="7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UAH)</a:t>
              </a:r>
              <a:r>
                <a:rPr lang="uk-UA" sz="7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uk-UA" sz="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1075978" y="183348"/>
            <a:ext cx="1087141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78" tIns="46788" rIns="89978" bIns="46788"/>
          <a:lstStyle>
            <a:lvl1pPr marL="342900" indent="-3413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Road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route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Lviv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Uman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Odesa</a:t>
            </a:r>
            <a:endParaRPr lang="uk-UA" altLang="uk-UA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2" descr="https://scontent-fra3-1.xx.fbcdn.net/v/t1.0-1/p200x200/14463149_840069516092967_7795987787294297308_n.png?oh=72d51ab00b96431d9e6acd3469586201&amp;oe=58CF18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" y="0"/>
            <a:ext cx="137138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0" y="1112838"/>
            <a:ext cx="12192000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94473" y="1312661"/>
            <a:ext cx="5827125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089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Total project cost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1 889.3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mln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EURO (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54 792,3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mln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UAH).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including road sections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defTabSz="457089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uk-UA" sz="800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457089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М-10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Lviv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Krakovets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Road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6 865,2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mln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UAH., design 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estimate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documentation need to be amended. </a:t>
            </a:r>
          </a:p>
          <a:p>
            <a:pPr marL="285750" indent="-285750" defTabSz="457089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457089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М-06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Kyiv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 Chop Road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Lviv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by-pass)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: 1 200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mln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UAH., design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estimate documentation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have to be developed.</a:t>
            </a:r>
          </a:p>
          <a:p>
            <a:pPr marL="285750" indent="-285750" defTabSz="457089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endParaRPr lang="uk-UA" sz="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457089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Н-02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Lviv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Ternopil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Road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: 9 720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mln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UAH., design and estimate documentation have to be developed.</a:t>
            </a:r>
          </a:p>
          <a:p>
            <a:pPr marL="285750" indent="-285750" defTabSz="457089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endParaRPr lang="uk-UA" sz="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457089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М-12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Stryi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Ternopil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Kirovograd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Znamianka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Road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Ternopil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Uman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27 900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mln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UAH., feasibility study is under preparation. </a:t>
            </a:r>
          </a:p>
          <a:p>
            <a:pPr marL="285750" indent="-285750" defTabSz="457089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endParaRPr lang="uk-UA" sz="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457089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М-05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Kyiv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Odesa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Road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Uman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Odesa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section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9 100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mln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UAH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design and estimate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documentation for all sections is under preparation.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54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359491" y="1631793"/>
            <a:ext cx="5380909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78" tIns="46788" rIns="89978" bIns="46788"/>
          <a:lstStyle>
            <a:lvl1pPr marL="342900" indent="-3413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ts val="1888"/>
              </a:lnSpc>
              <a:spcBef>
                <a:spcPts val="800"/>
              </a:spcBef>
              <a:buSzPct val="100000"/>
            </a:pPr>
            <a:endParaRPr lang="uk-UA" altLang="uk-UA" sz="2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285750" indent="-285750" defTabSz="457089" eaLnBrk="1" hangingPunct="1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Total  length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24 km.</a:t>
            </a:r>
          </a:p>
          <a:p>
            <a:pPr marL="285750" indent="-285750" defTabSz="457089" eaLnBrk="1" hangingPunct="1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endParaRPr lang="uk-UA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85750" indent="-285750" defTabSz="457089" eaLnBrk="1" hangingPunct="1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Cost: 122.5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mln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EURO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3 553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mln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UAH).</a:t>
            </a:r>
          </a:p>
          <a:p>
            <a:pPr marL="285750" indent="-285750" defTabSz="457089" eaLnBrk="1" hangingPunct="1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endParaRPr lang="uk-UA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85750" indent="-285750" defTabSz="457089" eaLnBrk="1" hangingPunct="1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Type of works: construction.</a:t>
            </a:r>
          </a:p>
          <a:p>
            <a:pPr marL="285750" indent="-285750" defTabSz="457089" eaLnBrk="1" hangingPunct="1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endParaRPr lang="uk-UA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85750" indent="-285750" defTabSz="457089" eaLnBrk="1" hangingPunct="1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Design and estimate  documentation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have to be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developed.</a:t>
            </a:r>
            <a:endParaRPr lang="uk-UA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373334" y="262953"/>
            <a:ext cx="10164233" cy="58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78" tIns="46788" rIns="89978" bIns="46788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Construction of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Lviv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by-pass</a:t>
            </a:r>
            <a:endParaRPr lang="uk-UA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2" descr="https://scontent-fra3-1.xx.fbcdn.net/v/t1.0-1/p200x200/14463149_840069516092967_7795987787294297308_n.png?oh=72d51ab00b96431d9e6acd3469586201&amp;oe=58CF18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" y="0"/>
            <a:ext cx="137138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112838"/>
            <a:ext cx="12192000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4906088" y="1417863"/>
            <a:ext cx="6887609" cy="4995087"/>
            <a:chOff x="4880344" y="1352549"/>
            <a:chExt cx="6887609" cy="4995087"/>
          </a:xfrm>
        </p:grpSpPr>
        <p:pic>
          <p:nvPicPr>
            <p:cNvPr id="15" name="Рисунок 14"/>
            <p:cNvPicPr/>
            <p:nvPr/>
          </p:nvPicPr>
          <p:blipFill rotWithShape="1">
            <a:blip r:embed="rId4"/>
            <a:srcRect l="39017" t="24249" r="14142" b="17444"/>
            <a:stretch/>
          </p:blipFill>
          <p:spPr bwMode="auto">
            <a:xfrm>
              <a:off x="4880344" y="1352549"/>
              <a:ext cx="6887609" cy="499508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Полилиния 11"/>
            <p:cNvSpPr/>
            <p:nvPr/>
          </p:nvSpPr>
          <p:spPr>
            <a:xfrm>
              <a:off x="7677150" y="3130259"/>
              <a:ext cx="1370439" cy="951724"/>
            </a:xfrm>
            <a:custGeom>
              <a:avLst/>
              <a:gdLst>
                <a:gd name="connsiteX0" fmla="*/ 0 w 1370439"/>
                <a:gd name="connsiteY0" fmla="*/ 470191 h 951724"/>
                <a:gd name="connsiteX1" fmla="*/ 184150 w 1370439"/>
                <a:gd name="connsiteY1" fmla="*/ 114591 h 951724"/>
                <a:gd name="connsiteX2" fmla="*/ 628650 w 1370439"/>
                <a:gd name="connsiteY2" fmla="*/ 291 h 951724"/>
                <a:gd name="connsiteX3" fmla="*/ 1092200 w 1370439"/>
                <a:gd name="connsiteY3" fmla="*/ 95541 h 951724"/>
                <a:gd name="connsiteX4" fmla="*/ 1358900 w 1370439"/>
                <a:gd name="connsiteY4" fmla="*/ 457491 h 951724"/>
                <a:gd name="connsiteX5" fmla="*/ 1320800 w 1370439"/>
                <a:gd name="connsiteY5" fmla="*/ 908341 h 951724"/>
                <a:gd name="connsiteX6" fmla="*/ 1308100 w 1370439"/>
                <a:gd name="connsiteY6" fmla="*/ 908341 h 95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0439" h="951724">
                  <a:moveTo>
                    <a:pt x="0" y="470191"/>
                  </a:moveTo>
                  <a:cubicBezTo>
                    <a:pt x="39687" y="331549"/>
                    <a:pt x="79375" y="192908"/>
                    <a:pt x="184150" y="114591"/>
                  </a:cubicBezTo>
                  <a:cubicBezTo>
                    <a:pt x="288925" y="36274"/>
                    <a:pt x="477308" y="3466"/>
                    <a:pt x="628650" y="291"/>
                  </a:cubicBezTo>
                  <a:cubicBezTo>
                    <a:pt x="779992" y="-2884"/>
                    <a:pt x="970492" y="19341"/>
                    <a:pt x="1092200" y="95541"/>
                  </a:cubicBezTo>
                  <a:cubicBezTo>
                    <a:pt x="1213908" y="171741"/>
                    <a:pt x="1320800" y="322024"/>
                    <a:pt x="1358900" y="457491"/>
                  </a:cubicBezTo>
                  <a:cubicBezTo>
                    <a:pt x="1397000" y="592958"/>
                    <a:pt x="1329267" y="833199"/>
                    <a:pt x="1320800" y="908341"/>
                  </a:cubicBezTo>
                  <a:cubicBezTo>
                    <a:pt x="1312333" y="983483"/>
                    <a:pt x="1310216" y="945912"/>
                    <a:pt x="1308100" y="908341"/>
                  </a:cubicBezTo>
                </a:path>
              </a:pathLst>
            </a:cu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cxnSp>
        <p:nvCxnSpPr>
          <p:cNvPr id="3" name="Прямая со стрелкой 2"/>
          <p:cNvCxnSpPr/>
          <p:nvPr/>
        </p:nvCxnSpPr>
        <p:spPr>
          <a:xfrm flipV="1">
            <a:off x="9252642" y="2661719"/>
            <a:ext cx="1466661" cy="660903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943315" y="4510996"/>
            <a:ext cx="1214673" cy="902976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6228784" y="2399168"/>
            <a:ext cx="1121121" cy="923455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7349905" y="4510996"/>
            <a:ext cx="240912" cy="1201741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0818891" y="2399168"/>
            <a:ext cx="949062" cy="38024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Kyiv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244771" y="5413972"/>
            <a:ext cx="1651481" cy="38024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Ivano-Frankivsk</a:t>
            </a:r>
            <a:endParaRPr lang="uk-UA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934954" y="5767058"/>
            <a:ext cx="1548143" cy="38024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Hungarian Border</a:t>
            </a:r>
            <a:endParaRPr lang="uk-UA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61299" y="2236206"/>
            <a:ext cx="1267485" cy="38024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Polish Border</a:t>
            </a:r>
            <a:endParaRPr lang="uk-UA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20167" y="3659969"/>
            <a:ext cx="1064039" cy="4873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LVIV</a:t>
            </a: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69060"/>
      </p:ext>
    </p:extLst>
  </p:cSld>
  <p:clrMapOvr>
    <a:masterClrMapping/>
  </p:clrMapOvr>
  <p:transition spd="slow" advTm="8192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715091" y="1316612"/>
            <a:ext cx="1087141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78" tIns="46788" rIns="89978" bIns="46788"/>
          <a:lstStyle>
            <a:lvl1pPr marL="342900" indent="-3413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ts val="1888"/>
              </a:lnSpc>
              <a:spcBef>
                <a:spcPts val="800"/>
              </a:spcBef>
              <a:buSzPct val="100000"/>
            </a:pPr>
            <a:endParaRPr lang="uk-UA" altLang="uk-UA" sz="2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285750" indent="-285750" defTabSz="457089">
              <a:buSzPct val="100000"/>
              <a:buFont typeface="Arial" pitchFamily="34" charset="0"/>
              <a:buChar char="•"/>
              <a:defRPr/>
            </a:pP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422268" y="33463"/>
            <a:ext cx="10164233" cy="10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78" tIns="46788" rIns="89978" bIns="46788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M-01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Kyiv –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Chernihiv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– Novi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Yarylovychi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Road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(section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Kipti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Belorussian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border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uk-UA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2" descr="https://scontent-fra3-1.xx.fbcdn.net/v/t1.0-1/p200x200/14463149_840069516092967_7795987787294297308_n.png?oh=72d51ab00b96431d9e6acd3469586201&amp;oe=58CF18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" y="0"/>
            <a:ext cx="137138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112838"/>
            <a:ext cx="12192000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236626" y="1283332"/>
            <a:ext cx="5380909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78" tIns="46788" rIns="89978" bIns="46788"/>
          <a:lstStyle>
            <a:lvl1pPr marL="342900" indent="-3413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ts val="1888"/>
              </a:lnSpc>
              <a:spcBef>
                <a:spcPts val="800"/>
              </a:spcBef>
              <a:buSzPct val="100000"/>
            </a:pPr>
            <a:endParaRPr lang="uk-UA" altLang="uk-UA" sz="2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285750" indent="-285750" defTabSz="457089" eaLnBrk="1" hangingPunct="1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Total  length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119,6 km.</a:t>
            </a:r>
          </a:p>
          <a:p>
            <a:pPr marL="285750" indent="-285750" defTabSz="457089" eaLnBrk="1" hangingPunct="1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endParaRPr lang="uk-UA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85750" indent="-285750" defTabSz="457089" eaLnBrk="1" hangingPunct="1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Cost: 348.5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mln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EURO.</a:t>
            </a:r>
          </a:p>
          <a:p>
            <a:pPr marL="285750" indent="-285750" defTabSz="457089" eaLnBrk="1" hangingPunct="1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endParaRPr lang="uk-UA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85750" indent="-285750" defTabSz="457089" eaLnBrk="1" hangingPunct="1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Type of works: construction and reconstruction.</a:t>
            </a:r>
          </a:p>
          <a:p>
            <a:pPr marL="285750" indent="-285750" defTabSz="457089" eaLnBrk="1" hangingPunct="1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endParaRPr lang="uk-UA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85750" indent="-285750" defTabSz="457089" eaLnBrk="1" hangingPunct="1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Design and estimate documentation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is under development.</a:t>
            </a:r>
            <a:endParaRPr lang="uk-UA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451400" y="1593850"/>
            <a:ext cx="6531493" cy="3950534"/>
            <a:chOff x="5451400" y="1593850"/>
            <a:chExt cx="6531493" cy="395053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5451400" y="1593850"/>
              <a:ext cx="6531493" cy="3950534"/>
              <a:chOff x="5260014" y="1528503"/>
              <a:chExt cx="6531493" cy="3950534"/>
            </a:xfrm>
          </p:grpSpPr>
          <p:pic>
            <p:nvPicPr>
              <p:cNvPr id="9" name="Рисунок 8"/>
              <p:cNvPicPr/>
              <p:nvPr/>
            </p:nvPicPr>
            <p:blipFill rotWithShape="1">
              <a:blip r:embed="rId4"/>
              <a:srcRect l="32799" t="17117" r="11233" b="11381"/>
              <a:stretch/>
            </p:blipFill>
            <p:spPr bwMode="auto">
              <a:xfrm>
                <a:off x="5260014" y="1528503"/>
                <a:ext cx="6531493" cy="395053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4" name="Полилиния 3"/>
              <p:cNvSpPr/>
              <p:nvPr/>
            </p:nvSpPr>
            <p:spPr>
              <a:xfrm>
                <a:off x="6661150" y="1593850"/>
                <a:ext cx="869735" cy="3797300"/>
              </a:xfrm>
              <a:custGeom>
                <a:avLst/>
                <a:gdLst>
                  <a:gd name="connsiteX0" fmla="*/ 0 w 869735"/>
                  <a:gd name="connsiteY0" fmla="*/ 0 h 3797300"/>
                  <a:gd name="connsiteX1" fmla="*/ 63500 w 869735"/>
                  <a:gd name="connsiteY1" fmla="*/ 222250 h 3797300"/>
                  <a:gd name="connsiteX2" fmla="*/ 165100 w 869735"/>
                  <a:gd name="connsiteY2" fmla="*/ 615950 h 3797300"/>
                  <a:gd name="connsiteX3" fmla="*/ 196850 w 869735"/>
                  <a:gd name="connsiteY3" fmla="*/ 755650 h 3797300"/>
                  <a:gd name="connsiteX4" fmla="*/ 260350 w 869735"/>
                  <a:gd name="connsiteY4" fmla="*/ 793750 h 3797300"/>
                  <a:gd name="connsiteX5" fmla="*/ 381000 w 869735"/>
                  <a:gd name="connsiteY5" fmla="*/ 939800 h 3797300"/>
                  <a:gd name="connsiteX6" fmla="*/ 444500 w 869735"/>
                  <a:gd name="connsiteY6" fmla="*/ 1123950 h 3797300"/>
                  <a:gd name="connsiteX7" fmla="*/ 673100 w 869735"/>
                  <a:gd name="connsiteY7" fmla="*/ 1695450 h 3797300"/>
                  <a:gd name="connsiteX8" fmla="*/ 774700 w 869735"/>
                  <a:gd name="connsiteY8" fmla="*/ 1936750 h 3797300"/>
                  <a:gd name="connsiteX9" fmla="*/ 850900 w 869735"/>
                  <a:gd name="connsiteY9" fmla="*/ 2051050 h 3797300"/>
                  <a:gd name="connsiteX10" fmla="*/ 863600 w 869735"/>
                  <a:gd name="connsiteY10" fmla="*/ 2374900 h 3797300"/>
                  <a:gd name="connsiteX11" fmla="*/ 768350 w 869735"/>
                  <a:gd name="connsiteY11" fmla="*/ 2609850 h 3797300"/>
                  <a:gd name="connsiteX12" fmla="*/ 641350 w 869735"/>
                  <a:gd name="connsiteY12" fmla="*/ 3105150 h 3797300"/>
                  <a:gd name="connsiteX13" fmla="*/ 501650 w 869735"/>
                  <a:gd name="connsiteY13" fmla="*/ 3289300 h 3797300"/>
                  <a:gd name="connsiteX14" fmla="*/ 412750 w 869735"/>
                  <a:gd name="connsiteY14" fmla="*/ 3797300 h 3797300"/>
                  <a:gd name="connsiteX15" fmla="*/ 412750 w 869735"/>
                  <a:gd name="connsiteY15" fmla="*/ 3797300 h 3797300"/>
                  <a:gd name="connsiteX16" fmla="*/ 406400 w 869735"/>
                  <a:gd name="connsiteY16" fmla="*/ 3771900 h 379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9735" h="3797300">
                    <a:moveTo>
                      <a:pt x="0" y="0"/>
                    </a:moveTo>
                    <a:cubicBezTo>
                      <a:pt x="17991" y="59796"/>
                      <a:pt x="35983" y="119592"/>
                      <a:pt x="63500" y="222250"/>
                    </a:cubicBezTo>
                    <a:cubicBezTo>
                      <a:pt x="91017" y="324908"/>
                      <a:pt x="142875" y="527050"/>
                      <a:pt x="165100" y="615950"/>
                    </a:cubicBezTo>
                    <a:cubicBezTo>
                      <a:pt x="187325" y="704850"/>
                      <a:pt x="180975" y="726017"/>
                      <a:pt x="196850" y="755650"/>
                    </a:cubicBezTo>
                    <a:cubicBezTo>
                      <a:pt x="212725" y="785283"/>
                      <a:pt x="229658" y="763058"/>
                      <a:pt x="260350" y="793750"/>
                    </a:cubicBezTo>
                    <a:cubicBezTo>
                      <a:pt x="291042" y="824442"/>
                      <a:pt x="350308" y="884767"/>
                      <a:pt x="381000" y="939800"/>
                    </a:cubicBezTo>
                    <a:cubicBezTo>
                      <a:pt x="411692" y="994833"/>
                      <a:pt x="395817" y="998008"/>
                      <a:pt x="444500" y="1123950"/>
                    </a:cubicBezTo>
                    <a:cubicBezTo>
                      <a:pt x="493183" y="1249892"/>
                      <a:pt x="618067" y="1559983"/>
                      <a:pt x="673100" y="1695450"/>
                    </a:cubicBezTo>
                    <a:cubicBezTo>
                      <a:pt x="728133" y="1830917"/>
                      <a:pt x="745067" y="1877483"/>
                      <a:pt x="774700" y="1936750"/>
                    </a:cubicBezTo>
                    <a:cubicBezTo>
                      <a:pt x="804333" y="1996017"/>
                      <a:pt x="836083" y="1978025"/>
                      <a:pt x="850900" y="2051050"/>
                    </a:cubicBezTo>
                    <a:cubicBezTo>
                      <a:pt x="865717" y="2124075"/>
                      <a:pt x="877358" y="2281767"/>
                      <a:pt x="863600" y="2374900"/>
                    </a:cubicBezTo>
                    <a:cubicBezTo>
                      <a:pt x="849842" y="2468033"/>
                      <a:pt x="805392" y="2488142"/>
                      <a:pt x="768350" y="2609850"/>
                    </a:cubicBezTo>
                    <a:cubicBezTo>
                      <a:pt x="731308" y="2731558"/>
                      <a:pt x="685800" y="2991908"/>
                      <a:pt x="641350" y="3105150"/>
                    </a:cubicBezTo>
                    <a:cubicBezTo>
                      <a:pt x="596900" y="3218392"/>
                      <a:pt x="539750" y="3173942"/>
                      <a:pt x="501650" y="3289300"/>
                    </a:cubicBezTo>
                    <a:cubicBezTo>
                      <a:pt x="463550" y="3404658"/>
                      <a:pt x="412750" y="3797300"/>
                      <a:pt x="412750" y="3797300"/>
                    </a:cubicBezTo>
                    <a:lnTo>
                      <a:pt x="412750" y="3797300"/>
                    </a:lnTo>
                    <a:lnTo>
                      <a:pt x="406400" y="3771900"/>
                    </a:ln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10" name="Скругленный прямоугольник 9"/>
            <p:cNvSpPr/>
            <p:nvPr/>
          </p:nvSpPr>
          <p:spPr>
            <a:xfrm>
              <a:off x="7233082" y="1648171"/>
              <a:ext cx="1883758" cy="38024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Belorussian Border </a:t>
              </a:r>
              <a:endParaRPr lang="uk-UA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7774120" y="4733453"/>
              <a:ext cx="949062" cy="38024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Kyiv</a:t>
              </a:r>
              <a:endPara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 flipH="1">
              <a:off x="7510103" y="4467706"/>
              <a:ext cx="212169" cy="988791"/>
            </a:xfrm>
            <a:prstGeom prst="straightConnector1">
              <a:avLst/>
            </a:prstGeom>
            <a:ln w="3492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H="1" flipV="1">
              <a:off x="7110442" y="1838294"/>
              <a:ext cx="434867" cy="924962"/>
            </a:xfrm>
            <a:prstGeom prst="straightConnector1">
              <a:avLst/>
            </a:prstGeom>
            <a:ln w="3492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Скругленный прямоугольник 14"/>
          <p:cNvSpPr/>
          <p:nvPr/>
        </p:nvSpPr>
        <p:spPr>
          <a:xfrm>
            <a:off x="7781975" y="3325453"/>
            <a:ext cx="1457697" cy="4873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CHERNIHIV</a:t>
            </a:r>
            <a:endParaRPr lang="uk-UA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963794"/>
      </p:ext>
    </p:extLst>
  </p:cSld>
  <p:clrMapOvr>
    <a:masterClrMapping/>
  </p:clrMapOvr>
  <p:transition spd="slow" advTm="8192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422268" y="262953"/>
            <a:ext cx="10164233" cy="58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78" tIns="46788" rIns="89978" bIns="46788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M-05 Kyiv –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Odesa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Road (section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Bila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Tserkva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Uman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uk-UA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2" descr="https://scontent-fra3-1.xx.fbcdn.net/v/t1.0-1/p200x200/14463149_840069516092967_7795987787294297308_n.png?oh=72d51ab00b96431d9e6acd3469586201&amp;oe=58CF18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" y="0"/>
            <a:ext cx="137138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112838"/>
            <a:ext cx="12192000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236626" y="1283332"/>
            <a:ext cx="5380909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78" tIns="46788" rIns="89978" bIns="46788"/>
          <a:lstStyle>
            <a:lvl1pPr marL="342900" indent="-3413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ts val="1888"/>
              </a:lnSpc>
              <a:spcBef>
                <a:spcPts val="800"/>
              </a:spcBef>
              <a:buSzPct val="100000"/>
            </a:pPr>
            <a:endParaRPr lang="uk-UA" altLang="uk-UA" sz="2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285750" indent="-285750" defTabSz="457089" eaLnBrk="1" hangingPunct="1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Total  length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187 km.</a:t>
            </a:r>
          </a:p>
          <a:p>
            <a:pPr marL="285750" indent="-285750" defTabSz="457089" eaLnBrk="1" hangingPunct="1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endParaRPr lang="uk-UA" sz="24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85750" indent="-285750" defTabSz="457089" eaLnBrk="1" hangingPunct="1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Cost: 374.9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mln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EURO.</a:t>
            </a:r>
          </a:p>
          <a:p>
            <a:pPr marL="285750" indent="-285750" defTabSz="457089" eaLnBrk="1" hangingPunct="1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endParaRPr lang="uk-UA" sz="24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85750" indent="-285750" defTabSz="457089" eaLnBrk="1" hangingPunct="1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Type of works: capital repair.</a:t>
            </a:r>
          </a:p>
          <a:p>
            <a:pPr marL="285750" indent="-285750" defTabSz="457089" eaLnBrk="1" hangingPunct="1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endParaRPr lang="uk-UA" sz="24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85750" indent="-285750" defTabSz="457089" eaLnBrk="1" hangingPunct="1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Design and estimate documentation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is under development.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769232" y="1514044"/>
            <a:ext cx="5195330" cy="4211251"/>
            <a:chOff x="5769232" y="1514044"/>
            <a:chExt cx="5195330" cy="4211251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5769232" y="1514044"/>
              <a:ext cx="5195330" cy="4211251"/>
              <a:chOff x="5769232" y="1514044"/>
              <a:chExt cx="5195330" cy="4211251"/>
            </a:xfrm>
          </p:grpSpPr>
          <p:pic>
            <p:nvPicPr>
              <p:cNvPr id="14" name="Рисунок 13"/>
              <p:cNvPicPr/>
              <p:nvPr/>
            </p:nvPicPr>
            <p:blipFill rotWithShape="1">
              <a:blip r:embed="rId4"/>
              <a:srcRect l="33800" t="17652" r="21264" b="14591"/>
              <a:stretch/>
            </p:blipFill>
            <p:spPr bwMode="auto">
              <a:xfrm>
                <a:off x="5769232" y="1514044"/>
                <a:ext cx="5195330" cy="421125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8968606" y="1657061"/>
                <a:ext cx="949062" cy="281805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Kyiv</a:t>
                </a:r>
                <a:endParaRPr lang="uk-UA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" name="Прямая со стрелкой 11"/>
              <p:cNvCxnSpPr/>
              <p:nvPr/>
            </p:nvCxnSpPr>
            <p:spPr>
              <a:xfrm>
                <a:off x="8986053" y="4429180"/>
                <a:ext cx="0" cy="988791"/>
              </a:xfrm>
              <a:prstGeom prst="straightConnector1">
                <a:avLst/>
              </a:prstGeom>
              <a:ln w="3492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/>
              <p:cNvCxnSpPr/>
              <p:nvPr/>
            </p:nvCxnSpPr>
            <p:spPr>
              <a:xfrm flipH="1" flipV="1">
                <a:off x="8749771" y="1657061"/>
                <a:ext cx="64715" cy="924962"/>
              </a:xfrm>
              <a:prstGeom prst="straightConnector1">
                <a:avLst/>
              </a:prstGeom>
              <a:ln w="3492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Полилиния 18"/>
            <p:cNvSpPr/>
            <p:nvPr/>
          </p:nvSpPr>
          <p:spPr>
            <a:xfrm>
              <a:off x="8256722" y="1989066"/>
              <a:ext cx="354772" cy="2934509"/>
            </a:xfrm>
            <a:custGeom>
              <a:avLst/>
              <a:gdLst>
                <a:gd name="connsiteX0" fmla="*/ 201478 w 354772"/>
                <a:gd name="connsiteY0" fmla="*/ 5329 h 2934509"/>
                <a:gd name="connsiteX1" fmla="*/ 228600 w 354772"/>
                <a:gd name="connsiteY1" fmla="*/ 63448 h 2934509"/>
                <a:gd name="connsiteX2" fmla="*/ 213102 w 354772"/>
                <a:gd name="connsiteY2" fmla="*/ 454780 h 2934509"/>
                <a:gd name="connsiteX3" fmla="*/ 178231 w 354772"/>
                <a:gd name="connsiteY3" fmla="*/ 671756 h 2934509"/>
                <a:gd name="connsiteX4" fmla="*/ 162732 w 354772"/>
                <a:gd name="connsiteY4" fmla="*/ 853861 h 2934509"/>
                <a:gd name="connsiteX5" fmla="*/ 147234 w 354772"/>
                <a:gd name="connsiteY5" fmla="*/ 1028217 h 2934509"/>
                <a:gd name="connsiteX6" fmla="*/ 81366 w 354772"/>
                <a:gd name="connsiteY6" fmla="*/ 1156078 h 2934509"/>
                <a:gd name="connsiteX7" fmla="*/ 54244 w 354772"/>
                <a:gd name="connsiteY7" fmla="*/ 1283939 h 2934509"/>
                <a:gd name="connsiteX8" fmla="*/ 34871 w 354772"/>
                <a:gd name="connsiteY8" fmla="*/ 1435048 h 2934509"/>
                <a:gd name="connsiteX9" fmla="*/ 7749 w 354772"/>
                <a:gd name="connsiteY9" fmla="*/ 1566783 h 2934509"/>
                <a:gd name="connsiteX10" fmla="*/ 0 w 354772"/>
                <a:gd name="connsiteY10" fmla="*/ 1752763 h 2934509"/>
                <a:gd name="connsiteX11" fmla="*/ 7749 w 354772"/>
                <a:gd name="connsiteY11" fmla="*/ 1899997 h 2934509"/>
                <a:gd name="connsiteX12" fmla="*/ 30997 w 354772"/>
                <a:gd name="connsiteY12" fmla="*/ 1969739 h 2934509"/>
                <a:gd name="connsiteX13" fmla="*/ 120112 w 354772"/>
                <a:gd name="connsiteY13" fmla="*/ 1996861 h 2934509"/>
                <a:gd name="connsiteX14" fmla="*/ 139485 w 354772"/>
                <a:gd name="connsiteY14" fmla="*/ 2124722 h 2934509"/>
                <a:gd name="connsiteX15" fmla="*/ 158858 w 354772"/>
                <a:gd name="connsiteY15" fmla="*/ 2252583 h 2934509"/>
                <a:gd name="connsiteX16" fmla="*/ 193729 w 354772"/>
                <a:gd name="connsiteY16" fmla="*/ 2384319 h 2934509"/>
                <a:gd name="connsiteX17" fmla="*/ 275095 w 354772"/>
                <a:gd name="connsiteY17" fmla="*/ 2492807 h 2934509"/>
                <a:gd name="connsiteX18" fmla="*/ 321590 w 354772"/>
                <a:gd name="connsiteY18" fmla="*/ 2554800 h 2934509"/>
                <a:gd name="connsiteX19" fmla="*/ 340963 w 354772"/>
                <a:gd name="connsiteY19" fmla="*/ 2628417 h 2934509"/>
                <a:gd name="connsiteX20" fmla="*/ 337088 w 354772"/>
                <a:gd name="connsiteY20" fmla="*/ 2717533 h 2934509"/>
                <a:gd name="connsiteX21" fmla="*/ 352586 w 354772"/>
                <a:gd name="connsiteY21" fmla="*/ 2849268 h 2934509"/>
                <a:gd name="connsiteX22" fmla="*/ 352586 w 354772"/>
                <a:gd name="connsiteY22" fmla="*/ 2907387 h 2934509"/>
                <a:gd name="connsiteX23" fmla="*/ 333214 w 354772"/>
                <a:gd name="connsiteY23" fmla="*/ 2934509 h 293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4772" h="2934509">
                  <a:moveTo>
                    <a:pt x="201478" y="5329"/>
                  </a:moveTo>
                  <a:cubicBezTo>
                    <a:pt x="214070" y="-3066"/>
                    <a:pt x="226663" y="-11460"/>
                    <a:pt x="228600" y="63448"/>
                  </a:cubicBezTo>
                  <a:cubicBezTo>
                    <a:pt x="230537" y="138356"/>
                    <a:pt x="221497" y="353395"/>
                    <a:pt x="213102" y="454780"/>
                  </a:cubicBezTo>
                  <a:cubicBezTo>
                    <a:pt x="204707" y="556165"/>
                    <a:pt x="186626" y="605243"/>
                    <a:pt x="178231" y="671756"/>
                  </a:cubicBezTo>
                  <a:cubicBezTo>
                    <a:pt x="169836" y="738269"/>
                    <a:pt x="167898" y="794451"/>
                    <a:pt x="162732" y="853861"/>
                  </a:cubicBezTo>
                  <a:cubicBezTo>
                    <a:pt x="157566" y="913271"/>
                    <a:pt x="160795" y="977848"/>
                    <a:pt x="147234" y="1028217"/>
                  </a:cubicBezTo>
                  <a:cubicBezTo>
                    <a:pt x="133673" y="1078586"/>
                    <a:pt x="96864" y="1113458"/>
                    <a:pt x="81366" y="1156078"/>
                  </a:cubicBezTo>
                  <a:cubicBezTo>
                    <a:pt x="65868" y="1198698"/>
                    <a:pt x="61993" y="1237444"/>
                    <a:pt x="54244" y="1283939"/>
                  </a:cubicBezTo>
                  <a:cubicBezTo>
                    <a:pt x="46495" y="1330434"/>
                    <a:pt x="42620" y="1387907"/>
                    <a:pt x="34871" y="1435048"/>
                  </a:cubicBezTo>
                  <a:cubicBezTo>
                    <a:pt x="27122" y="1482189"/>
                    <a:pt x="13561" y="1513831"/>
                    <a:pt x="7749" y="1566783"/>
                  </a:cubicBezTo>
                  <a:cubicBezTo>
                    <a:pt x="1937" y="1619735"/>
                    <a:pt x="0" y="1697227"/>
                    <a:pt x="0" y="1752763"/>
                  </a:cubicBezTo>
                  <a:cubicBezTo>
                    <a:pt x="0" y="1808299"/>
                    <a:pt x="2583" y="1863834"/>
                    <a:pt x="7749" y="1899997"/>
                  </a:cubicBezTo>
                  <a:cubicBezTo>
                    <a:pt x="12915" y="1936160"/>
                    <a:pt x="12270" y="1953595"/>
                    <a:pt x="30997" y="1969739"/>
                  </a:cubicBezTo>
                  <a:cubicBezTo>
                    <a:pt x="49724" y="1985883"/>
                    <a:pt x="102031" y="1971031"/>
                    <a:pt x="120112" y="1996861"/>
                  </a:cubicBezTo>
                  <a:cubicBezTo>
                    <a:pt x="138193" y="2022691"/>
                    <a:pt x="139485" y="2124722"/>
                    <a:pt x="139485" y="2124722"/>
                  </a:cubicBezTo>
                  <a:cubicBezTo>
                    <a:pt x="145943" y="2167342"/>
                    <a:pt x="149817" y="2209317"/>
                    <a:pt x="158858" y="2252583"/>
                  </a:cubicBezTo>
                  <a:cubicBezTo>
                    <a:pt x="167899" y="2295849"/>
                    <a:pt x="174356" y="2344282"/>
                    <a:pt x="193729" y="2384319"/>
                  </a:cubicBezTo>
                  <a:cubicBezTo>
                    <a:pt x="213102" y="2424356"/>
                    <a:pt x="275095" y="2492807"/>
                    <a:pt x="275095" y="2492807"/>
                  </a:cubicBezTo>
                  <a:cubicBezTo>
                    <a:pt x="296405" y="2521221"/>
                    <a:pt x="310612" y="2532198"/>
                    <a:pt x="321590" y="2554800"/>
                  </a:cubicBezTo>
                  <a:cubicBezTo>
                    <a:pt x="332568" y="2577402"/>
                    <a:pt x="338380" y="2601295"/>
                    <a:pt x="340963" y="2628417"/>
                  </a:cubicBezTo>
                  <a:cubicBezTo>
                    <a:pt x="343546" y="2655539"/>
                    <a:pt x="335151" y="2680725"/>
                    <a:pt x="337088" y="2717533"/>
                  </a:cubicBezTo>
                  <a:cubicBezTo>
                    <a:pt x="339025" y="2754341"/>
                    <a:pt x="350003" y="2817626"/>
                    <a:pt x="352586" y="2849268"/>
                  </a:cubicBezTo>
                  <a:cubicBezTo>
                    <a:pt x="355169" y="2880910"/>
                    <a:pt x="355815" y="2893180"/>
                    <a:pt x="352586" y="2907387"/>
                  </a:cubicBezTo>
                  <a:cubicBezTo>
                    <a:pt x="349357" y="2921594"/>
                    <a:pt x="341285" y="2928051"/>
                    <a:pt x="333214" y="2934509"/>
                  </a:cubicBezTo>
                </a:path>
              </a:pathLst>
            </a:cu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9168714" y="5277068"/>
            <a:ext cx="949062" cy="28180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Odessa</a:t>
            </a:r>
            <a:endParaRPr lang="uk-UA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740396" y="4860138"/>
            <a:ext cx="949062" cy="28180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UMAN</a:t>
            </a:r>
            <a:endParaRPr lang="uk-UA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28597" y="1754165"/>
            <a:ext cx="1592378" cy="248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BILA TSERKVA</a:t>
            </a:r>
            <a:endParaRPr lang="uk-UA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235311"/>
      </p:ext>
    </p:extLst>
  </p:cSld>
  <p:clrMapOvr>
    <a:masterClrMapping/>
  </p:clrMapOvr>
  <p:transition spd="slow" advTm="8192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715091" y="1191483"/>
            <a:ext cx="1087141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78" tIns="46788" rIns="89978" bIns="46788"/>
          <a:lstStyle>
            <a:lvl1pPr marL="342900" indent="-3413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ts val="1888"/>
              </a:lnSpc>
              <a:spcBef>
                <a:spcPts val="800"/>
              </a:spcBef>
              <a:buSzPct val="100000"/>
            </a:pPr>
            <a:endParaRPr lang="uk-UA" altLang="uk-UA" sz="2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indent="0" algn="just" defTabSz="457089">
              <a:buSzPct val="100000"/>
              <a:defRPr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Reconstruction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R-52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Dnipropetrovsk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Tsarytchanka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Kobeliaky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Reshetylivka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Road;</a:t>
            </a:r>
          </a:p>
          <a:p>
            <a:pPr marL="285750" indent="-285750" algn="just" defTabSz="457089">
              <a:buSzPct val="100000"/>
              <a:buFont typeface="Arial" pitchFamily="34" charset="0"/>
              <a:buChar char="•"/>
              <a:defRPr/>
            </a:pP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457089">
              <a:buSzPct val="100000"/>
              <a:defRPr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Construction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Boryspil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by-pass</a:t>
            </a:r>
          </a:p>
          <a:p>
            <a:pPr marL="285750" indent="-285750" algn="just" defTabSz="457089">
              <a:buSzPct val="100000"/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457089">
              <a:buSzPct val="100000"/>
              <a:defRPr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N-11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Dnipropetrovsk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Mykholaiv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Road (section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Dnipropotrovsk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Kryvyi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457089">
              <a:buSzPct val="100000"/>
              <a:defRPr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457089">
              <a:buSzPct val="100000"/>
              <a:defRPr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M-06 Kyiv- Chop Road (section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Uzhgorod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Mykachevo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457089">
              <a:buSzPct val="100000"/>
              <a:defRPr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457089">
              <a:buSzPct val="100000"/>
              <a:defRPr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M-19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Domanovo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Kovel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Chernivtsi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Terebleche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N-22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Ustylug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Lutsk –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Rivne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(section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Kovel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Rivne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457089">
              <a:buSzPct val="100000"/>
              <a:defRPr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457089">
              <a:buSzPct val="100000"/>
              <a:defRPr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M-27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Odesa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Ilichivsk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defTabSz="457089">
              <a:buSzPct val="100000"/>
              <a:buFont typeface="Arial" pitchFamily="34" charset="0"/>
              <a:buChar char="•"/>
              <a:defRPr/>
            </a:pP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457089">
              <a:buSzPct val="100000"/>
              <a:buFont typeface="Arial" pitchFamily="34" charset="0"/>
              <a:buChar char="•"/>
              <a:defRPr/>
            </a:pP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457089">
              <a:buSzPct val="100000"/>
              <a:buFont typeface="Arial" pitchFamily="34" charset="0"/>
              <a:buChar char="•"/>
              <a:defRPr/>
            </a:pP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457089">
              <a:buSzPct val="100000"/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457089">
              <a:buSzPct val="100000"/>
              <a:buFont typeface="Arial" pitchFamily="34" charset="0"/>
              <a:buChar char="•"/>
              <a:defRPr/>
            </a:pP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457089">
              <a:buSzPct val="100000"/>
              <a:buFont typeface="Arial" pitchFamily="34" charset="0"/>
              <a:buChar char="•"/>
              <a:defRPr/>
            </a:pP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457089">
              <a:buSzPct val="100000"/>
              <a:buFont typeface="Arial" pitchFamily="34" charset="0"/>
              <a:buChar char="•"/>
              <a:defRPr/>
            </a:pP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399940" y="110808"/>
            <a:ext cx="10164233" cy="83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78" tIns="46788" rIns="89978" bIns="46788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uk-U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Priority infrastructure road projects for IFS’ financing </a:t>
            </a:r>
            <a:br>
              <a:rPr lang="en-US" altLang="uk-U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uk-U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(II stage of prioritization) </a:t>
            </a:r>
            <a:r>
              <a:rPr lang="en-US" altLang="uk-U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marked with green</a:t>
            </a:r>
            <a:endParaRPr lang="ru-RU" altLang="uk-UA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2" descr="https://scontent-fra3-1.xx.fbcdn.net/v/t1.0-1/p200x200/14463149_840069516092967_7795987787294297308_n.png?oh=72d51ab00b96431d9e6acd3469586201&amp;oe=58CF18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" y="0"/>
            <a:ext cx="137138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112838"/>
            <a:ext cx="12192000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773418"/>
      </p:ext>
    </p:extLst>
  </p:cSld>
  <p:clrMapOvr>
    <a:masterClrMapping/>
  </p:clrMapOvr>
  <p:transition spd="slow" advTm="8192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2755</TotalTime>
  <Words>1204</Words>
  <Application>Microsoft Office PowerPoint</Application>
  <PresentationFormat>Custom</PresentationFormat>
  <Paragraphs>219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Мединський Максим Сергійович</dc:creator>
  <cp:lastModifiedBy>EURSELS Regine (MOVE)</cp:lastModifiedBy>
  <cp:revision>249</cp:revision>
  <cp:lastPrinted>2017-03-10T09:28:40Z</cp:lastPrinted>
  <dcterms:created xsi:type="dcterms:W3CDTF">2017-02-16T08:40:10Z</dcterms:created>
  <dcterms:modified xsi:type="dcterms:W3CDTF">2017-03-17T10:59:10Z</dcterms:modified>
</cp:coreProperties>
</file>